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61" r:id="rId2"/>
    <p:sldId id="276" r:id="rId3"/>
    <p:sldId id="3409" r:id="rId4"/>
    <p:sldId id="289" r:id="rId5"/>
    <p:sldId id="288" r:id="rId6"/>
    <p:sldId id="3408" r:id="rId7"/>
    <p:sldId id="445" r:id="rId8"/>
    <p:sldId id="446" r:id="rId9"/>
    <p:sldId id="286" r:id="rId10"/>
    <p:sldId id="284" r:id="rId11"/>
    <p:sldId id="263" r:id="rId12"/>
    <p:sldId id="264" r:id="rId13"/>
    <p:sldId id="265" r:id="rId14"/>
    <p:sldId id="3386" r:id="rId15"/>
    <p:sldId id="3387" r:id="rId16"/>
    <p:sldId id="3388" r:id="rId17"/>
    <p:sldId id="3389" r:id="rId18"/>
    <p:sldId id="3390" r:id="rId19"/>
    <p:sldId id="3393" r:id="rId20"/>
    <p:sldId id="3391" r:id="rId21"/>
    <p:sldId id="3392" r:id="rId22"/>
    <p:sldId id="266" r:id="rId23"/>
    <p:sldId id="3384" r:id="rId24"/>
    <p:sldId id="267" r:id="rId25"/>
    <p:sldId id="3385" r:id="rId26"/>
    <p:sldId id="3394" r:id="rId27"/>
    <p:sldId id="269" r:id="rId28"/>
    <p:sldId id="447" r:id="rId29"/>
    <p:sldId id="448" r:id="rId30"/>
    <p:sldId id="262" r:id="rId31"/>
    <p:sldId id="272" r:id="rId32"/>
    <p:sldId id="273" r:id="rId33"/>
    <p:sldId id="274" r:id="rId34"/>
    <p:sldId id="275" r:id="rId35"/>
    <p:sldId id="3395" r:id="rId36"/>
    <p:sldId id="277" r:id="rId37"/>
    <p:sldId id="278" r:id="rId38"/>
    <p:sldId id="279" r:id="rId39"/>
    <p:sldId id="280" r:id="rId40"/>
    <p:sldId id="271" r:id="rId41"/>
    <p:sldId id="449" r:id="rId42"/>
    <p:sldId id="450" r:id="rId43"/>
    <p:sldId id="283" r:id="rId44"/>
    <p:sldId id="451" r:id="rId45"/>
    <p:sldId id="452" r:id="rId46"/>
    <p:sldId id="3376" r:id="rId47"/>
    <p:sldId id="3378" r:id="rId48"/>
    <p:sldId id="3382" r:id="rId49"/>
    <p:sldId id="453" r:id="rId50"/>
    <p:sldId id="454" r:id="rId51"/>
    <p:sldId id="3377" r:id="rId52"/>
    <p:sldId id="3380" r:id="rId53"/>
    <p:sldId id="3374" r:id="rId54"/>
    <p:sldId id="455" r:id="rId55"/>
    <p:sldId id="3375" r:id="rId56"/>
    <p:sldId id="456" r:id="rId57"/>
    <p:sldId id="3379" r:id="rId58"/>
    <p:sldId id="3396" r:id="rId59"/>
    <p:sldId id="3397" r:id="rId60"/>
    <p:sldId id="3404" r:id="rId61"/>
    <p:sldId id="3405" r:id="rId62"/>
    <p:sldId id="3398" r:id="rId63"/>
    <p:sldId id="3399" r:id="rId64"/>
    <p:sldId id="3400" r:id="rId65"/>
    <p:sldId id="3406" r:id="rId66"/>
    <p:sldId id="3407" r:id="rId67"/>
    <p:sldId id="340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kov, Mihailo" initials="IM" lastIdx="1" clrIdx="0">
    <p:extLst>
      <p:ext uri="{19B8F6BF-5375-455C-9EA6-DF929625EA0E}">
        <p15:presenceInfo xmlns:p15="http://schemas.microsoft.com/office/powerpoint/2012/main" userId="Isakov, Mihai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0922"/>
    <a:srgbClr val="FFFFFF"/>
    <a:srgbClr val="953735"/>
    <a:srgbClr val="A0004A"/>
    <a:srgbClr val="9F0048"/>
    <a:srgbClr val="4F81BD"/>
    <a:srgbClr val="FF3300"/>
    <a:srgbClr val="33CC33"/>
    <a:srgbClr val="99CC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0" autoAdjust="0"/>
    <p:restoredTop sz="82277" autoAdjust="0"/>
  </p:normalViewPr>
  <p:slideViewPr>
    <p:cSldViewPr snapToGrid="0" snapToObjects="1">
      <p:cViewPr>
        <p:scale>
          <a:sx n="130" d="100"/>
          <a:sy n="130" d="100"/>
        </p:scale>
        <p:origin x="744" y="-72"/>
      </p:cViewPr>
      <p:guideLst>
        <p:guide orient="horz" pos="2160"/>
        <p:guide pos="384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p:scale>
          <a:sx n="136" d="100"/>
          <a:sy n="136" d="100"/>
        </p:scale>
        <p:origin x="3808" y="1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Relative Cost to Fix, Based on Time of Detection</c:v>
                </c:pt>
              </c:strCache>
            </c:strRef>
          </c:tx>
          <c:invertIfNegative val="0"/>
          <c:cat>
            <c:strRef>
              <c:f>Sheet1!$A$2:$A$6</c:f>
              <c:strCache>
                <c:ptCount val="5"/>
                <c:pt idx="0">
                  <c:v>Architecture &amp; Design</c:v>
                </c:pt>
                <c:pt idx="1">
                  <c:v>Coding</c:v>
                </c:pt>
                <c:pt idx="2">
                  <c:v>Internal Testing</c:v>
                </c:pt>
                <c:pt idx="3">
                  <c:v>Acceptance Testing</c:v>
                </c:pt>
                <c:pt idx="4">
                  <c:v>Production</c:v>
                </c:pt>
              </c:strCache>
            </c:strRef>
          </c:cat>
          <c:val>
            <c:numRef>
              <c:f>Sheet1!$B$2:$B$6</c:f>
              <c:numCache>
                <c:formatCode>General</c:formatCode>
                <c:ptCount val="5"/>
                <c:pt idx="0">
                  <c:v>1</c:v>
                </c:pt>
                <c:pt idx="1">
                  <c:v>5</c:v>
                </c:pt>
                <c:pt idx="2">
                  <c:v>10</c:v>
                </c:pt>
                <c:pt idx="3">
                  <c:v>15</c:v>
                </c:pt>
                <c:pt idx="4">
                  <c:v>30</c:v>
                </c:pt>
              </c:numCache>
            </c:numRef>
          </c:val>
          <c:extLst>
            <c:ext xmlns:c16="http://schemas.microsoft.com/office/drawing/2014/chart" uri="{C3380CC4-5D6E-409C-BE32-E72D297353CC}">
              <c16:uniqueId val="{00000000-BB2A-FE4E-A809-432A0876383D}"/>
            </c:ext>
          </c:extLst>
        </c:ser>
        <c:dLbls>
          <c:showLegendKey val="0"/>
          <c:showVal val="0"/>
          <c:showCatName val="0"/>
          <c:showSerName val="0"/>
          <c:showPercent val="0"/>
          <c:showBubbleSize val="0"/>
        </c:dLbls>
        <c:gapWidth val="150"/>
        <c:axId val="346768656"/>
        <c:axId val="278621112"/>
      </c:barChart>
      <c:catAx>
        <c:axId val="346768656"/>
        <c:scaling>
          <c:orientation val="minMax"/>
        </c:scaling>
        <c:delete val="0"/>
        <c:axPos val="b"/>
        <c:numFmt formatCode="General" sourceLinked="0"/>
        <c:majorTickMark val="out"/>
        <c:minorTickMark val="none"/>
        <c:tickLblPos val="nextTo"/>
        <c:txPr>
          <a:bodyPr/>
          <a:lstStyle/>
          <a:p>
            <a:pPr>
              <a:defRPr sz="1600"/>
            </a:pPr>
            <a:endParaRPr lang="en-US"/>
          </a:p>
        </c:txPr>
        <c:crossAx val="278621112"/>
        <c:crosses val="autoZero"/>
        <c:auto val="1"/>
        <c:lblAlgn val="ctr"/>
        <c:lblOffset val="100"/>
        <c:noMultiLvlLbl val="0"/>
      </c:catAx>
      <c:valAx>
        <c:axId val="278621112"/>
        <c:scaling>
          <c:orientation val="minMax"/>
        </c:scaling>
        <c:delete val="0"/>
        <c:axPos val="l"/>
        <c:majorGridlines/>
        <c:numFmt formatCode="General" sourceLinked="1"/>
        <c:majorTickMark val="out"/>
        <c:minorTickMark val="none"/>
        <c:tickLblPos val="nextTo"/>
        <c:crossAx val="346768656"/>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0.02918</cdr:x>
      <cdr:y>0.01662</cdr:y>
    </cdr:from>
    <cdr:to>
      <cdr:x>0.06512</cdr:x>
      <cdr:y>0.08046</cdr:y>
    </cdr:to>
    <cdr:sp macro="" textlink="">
      <cdr:nvSpPr>
        <cdr:cNvPr id="2" name="TextBox 1">
          <a:extLst xmlns:a="http://schemas.openxmlformats.org/drawingml/2006/main">
            <a:ext uri="{FF2B5EF4-FFF2-40B4-BE49-F238E27FC236}">
              <a16:creationId xmlns:a16="http://schemas.microsoft.com/office/drawing/2014/main" id="{44CAB28A-181D-6A11-7A78-3EBCA36FB08E}"/>
            </a:ext>
          </a:extLst>
        </cdr:cNvPr>
        <cdr:cNvSpPr txBox="1"/>
      </cdr:nvSpPr>
      <cdr:spPr>
        <a:xfrm xmlns:a="http://schemas.openxmlformats.org/drawingml/2006/main">
          <a:off x="223243" y="69914"/>
          <a:ext cx="274960" cy="26856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300" dirty="0"/>
            <a:t>X</a:t>
          </a:r>
        </a:p>
      </cdr:txBody>
    </cdr:sp>
  </cdr:relSizeAnchor>
  <cdr:relSizeAnchor xmlns:cdr="http://schemas.openxmlformats.org/drawingml/2006/chartDrawing">
    <cdr:from>
      <cdr:x>0.03097</cdr:x>
      <cdr:y>0.12689</cdr:y>
    </cdr:from>
    <cdr:to>
      <cdr:x>0.0669</cdr:x>
      <cdr:y>0.19073</cdr:y>
    </cdr:to>
    <cdr:sp macro="" textlink="">
      <cdr:nvSpPr>
        <cdr:cNvPr id="3" name="TextBox 1">
          <a:extLst xmlns:a="http://schemas.openxmlformats.org/drawingml/2006/main">
            <a:ext uri="{FF2B5EF4-FFF2-40B4-BE49-F238E27FC236}">
              <a16:creationId xmlns:a16="http://schemas.microsoft.com/office/drawing/2014/main" id="{BF001F16-F734-7164-A80C-FF9C7BCF4EE7}"/>
            </a:ext>
          </a:extLst>
        </cdr:cNvPr>
        <cdr:cNvSpPr txBox="1"/>
      </cdr:nvSpPr>
      <cdr:spPr>
        <a:xfrm xmlns:a="http://schemas.openxmlformats.org/drawingml/2006/main">
          <a:off x="236910" y="533819"/>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0.02975</cdr:x>
      <cdr:y>0.23943</cdr:y>
    </cdr:from>
    <cdr:to>
      <cdr:x>0.06569</cdr:x>
      <cdr:y>0.30327</cdr:y>
    </cdr:to>
    <cdr:sp macro="" textlink="">
      <cdr:nvSpPr>
        <cdr:cNvPr id="4" name="TextBox 1">
          <a:extLst xmlns:a="http://schemas.openxmlformats.org/drawingml/2006/main">
            <a:ext uri="{FF2B5EF4-FFF2-40B4-BE49-F238E27FC236}">
              <a16:creationId xmlns:a16="http://schemas.microsoft.com/office/drawing/2014/main" id="{BF001F16-F734-7164-A80C-FF9C7BCF4EE7}"/>
            </a:ext>
          </a:extLst>
        </cdr:cNvPr>
        <cdr:cNvSpPr txBox="1"/>
      </cdr:nvSpPr>
      <cdr:spPr>
        <a:xfrm xmlns:a="http://schemas.openxmlformats.org/drawingml/2006/main">
          <a:off x="227627" y="1007264"/>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0.03097</cdr:x>
      <cdr:y>0.35197</cdr:y>
    </cdr:from>
    <cdr:to>
      <cdr:x>0.0669</cdr:x>
      <cdr:y>0.41581</cdr:y>
    </cdr:to>
    <cdr:sp macro="" textlink="">
      <cdr:nvSpPr>
        <cdr:cNvPr id="5" name="TextBox 1">
          <a:extLst xmlns:a="http://schemas.openxmlformats.org/drawingml/2006/main">
            <a:ext uri="{FF2B5EF4-FFF2-40B4-BE49-F238E27FC236}">
              <a16:creationId xmlns:a16="http://schemas.microsoft.com/office/drawing/2014/main" id="{BF001F16-F734-7164-A80C-FF9C7BCF4EE7}"/>
            </a:ext>
          </a:extLst>
        </cdr:cNvPr>
        <cdr:cNvSpPr txBox="1"/>
      </cdr:nvSpPr>
      <cdr:spPr>
        <a:xfrm xmlns:a="http://schemas.openxmlformats.org/drawingml/2006/main">
          <a:off x="236910" y="1480710"/>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0.03055</cdr:x>
      <cdr:y>0.46387</cdr:y>
    </cdr:from>
    <cdr:to>
      <cdr:x>0.06649</cdr:x>
      <cdr:y>0.52771</cdr:y>
    </cdr:to>
    <cdr:sp macro="" textlink="">
      <cdr:nvSpPr>
        <cdr:cNvPr id="6" name="TextBox 1">
          <a:extLst xmlns:a="http://schemas.openxmlformats.org/drawingml/2006/main">
            <a:ext uri="{FF2B5EF4-FFF2-40B4-BE49-F238E27FC236}">
              <a16:creationId xmlns:a16="http://schemas.microsoft.com/office/drawing/2014/main" id="{BF001F16-F734-7164-A80C-FF9C7BCF4EE7}"/>
            </a:ext>
          </a:extLst>
        </cdr:cNvPr>
        <cdr:cNvSpPr txBox="1"/>
      </cdr:nvSpPr>
      <cdr:spPr>
        <a:xfrm xmlns:a="http://schemas.openxmlformats.org/drawingml/2006/main">
          <a:off x="233735" y="1951464"/>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0.03097</cdr:x>
      <cdr:y>0.57481</cdr:y>
    </cdr:from>
    <cdr:to>
      <cdr:x>0.0669</cdr:x>
      <cdr:y>0.63865</cdr:y>
    </cdr:to>
    <cdr:sp macro="" textlink="">
      <cdr:nvSpPr>
        <cdr:cNvPr id="7" name="TextBox 1">
          <a:extLst xmlns:a="http://schemas.openxmlformats.org/drawingml/2006/main">
            <a:ext uri="{FF2B5EF4-FFF2-40B4-BE49-F238E27FC236}">
              <a16:creationId xmlns:a16="http://schemas.microsoft.com/office/drawing/2014/main" id="{FA590798-629E-6A2C-DE97-567AD767160B}"/>
            </a:ext>
          </a:extLst>
        </cdr:cNvPr>
        <cdr:cNvSpPr txBox="1"/>
      </cdr:nvSpPr>
      <cdr:spPr>
        <a:xfrm xmlns:a="http://schemas.openxmlformats.org/drawingml/2006/main">
          <a:off x="236910" y="2418189"/>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0.02972</cdr:x>
      <cdr:y>0.68726</cdr:y>
    </cdr:from>
    <cdr:to>
      <cdr:x>0.06566</cdr:x>
      <cdr:y>0.7511</cdr:y>
    </cdr:to>
    <cdr:sp macro="" textlink="">
      <cdr:nvSpPr>
        <cdr:cNvPr id="8" name="TextBox 1">
          <a:extLst xmlns:a="http://schemas.openxmlformats.org/drawingml/2006/main">
            <a:ext uri="{FF2B5EF4-FFF2-40B4-BE49-F238E27FC236}">
              <a16:creationId xmlns:a16="http://schemas.microsoft.com/office/drawing/2014/main" id="{FA590798-629E-6A2C-DE97-567AD767160B}"/>
            </a:ext>
          </a:extLst>
        </cdr:cNvPr>
        <cdr:cNvSpPr txBox="1"/>
      </cdr:nvSpPr>
      <cdr:spPr>
        <a:xfrm xmlns:a="http://schemas.openxmlformats.org/drawingml/2006/main">
          <a:off x="227385" y="2891264"/>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dr:relSizeAnchor xmlns:cdr="http://schemas.openxmlformats.org/drawingml/2006/chartDrawing">
    <cdr:from>
      <cdr:x>0.03014</cdr:x>
      <cdr:y>0.79932</cdr:y>
    </cdr:from>
    <cdr:to>
      <cdr:x>0.06607</cdr:x>
      <cdr:y>0.86316</cdr:y>
    </cdr:to>
    <cdr:sp macro="" textlink="">
      <cdr:nvSpPr>
        <cdr:cNvPr id="9" name="TextBox 1">
          <a:extLst xmlns:a="http://schemas.openxmlformats.org/drawingml/2006/main">
            <a:ext uri="{FF2B5EF4-FFF2-40B4-BE49-F238E27FC236}">
              <a16:creationId xmlns:a16="http://schemas.microsoft.com/office/drawing/2014/main" id="{EB08F02D-5197-3BE4-0F08-707E39D367E5}"/>
            </a:ext>
          </a:extLst>
        </cdr:cNvPr>
        <cdr:cNvSpPr txBox="1"/>
      </cdr:nvSpPr>
      <cdr:spPr>
        <a:xfrm xmlns:a="http://schemas.openxmlformats.org/drawingml/2006/main">
          <a:off x="230560" y="3362660"/>
          <a:ext cx="274960" cy="2685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300" dirty="0"/>
            <a:t>X</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A4E6462-89C6-8A58-5C7F-A4C54FAD94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BF9844-ABB4-034B-B2FE-F77D0B62A224}" type="slidenum">
              <a:rPr lang="en-US" smtClean="0"/>
              <a:t>‹#›</a:t>
            </a:fld>
            <a:endParaRPr lang="en-US"/>
          </a:p>
        </p:txBody>
      </p:sp>
      <p:graphicFrame>
        <p:nvGraphicFramePr>
          <p:cNvPr id="79" name="Table 78">
            <a:extLst>
              <a:ext uri="{FF2B5EF4-FFF2-40B4-BE49-F238E27FC236}">
                <a16:creationId xmlns:a16="http://schemas.microsoft.com/office/drawing/2014/main" id="{D02DE04B-F89E-27E1-09CE-F02EB39745FD}"/>
              </a:ext>
            </a:extLst>
          </p:cNvPr>
          <p:cNvGraphicFramePr>
            <a:graphicFrameLocks noGrp="1"/>
          </p:cNvGraphicFramePr>
          <p:nvPr>
            <p:extLst>
              <p:ext uri="{D42A27DB-BD31-4B8C-83A1-F6EECF244321}">
                <p14:modId xmlns:p14="http://schemas.microsoft.com/office/powerpoint/2010/main" val="4156624394"/>
              </p:ext>
            </p:extLst>
          </p:nvPr>
        </p:nvGraphicFramePr>
        <p:xfrm>
          <a:off x="3513842" y="1200346"/>
          <a:ext cx="3099062" cy="1483360"/>
        </p:xfrm>
        <a:graphic>
          <a:graphicData uri="http://schemas.openxmlformats.org/drawingml/2006/table">
            <a:tbl>
              <a:tblPr firstRow="1" bandRow="1">
                <a:tableStyleId>{5940675A-B579-460E-94D1-54222C63F5DA}</a:tableStyleId>
              </a:tblPr>
              <a:tblGrid>
                <a:gridCol w="3099062">
                  <a:extLst>
                    <a:ext uri="{9D8B030D-6E8A-4147-A177-3AD203B41FA5}">
                      <a16:colId xmlns:a16="http://schemas.microsoft.com/office/drawing/2014/main" val="3149130800"/>
                    </a:ext>
                  </a:extLst>
                </a:gridCol>
              </a:tblGrid>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192438"/>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881279"/>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9200550"/>
                  </a:ext>
                </a:extLst>
              </a:tr>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7209010"/>
                  </a:ext>
                </a:extLst>
              </a:tr>
            </a:tbl>
          </a:graphicData>
        </a:graphic>
      </p:graphicFrame>
      <p:graphicFrame>
        <p:nvGraphicFramePr>
          <p:cNvPr id="80" name="Table 79">
            <a:extLst>
              <a:ext uri="{FF2B5EF4-FFF2-40B4-BE49-F238E27FC236}">
                <a16:creationId xmlns:a16="http://schemas.microsoft.com/office/drawing/2014/main" id="{CB7AE17A-8326-0195-C743-F0AAC994D92F}"/>
              </a:ext>
            </a:extLst>
          </p:cNvPr>
          <p:cNvGraphicFramePr>
            <a:graphicFrameLocks noGrp="1"/>
          </p:cNvGraphicFramePr>
          <p:nvPr>
            <p:extLst>
              <p:ext uri="{D42A27DB-BD31-4B8C-83A1-F6EECF244321}">
                <p14:modId xmlns:p14="http://schemas.microsoft.com/office/powerpoint/2010/main" val="3779948961"/>
              </p:ext>
            </p:extLst>
          </p:nvPr>
        </p:nvGraphicFramePr>
        <p:xfrm>
          <a:off x="3513842" y="3830320"/>
          <a:ext cx="3099062" cy="1483360"/>
        </p:xfrm>
        <a:graphic>
          <a:graphicData uri="http://schemas.openxmlformats.org/drawingml/2006/table">
            <a:tbl>
              <a:tblPr firstRow="1" bandRow="1">
                <a:tableStyleId>{5940675A-B579-460E-94D1-54222C63F5DA}</a:tableStyleId>
              </a:tblPr>
              <a:tblGrid>
                <a:gridCol w="3099062">
                  <a:extLst>
                    <a:ext uri="{9D8B030D-6E8A-4147-A177-3AD203B41FA5}">
                      <a16:colId xmlns:a16="http://schemas.microsoft.com/office/drawing/2014/main" val="3149130800"/>
                    </a:ext>
                  </a:extLst>
                </a:gridCol>
              </a:tblGrid>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192438"/>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881279"/>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9200550"/>
                  </a:ext>
                </a:extLst>
              </a:tr>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7209010"/>
                  </a:ext>
                </a:extLst>
              </a:tr>
            </a:tbl>
          </a:graphicData>
        </a:graphic>
      </p:graphicFrame>
      <p:graphicFrame>
        <p:nvGraphicFramePr>
          <p:cNvPr id="81" name="Table 80">
            <a:extLst>
              <a:ext uri="{FF2B5EF4-FFF2-40B4-BE49-F238E27FC236}">
                <a16:creationId xmlns:a16="http://schemas.microsoft.com/office/drawing/2014/main" id="{320225A6-8020-E57D-12F4-0FDE193CE6ED}"/>
              </a:ext>
            </a:extLst>
          </p:cNvPr>
          <p:cNvGraphicFramePr>
            <a:graphicFrameLocks noGrp="1"/>
          </p:cNvGraphicFramePr>
          <p:nvPr>
            <p:extLst>
              <p:ext uri="{D42A27DB-BD31-4B8C-83A1-F6EECF244321}">
                <p14:modId xmlns:p14="http://schemas.microsoft.com/office/powerpoint/2010/main" val="3779948961"/>
              </p:ext>
            </p:extLst>
          </p:nvPr>
        </p:nvGraphicFramePr>
        <p:xfrm>
          <a:off x="3513842" y="6460294"/>
          <a:ext cx="3099062" cy="1483360"/>
        </p:xfrm>
        <a:graphic>
          <a:graphicData uri="http://schemas.openxmlformats.org/drawingml/2006/table">
            <a:tbl>
              <a:tblPr firstRow="1" bandRow="1">
                <a:tableStyleId>{5940675A-B579-460E-94D1-54222C63F5DA}</a:tableStyleId>
              </a:tblPr>
              <a:tblGrid>
                <a:gridCol w="3099062">
                  <a:extLst>
                    <a:ext uri="{9D8B030D-6E8A-4147-A177-3AD203B41FA5}">
                      <a16:colId xmlns:a16="http://schemas.microsoft.com/office/drawing/2014/main" val="3149130800"/>
                    </a:ext>
                  </a:extLst>
                </a:gridCol>
              </a:tblGrid>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192438"/>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881279"/>
                  </a:ext>
                </a:extLst>
              </a:tr>
              <a:tr h="370840">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9200550"/>
                  </a:ext>
                </a:extLst>
              </a:tr>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7209010"/>
                  </a:ext>
                </a:extLst>
              </a:tr>
            </a:tbl>
          </a:graphicData>
        </a:graphic>
      </p:graphicFrame>
    </p:spTree>
    <p:extLst>
      <p:ext uri="{BB962C8B-B14F-4D97-AF65-F5344CB8AC3E}">
        <p14:creationId xmlns:p14="http://schemas.microsoft.com/office/powerpoint/2010/main" val="771271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B18BED4-F1AD-5842-A58E-12656889C664}" type="datetimeFigureOut">
              <a:rPr lang="en-US" smtClean="0"/>
              <a:t>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760AA-A4F6-BD43-AE1D-5AD469998285}" type="slidenum">
              <a:rPr lang="en-US" smtClean="0"/>
              <a:t>‹#›</a:t>
            </a:fld>
            <a:endParaRPr lang="en-US"/>
          </a:p>
        </p:txBody>
      </p:sp>
    </p:spTree>
    <p:extLst>
      <p:ext uri="{BB962C8B-B14F-4D97-AF65-F5344CB8AC3E}">
        <p14:creationId xmlns:p14="http://schemas.microsoft.com/office/powerpoint/2010/main" val="32704464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J</a:t>
            </a:r>
            <a:r>
              <a:rPr lang="sr-Latn-RS" b="0" dirty="0" err="1"/>
              <a:t>unak</a:t>
            </a:r>
            <a:r>
              <a:rPr lang="sr-Latn-RS" b="0" dirty="0"/>
              <a:t> </a:t>
            </a:r>
            <a:r>
              <a:rPr lang="en-US" b="0" dirty="0" err="1"/>
              <a:t>ove</a:t>
            </a:r>
            <a:r>
              <a:rPr lang="en-US" b="0" dirty="0"/>
              <a:t> price </a:t>
            </a:r>
            <a:r>
              <a:rPr lang="sr-Latn-RS" b="0" dirty="0"/>
              <a:t>je </a:t>
            </a:r>
            <a:r>
              <a:rPr lang="en-US" b="0" dirty="0" err="1"/>
              <a:t>korisnik</a:t>
            </a:r>
            <a:r>
              <a:rPr lang="en-US" b="0" dirty="0"/>
              <a:t>, za </a:t>
            </a:r>
            <a:r>
              <a:rPr lang="en-US" b="0" dirty="0" err="1"/>
              <a:t>potrebe</a:t>
            </a:r>
            <a:r>
              <a:rPr lang="en-US" b="0" dirty="0"/>
              <a:t> </a:t>
            </a:r>
            <a:r>
              <a:rPr lang="en-US" b="0" dirty="0" err="1"/>
              <a:t>primera</a:t>
            </a:r>
            <a:r>
              <a:rPr lang="en-US" b="0" dirty="0"/>
              <a:t> </a:t>
            </a:r>
            <a:r>
              <a:rPr lang="en-US" b="0" dirty="0" err="1"/>
              <a:t>zvacemo</a:t>
            </a:r>
            <a:r>
              <a:rPr lang="en-US" b="0" dirty="0"/>
              <a:t> ga </a:t>
            </a:r>
            <a:r>
              <a:rPr lang="sr-Latn-RS" b="0" dirty="0"/>
              <a:t>Marko. Marko vrši online kupovinu gde komunicira sa servisom banke prodavca.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 Marko popunjava podatke o svojoj platnoj kartici i klikće taster „Plati“. </a:t>
            </a:r>
            <a:r>
              <a:rPr lang="sr-Latn-RS" b="0" dirty="0" err="1"/>
              <a:t>JavaScript</a:t>
            </a:r>
            <a:r>
              <a:rPr lang="sr-Latn-RS" b="0" dirty="0"/>
              <a:t> koji je učitan u njegovom </a:t>
            </a:r>
            <a:r>
              <a:rPr lang="sr-Latn-RS" b="0" dirty="0" err="1"/>
              <a:t>browseru</a:t>
            </a:r>
            <a:r>
              <a:rPr lang="sr-Latn-RS" b="0" dirty="0"/>
              <a:t> čita podatke iz forme i pravi POST zahtev ka servisu banke.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Ovaj zahtev, zajedno sa unesenim podacima, napušta Markov računar. </a:t>
            </a:r>
            <a:r>
              <a:rPr lang="sr-Latn-RS" b="1" dirty="0"/>
              <a:t> </a:t>
            </a:r>
            <a:r>
              <a:rPr lang="sr-Latn-RS" b="0" dirty="0"/>
              <a:t>Prvo putuje kroz intranet mrežu na koju je Markov računar zakačen. Možda je to njegov dom. Možda je kancelarija. Možda je kafić u kom pije kafu. Odlazi paket SBB-u i potom na divlji internet </a:t>
            </a:r>
            <a:r>
              <a:rPr lang="sr-Latn-RS" b="1" dirty="0"/>
              <a:t> </a:t>
            </a:r>
            <a:r>
              <a:rPr lang="sr-Latn-RS" b="0" dirty="0"/>
              <a:t>odakle silazi u intranet banke.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Svaki od ovih čvorova, pa i sami kablovi koji ih spajaju, mogu biti napadnuti i ovi podaci mogu biti ukradeni. Da bi se ovo rešilo, </a:t>
            </a:r>
            <a:r>
              <a:rPr lang="sr-Latn-RS" b="1" dirty="0" err="1"/>
              <a:t>osmisljen</a:t>
            </a:r>
            <a:r>
              <a:rPr lang="sr-Latn-RS" b="1" dirty="0"/>
              <a:t> je jedan zgodan mehanizam za šifrovanje ovih podataka koji zovemo HTTPS protokol . </a:t>
            </a:r>
            <a:r>
              <a:rPr lang="sr-Latn-RS" b="0" dirty="0"/>
              <a:t>Naš </a:t>
            </a:r>
            <a:r>
              <a:rPr lang="sr-Latn-RS" b="0" dirty="0" err="1"/>
              <a:t>browser</a:t>
            </a:r>
            <a:r>
              <a:rPr lang="sr-Latn-RS" b="0" dirty="0"/>
              <a:t> transformiše podatke tako da ih samo server može na kraju pročitati, i onda nije bitno da li </a:t>
            </a:r>
            <a:r>
              <a:rPr lang="sr-Latn-RS" b="0" dirty="0" err="1"/>
              <a:t>usput</a:t>
            </a:r>
            <a:r>
              <a:rPr lang="sr-Latn-RS" b="0" dirty="0"/>
              <a:t> neko meri poruke u kablovima, neće moći da pročita ovu informaciju.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Kako ovo radi? Pa postoji TLS protokol koji je implementirala neka ekipa i danas bezbednost interneta zavisi od tog koda. Ono što je interesantno je što je u periodu između 2012 i 2014 postojala 1 linija koda u toj implementacije, zbog kog je bezbednost internet komunikacije bila </a:t>
            </a:r>
            <a:r>
              <a:rPr lang="sr-Latn-RS" b="1" dirty="0"/>
              <a:t>nepostojna</a:t>
            </a:r>
            <a:r>
              <a:rPr lang="sr-Latn-RS" b="0" dirty="0"/>
              <a:t>. </a:t>
            </a:r>
            <a:r>
              <a:rPr lang="sr-Latn-RS" b="1" dirty="0"/>
              <a:t> </a:t>
            </a:r>
            <a:r>
              <a:rPr lang="sr-Latn-RS" b="0" dirty="0"/>
              <a:t>Čak gore od toga, bili bismo bezbedniji da nismo </a:t>
            </a:r>
            <a:r>
              <a:rPr lang="en-US" b="0" dirty="0" err="1"/>
              <a:t>konfigurisali</a:t>
            </a:r>
            <a:r>
              <a:rPr lang="sr-Latn-RS" b="0" dirty="0"/>
              <a:t> HTTPS, imali bismo manju rupu u sistemu.</a:t>
            </a: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Kako je ovo moguće?</a:t>
            </a:r>
          </a:p>
        </p:txBody>
      </p:sp>
      <p:sp>
        <p:nvSpPr>
          <p:cNvPr id="4" name="Slide Number Placeholder 3"/>
          <p:cNvSpPr>
            <a:spLocks noGrp="1"/>
          </p:cNvSpPr>
          <p:nvPr>
            <p:ph type="sldNum" sz="quarter" idx="5"/>
          </p:nvPr>
        </p:nvSpPr>
        <p:spPr/>
        <p:txBody>
          <a:bodyPr/>
          <a:lstStyle/>
          <a:p>
            <a:fld id="{0C7CBC02-58B4-4BEA-A99D-926C6DE278B2}" type="slidenum">
              <a:rPr lang="sr-Latn-RS" smtClean="0"/>
              <a:t>4</a:t>
            </a:fld>
            <a:endParaRPr lang="sr-Latn-RS"/>
          </a:p>
        </p:txBody>
      </p:sp>
    </p:spTree>
    <p:extLst>
      <p:ext uri="{BB962C8B-B14F-4D97-AF65-F5344CB8AC3E}">
        <p14:creationId xmlns:p14="http://schemas.microsoft.com/office/powerpoint/2010/main" val="226182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20</a:t>
            </a:fld>
            <a:endParaRPr lang="en-US"/>
          </a:p>
        </p:txBody>
      </p:sp>
    </p:spTree>
    <p:extLst>
      <p:ext uri="{BB962C8B-B14F-4D97-AF65-F5344CB8AC3E}">
        <p14:creationId xmlns:p14="http://schemas.microsoft.com/office/powerpoint/2010/main" val="4266097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21</a:t>
            </a:fld>
            <a:endParaRPr lang="en-US"/>
          </a:p>
        </p:txBody>
      </p:sp>
    </p:spTree>
    <p:extLst>
      <p:ext uri="{BB962C8B-B14F-4D97-AF65-F5344CB8AC3E}">
        <p14:creationId xmlns:p14="http://schemas.microsoft.com/office/powerpoint/2010/main" val="36600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25</a:t>
            </a:fld>
            <a:endParaRPr lang="en-US"/>
          </a:p>
        </p:txBody>
      </p:sp>
    </p:spTree>
    <p:extLst>
      <p:ext uri="{BB962C8B-B14F-4D97-AF65-F5344CB8AC3E}">
        <p14:creationId xmlns:p14="http://schemas.microsoft.com/office/powerpoint/2010/main" val="373813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Ovde</a:t>
            </a:r>
            <a:r>
              <a:rPr lang="en-US" dirty="0"/>
              <a:t> </a:t>
            </a:r>
            <a:r>
              <a:rPr lang="en-US" dirty="0" err="1"/>
              <a:t>stao</a:t>
            </a:r>
            <a:r>
              <a:rPr lang="en-US"/>
              <a:t> 19.02.1979</a:t>
            </a:r>
          </a:p>
        </p:txBody>
      </p:sp>
      <p:sp>
        <p:nvSpPr>
          <p:cNvPr id="4" name="Slide Number Placeholder 3"/>
          <p:cNvSpPr>
            <a:spLocks noGrp="1"/>
          </p:cNvSpPr>
          <p:nvPr>
            <p:ph type="sldNum" sz="quarter" idx="5"/>
          </p:nvPr>
        </p:nvSpPr>
        <p:spPr/>
        <p:txBody>
          <a:bodyPr/>
          <a:lstStyle/>
          <a:p>
            <a:fld id="{8E8760AA-A4F6-BD43-AE1D-5AD469998285}" type="slidenum">
              <a:rPr lang="en-US" smtClean="0"/>
              <a:t>30</a:t>
            </a:fld>
            <a:endParaRPr lang="en-US"/>
          </a:p>
        </p:txBody>
      </p:sp>
    </p:spTree>
    <p:extLst>
      <p:ext uri="{BB962C8B-B14F-4D97-AF65-F5344CB8AC3E}">
        <p14:creationId xmlns:p14="http://schemas.microsoft.com/office/powerpoint/2010/main" val="218075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43</a:t>
            </a:fld>
            <a:endParaRPr lang="en-US"/>
          </a:p>
        </p:txBody>
      </p:sp>
    </p:spTree>
    <p:extLst>
      <p:ext uri="{BB962C8B-B14F-4D97-AF65-F5344CB8AC3E}">
        <p14:creationId xmlns:p14="http://schemas.microsoft.com/office/powerpoint/2010/main" val="52529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the product implements encryption, then application of the full SDL (i.e., S1 through S4) is usually necessary as encryption is primarily used as a protection mechanism and, as such, must be thoroughly tested.</a:t>
            </a:r>
          </a:p>
        </p:txBody>
      </p:sp>
      <p:sp>
        <p:nvSpPr>
          <p:cNvPr id="4" name="Slide Number Placeholder 3"/>
          <p:cNvSpPr>
            <a:spLocks noGrp="1"/>
          </p:cNvSpPr>
          <p:nvPr>
            <p:ph type="sldNum" sz="quarter" idx="5"/>
          </p:nvPr>
        </p:nvSpPr>
        <p:spPr/>
        <p:txBody>
          <a:bodyPr/>
          <a:lstStyle/>
          <a:p>
            <a:fld id="{8E8760AA-A4F6-BD43-AE1D-5AD469998285}" type="slidenum">
              <a:rPr lang="en-US" smtClean="0"/>
              <a:t>44</a:t>
            </a:fld>
            <a:endParaRPr lang="en-US"/>
          </a:p>
        </p:txBody>
      </p:sp>
    </p:spTree>
    <p:extLst>
      <p:ext uri="{BB962C8B-B14F-4D97-AF65-F5344CB8AC3E}">
        <p14:creationId xmlns:p14="http://schemas.microsoft.com/office/powerpoint/2010/main" val="3187747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45</a:t>
            </a:fld>
            <a:endParaRPr lang="en-US"/>
          </a:p>
        </p:txBody>
      </p:sp>
    </p:spTree>
    <p:extLst>
      <p:ext uri="{BB962C8B-B14F-4D97-AF65-F5344CB8AC3E}">
        <p14:creationId xmlns:p14="http://schemas.microsoft.com/office/powerpoint/2010/main" val="1245763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Dovoljan</a:t>
            </a:r>
            <a:r>
              <a:rPr lang="en-US" dirty="0"/>
              <a:t> je </a:t>
            </a:r>
            <a:r>
              <a:rPr lang="en-US" dirty="0" err="1"/>
              <a:t>nivo</a:t>
            </a:r>
            <a:r>
              <a:rPr lang="en-US" dirty="0"/>
              <a:t> 3, </a:t>
            </a:r>
            <a:r>
              <a:rPr lang="en-US" dirty="0" err="1"/>
              <a:t>nivo</a:t>
            </a:r>
            <a:r>
              <a:rPr lang="en-US" dirty="0"/>
              <a:t> 4 HSM </a:t>
            </a:r>
            <a:r>
              <a:rPr lang="en-US" dirty="0" err="1"/>
              <a:t>proizvođači</a:t>
            </a:r>
            <a:r>
              <a:rPr lang="en-US" dirty="0"/>
              <a:t> </a:t>
            </a:r>
            <a:r>
              <a:rPr lang="en-US" dirty="0" err="1"/>
              <a:t>ni</a:t>
            </a:r>
            <a:r>
              <a:rPr lang="en-US" dirty="0"/>
              <a:t> ne </a:t>
            </a:r>
            <a:r>
              <a:rPr lang="en-US" dirty="0" err="1"/>
              <a:t>zadovoljavaju</a:t>
            </a:r>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46</a:t>
            </a:fld>
            <a:endParaRPr lang="en-US"/>
          </a:p>
        </p:txBody>
      </p:sp>
    </p:spTree>
    <p:extLst>
      <p:ext uri="{BB962C8B-B14F-4D97-AF65-F5344CB8AC3E}">
        <p14:creationId xmlns:p14="http://schemas.microsoft.com/office/powerpoint/2010/main" val="194938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code of firmware that is stored in ROM (which, for HSDL purposes, may be considered part of the hardware given its immutable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www.eetimes.com</a:t>
            </a:r>
            <a:r>
              <a:rPr lang="en-US" dirty="0"/>
              <a:t>/on-chip-rom-code-used-in-soc-designs/</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47</a:t>
            </a:fld>
            <a:endParaRPr lang="en-US"/>
          </a:p>
        </p:txBody>
      </p:sp>
    </p:spTree>
    <p:extLst>
      <p:ext uri="{BB962C8B-B14F-4D97-AF65-F5344CB8AC3E}">
        <p14:creationId xmlns:p14="http://schemas.microsoft.com/office/powerpoint/2010/main" val="36968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11</a:t>
            </a:r>
          </a:p>
        </p:txBody>
      </p:sp>
      <p:sp>
        <p:nvSpPr>
          <p:cNvPr id="4" name="Slide Number Placeholder 3"/>
          <p:cNvSpPr>
            <a:spLocks noGrp="1"/>
          </p:cNvSpPr>
          <p:nvPr>
            <p:ph type="sldNum" sz="quarter" idx="5"/>
          </p:nvPr>
        </p:nvSpPr>
        <p:spPr/>
        <p:txBody>
          <a:bodyPr/>
          <a:lstStyle/>
          <a:p>
            <a:fld id="{8E8760AA-A4F6-BD43-AE1D-5AD469998285}" type="slidenum">
              <a:rPr lang="en-US" smtClean="0"/>
              <a:t>48</a:t>
            </a:fld>
            <a:endParaRPr lang="en-US"/>
          </a:p>
        </p:txBody>
      </p:sp>
    </p:spTree>
    <p:extLst>
      <p:ext uri="{BB962C8B-B14F-4D97-AF65-F5344CB8AC3E}">
        <p14:creationId xmlns:p14="http://schemas.microsoft.com/office/powerpoint/2010/main" val="365610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Pre čak 25 godina je ova priča krenula. Prvi pokušaji da komunikacija na internetu bude zaštićena – </a:t>
            </a:r>
            <a:r>
              <a:rPr lang="sr-Latn-RS" b="1" dirty="0"/>
              <a:t>prvi javno dostupan dizajn šifrovane HTTP komunikacije</a:t>
            </a:r>
            <a:r>
              <a:rPr lang="sr-Latn-RS" b="0" dirty="0"/>
              <a:t>. Ovo je dizajn, govori ko su učesnici, kako treba poruke razmeniti i obraditi.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Tri godine kasnije dešava se kickoff OpenSSL projekta – implementacija HTTPS protokola koja će u narednoj deceniji zavladati internetom.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Do 2012., OpenSSL je implementacija za 2/3 HTTPS-ova koje srećemo na internetu – Facebook, Google, Twitter, zatim sve što trči na Tomcatu, koristi OpenSSL biblioteku.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dirty="0"/>
              <a:t>Prolazi par godina. </a:t>
            </a:r>
            <a:r>
              <a:rPr lang="sr-Latn-RS" b="1" dirty="0"/>
              <a:t> 2014</a:t>
            </a:r>
            <a:r>
              <a:rPr lang="sr-Latn-RS" b="0" dirty="0"/>
              <a:t>, otkriva se ozbiljna ranjivost u kodu </a:t>
            </a:r>
            <a:r>
              <a:rPr lang="sr-Latn-RS" b="0" dirty="0" err="1"/>
              <a:t>OpenSSL</a:t>
            </a:r>
            <a:r>
              <a:rPr lang="sr-Latn-RS" b="0" dirty="0"/>
              <a:t> biblioteke. Ranjivost zbog koje internet komunikacija nije bila bezbedna. </a:t>
            </a:r>
            <a:r>
              <a:rPr lang="sr-Latn-RS" b="1" dirty="0"/>
              <a:t> </a:t>
            </a:r>
            <a:r>
              <a:rPr lang="sr-Latn-RS" b="0" dirty="0"/>
              <a:t>Ranjivost, koja je još 2012 ubačena u kod. 2 godine banke, društvene mreže, informacioni sistemi rade sa </a:t>
            </a:r>
            <a:r>
              <a:rPr lang="sr-Latn-RS" b="0" dirty="0" err="1"/>
              <a:t>OpenSSL</a:t>
            </a:r>
            <a:r>
              <a:rPr lang="sr-Latn-RS" b="0" dirty="0"/>
              <a:t>-om, misleći da su zaštitili svoje korisnike, a realnost je skroz drugačija. </a:t>
            </a:r>
            <a:r>
              <a:rPr lang="sr-Latn-RS" b="1" dirty="0"/>
              <a:t>Šta se zapravo desilo?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0" u="none" dirty="0"/>
              <a:t>U sklopu HTTPS protokola postoji glavni deo koji je zadužen za šifrovanu komunikaciju, kao i značajan deo manjih operacija koji su tu da bi sve ostalo glatko radilo.</a:t>
            </a:r>
          </a:p>
        </p:txBody>
      </p:sp>
      <p:sp>
        <p:nvSpPr>
          <p:cNvPr id="4" name="Slide Number Placeholder 3"/>
          <p:cNvSpPr>
            <a:spLocks noGrp="1"/>
          </p:cNvSpPr>
          <p:nvPr>
            <p:ph type="sldNum" sz="quarter" idx="5"/>
          </p:nvPr>
        </p:nvSpPr>
        <p:spPr/>
        <p:txBody>
          <a:bodyPr/>
          <a:lstStyle/>
          <a:p>
            <a:fld id="{0C7CBC02-58B4-4BEA-A99D-926C6DE278B2}" type="slidenum">
              <a:rPr lang="sr-Latn-RS" smtClean="0"/>
              <a:t>5</a:t>
            </a:fld>
            <a:endParaRPr lang="sr-Latn-RS"/>
          </a:p>
        </p:txBody>
      </p:sp>
    </p:spTree>
    <p:extLst>
      <p:ext uri="{BB962C8B-B14F-4D97-AF65-F5344CB8AC3E}">
        <p14:creationId xmlns:p14="http://schemas.microsoft.com/office/powerpoint/2010/main" val="161610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49</a:t>
            </a:fld>
            <a:endParaRPr lang="en-US"/>
          </a:p>
        </p:txBody>
      </p:sp>
    </p:spTree>
    <p:extLst>
      <p:ext uri="{BB962C8B-B14F-4D97-AF65-F5344CB8AC3E}">
        <p14:creationId xmlns:p14="http://schemas.microsoft.com/office/powerpoint/2010/main" val="3380046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code of firmware that is stored in ROM (which, for HSDL purposes, may be considered part of the hardware given its immutable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www.eetimes.com</a:t>
            </a:r>
            <a:r>
              <a:rPr lang="en-US" dirty="0"/>
              <a:t>/on-chip-rom-code-used-in-soc-designs/</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50</a:t>
            </a:fld>
            <a:endParaRPr lang="en-US"/>
          </a:p>
        </p:txBody>
      </p:sp>
    </p:spTree>
    <p:extLst>
      <p:ext uri="{BB962C8B-B14F-4D97-AF65-F5344CB8AC3E}">
        <p14:creationId xmlns:p14="http://schemas.microsoft.com/office/powerpoint/2010/main" val="1365038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/analysis-tools-dev/</a:t>
            </a:r>
            <a:r>
              <a:rPr lang="en-US" dirty="0" err="1"/>
              <a:t>static-analysis#verilog</a:t>
            </a:r>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51</a:t>
            </a:fld>
            <a:endParaRPr lang="en-US"/>
          </a:p>
        </p:txBody>
      </p:sp>
    </p:spTree>
    <p:extLst>
      <p:ext uri="{BB962C8B-B14F-4D97-AF65-F5344CB8AC3E}">
        <p14:creationId xmlns:p14="http://schemas.microsoft.com/office/powerpoint/2010/main" val="46488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52</a:t>
            </a:fld>
            <a:endParaRPr lang="en-US"/>
          </a:p>
        </p:txBody>
      </p:sp>
    </p:spTree>
    <p:extLst>
      <p:ext uri="{BB962C8B-B14F-4D97-AF65-F5344CB8AC3E}">
        <p14:creationId xmlns:p14="http://schemas.microsoft.com/office/powerpoint/2010/main" val="3174400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code of firmware that is stored in ROM (which, for HSDL purposes, may be considered part of the hardware given its immutable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www.eetimes.com</a:t>
            </a:r>
            <a:r>
              <a:rPr lang="en-US" dirty="0"/>
              <a:t>/on-chip-rom-code-used-in-soc-designs/</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53</a:t>
            </a:fld>
            <a:endParaRPr lang="en-US"/>
          </a:p>
        </p:txBody>
      </p:sp>
    </p:spTree>
    <p:extLst>
      <p:ext uri="{BB962C8B-B14F-4D97-AF65-F5344CB8AC3E}">
        <p14:creationId xmlns:p14="http://schemas.microsoft.com/office/powerpoint/2010/main" val="2499421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54</a:t>
            </a:fld>
            <a:endParaRPr lang="en-US"/>
          </a:p>
        </p:txBody>
      </p:sp>
    </p:spTree>
    <p:extLst>
      <p:ext uri="{BB962C8B-B14F-4D97-AF65-F5344CB8AC3E}">
        <p14:creationId xmlns:p14="http://schemas.microsoft.com/office/powerpoint/2010/main" val="1911298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code of firmware that is stored in ROM (which, for HSDL purposes, may be considered part of the hardware given its immutable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www.eetimes.com</a:t>
            </a:r>
            <a:r>
              <a:rPr lang="en-US" dirty="0"/>
              <a:t>/on-chip-rom-code-used-in-soc-designs/</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55</a:t>
            </a:fld>
            <a:endParaRPr lang="en-US"/>
          </a:p>
        </p:txBody>
      </p:sp>
    </p:spTree>
    <p:extLst>
      <p:ext uri="{BB962C8B-B14F-4D97-AF65-F5344CB8AC3E}">
        <p14:creationId xmlns:p14="http://schemas.microsoft.com/office/powerpoint/2010/main" val="557847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56</a:t>
            </a:fld>
            <a:endParaRPr lang="en-US"/>
          </a:p>
        </p:txBody>
      </p:sp>
    </p:spTree>
    <p:extLst>
      <p:ext uri="{BB962C8B-B14F-4D97-AF65-F5344CB8AC3E}">
        <p14:creationId xmlns:p14="http://schemas.microsoft.com/office/powerpoint/2010/main" val="222665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resources.pcb.cadence.com</a:t>
            </a:r>
            <a:r>
              <a:rPr lang="en-US" dirty="0"/>
              <a:t>/blog/2019-what-is-hardware-software-co-design-and-how-can-it-benefit-you-or-your-business</a:t>
            </a:r>
          </a:p>
        </p:txBody>
      </p:sp>
      <p:sp>
        <p:nvSpPr>
          <p:cNvPr id="4" name="Slide Number Placeholder 3"/>
          <p:cNvSpPr>
            <a:spLocks noGrp="1"/>
          </p:cNvSpPr>
          <p:nvPr>
            <p:ph type="sldNum" sz="quarter" idx="5"/>
          </p:nvPr>
        </p:nvSpPr>
        <p:spPr/>
        <p:txBody>
          <a:bodyPr/>
          <a:lstStyle/>
          <a:p>
            <a:fld id="{8E8760AA-A4F6-BD43-AE1D-5AD469998285}" type="slidenum">
              <a:rPr lang="en-US" smtClean="0"/>
              <a:t>57</a:t>
            </a:fld>
            <a:endParaRPr lang="en-US"/>
          </a:p>
        </p:txBody>
      </p:sp>
    </p:spTree>
    <p:extLst>
      <p:ext uri="{BB962C8B-B14F-4D97-AF65-F5344CB8AC3E}">
        <p14:creationId xmlns:p14="http://schemas.microsoft.com/office/powerpoint/2010/main" val="4073382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This distinction is important because this feedback loop is what enables co-optimization of the software and hardware to ultimately yield a more efficient overall solution.</a:t>
            </a:r>
            <a:endParaRPr lang="en-US"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A canonical example of software-hardware codesign when building a hardware accelerator is fixed-point approximation (i.e., fixed- point optimization). In fixed-point approximation, a designer may convert over-provisioned floating-point units to fixed-point arithmetic since hardware implementations of floating points require more power, area, and latency. However, replacing floating-point with fixed-point units introduces some error to the original functionality. For this substitution to be acceptable, the designer must revisit the application to ensure that the approximation does not adversely impact accuracy metrics. In this case, the application drives the initial hardware accelerator design but power-efficiency considerations feeds information back to the application design. The impact on accuracy and performance further informs whether the quantization approximation is acceptable; if not, the hardware is adjusted to provide better fidelity and the process iterates. </a:t>
            </a:r>
            <a:endParaRPr lang="en-US" dirty="0"/>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58</a:t>
            </a:fld>
            <a:endParaRPr lang="en-US"/>
          </a:p>
        </p:txBody>
      </p:sp>
    </p:spTree>
    <p:extLst>
      <p:ext uri="{BB962C8B-B14F-4D97-AF65-F5344CB8AC3E}">
        <p14:creationId xmlns:p14="http://schemas.microsoft.com/office/powerpoint/2010/main" val="37435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7475-2C8C-39A4-7988-BF4E7E6EF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C3EF-6145-17D7-CB9B-7377B97BE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C814A-007A-54E2-1893-34397E9738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b="1" u="none" dirty="0"/>
              <a:t>Heartbeat</a:t>
            </a:r>
            <a:r>
              <a:rPr lang="sr-Latn-RS" b="0" u="none" dirty="0"/>
              <a:t> je jedna takva funkcija, čija svrha je da proveri da li je server i dalje živ. Da mu proveri otkucaj srca.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Za ovo, klijent napravi neku reč i prosledi tu reč, zajedno sa podatkom o njenoj dužini, serveru.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Server prihvata reč, smešta je u svoj RAM, i potom je iščita i vrati klijentu, koji proverava da li je dobio reč koju je poslao.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Problem je što se heartbeat može eksploatisati, i ova ranjivost se naziva Heartbleed.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Klijent šalje serveru reč, i dužinu koja je veća od onoga što je poslao. </a:t>
            </a:r>
            <a:r>
              <a:rPr lang="sr-Latn-RS" b="1" dirty="0"/>
              <a:t>Šta je sledeće što se dešava?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Server smešta reč u RAM, gde se nalaze i ostali podaci i potom isčitava reč i sve susedne podatke, kako bi ispunio dužinu koju je klijent zadao.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Zašto se ovo dešava?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1"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a:t>
            </a:r>
            <a:r>
              <a:rPr lang="sr-Latn-RS" b="0" dirty="0"/>
              <a:t>OpenSSL implementacija heartbeat funkcije koristi ovu C funkciju. Konkretna linija koda koju ćete pronaći u OpenSSL biblioteci je ova . Jedna jednostavna linija koda je 2 godine dozvoljavala bilo kome na internetu da čita RAM servera koji koristi </a:t>
            </a:r>
            <a:r>
              <a:rPr lang="sr-Latn-RS" b="0" dirty="0" err="1"/>
              <a:t>OpenSSL</a:t>
            </a:r>
            <a:r>
              <a:rPr lang="sr-Latn-RS" b="0" dirty="0"/>
              <a:t>. Da li je ova greška napravljena slučajno ili namerno? Koliko je podataka ukradeno u periodu od 2 godine koliko postoji ova ranjivost?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1" dirty="0"/>
              <a:t> Šta je potrebno da bi rešili ovaj problem?</a:t>
            </a:r>
            <a:r>
              <a:rPr lang="sr-Latn-RS" b="0" dirty="0"/>
              <a:t>  Za početak bolji dizajn. Zašto bi uopšte morao klijent da šalje dužinu reči, neka je server sam sračuna.  Ako je ipak neophodno poslati i iskoristiti i taj podatak, hajde da ga </a:t>
            </a:r>
            <a:r>
              <a:rPr lang="sr-Latn-RS" b="0" dirty="0" err="1"/>
              <a:t>validiramo</a:t>
            </a:r>
            <a:r>
              <a:rPr lang="sr-Latn-RS" b="0" dirty="0"/>
              <a:t>. Da sprečimo nekoga da pošalje broj koji je stotine puta veći od reči.  Najzad, ne treba dozvoliti da 1 čovek ima toliku moć da unese kakav god hoće kod na repozitorijum, bez provere. Code review je ekstremno dobar alat za povećanje kvaliteta i bezbednosti koda i ovo bi rešilo ovu ranjivost, bilo da je slučajno ili namerno unesena u kod.</a:t>
            </a:r>
            <a:endParaRPr lang="sr-Latn-RS" b="1" dirty="0"/>
          </a:p>
        </p:txBody>
      </p:sp>
      <p:sp>
        <p:nvSpPr>
          <p:cNvPr id="4" name="Slide Number Placeholder 3">
            <a:extLst>
              <a:ext uri="{FF2B5EF4-FFF2-40B4-BE49-F238E27FC236}">
                <a16:creationId xmlns:a16="http://schemas.microsoft.com/office/drawing/2014/main" id="{8206E467-3FAA-8861-445D-E0179F85E7BD}"/>
              </a:ext>
            </a:extLst>
          </p:cNvPr>
          <p:cNvSpPr>
            <a:spLocks noGrp="1"/>
          </p:cNvSpPr>
          <p:nvPr>
            <p:ph type="sldNum" sz="quarter" idx="5"/>
          </p:nvPr>
        </p:nvSpPr>
        <p:spPr/>
        <p:txBody>
          <a:bodyPr/>
          <a:lstStyle/>
          <a:p>
            <a:fld id="{0C7CBC02-58B4-4BEA-A99D-926C6DE278B2}" type="slidenum">
              <a:rPr lang="sr-Latn-RS" smtClean="0"/>
              <a:t>6</a:t>
            </a:fld>
            <a:endParaRPr lang="sr-Latn-RS"/>
          </a:p>
        </p:txBody>
      </p:sp>
    </p:spTree>
    <p:extLst>
      <p:ext uri="{BB962C8B-B14F-4D97-AF65-F5344CB8AC3E}">
        <p14:creationId xmlns:p14="http://schemas.microsoft.com/office/powerpoint/2010/main" val="225846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Cryptanalysis of the security strength of the proposed algorithms contributed to but did not solely drive the selection of the final algorithm</a:t>
            </a:r>
          </a:p>
        </p:txBody>
      </p:sp>
      <p:sp>
        <p:nvSpPr>
          <p:cNvPr id="4" name="Slide Number Placeholder 3"/>
          <p:cNvSpPr>
            <a:spLocks noGrp="1"/>
          </p:cNvSpPr>
          <p:nvPr>
            <p:ph type="sldNum" sz="quarter" idx="5"/>
          </p:nvPr>
        </p:nvSpPr>
        <p:spPr/>
        <p:txBody>
          <a:bodyPr/>
          <a:lstStyle/>
          <a:p>
            <a:fld id="{8E8760AA-A4F6-BD43-AE1D-5AD469998285}" type="slidenum">
              <a:rPr lang="en-US" smtClean="0"/>
              <a:t>59</a:t>
            </a:fld>
            <a:endParaRPr lang="en-US"/>
          </a:p>
        </p:txBody>
      </p:sp>
    </p:spTree>
    <p:extLst>
      <p:ext uri="{BB962C8B-B14F-4D97-AF65-F5344CB8AC3E}">
        <p14:creationId xmlns:p14="http://schemas.microsoft.com/office/powerpoint/2010/main" val="1436501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Sparc – embedded processor</a:t>
            </a:r>
          </a:p>
          <a:p>
            <a:r>
              <a:rPr lang="en-US" dirty="0"/>
              <a:t>ASIC </a:t>
            </a:r>
            <a:r>
              <a:rPr lang="en-US" dirty="0" err="1"/>
              <a:t>iimplementation</a:t>
            </a:r>
            <a:r>
              <a:rPr lang="en-US" dirty="0"/>
              <a:t> CMOS standard cells – complementary metal-oxide semiconductor chip</a:t>
            </a:r>
          </a:p>
          <a:p>
            <a:r>
              <a:rPr lang="en-US" dirty="0"/>
              <a:t>How many gigabits can be encrypted with single Joule of energy</a:t>
            </a:r>
          </a:p>
        </p:txBody>
      </p:sp>
      <p:sp>
        <p:nvSpPr>
          <p:cNvPr id="4" name="Slide Number Placeholder 3"/>
          <p:cNvSpPr>
            <a:spLocks noGrp="1"/>
          </p:cNvSpPr>
          <p:nvPr>
            <p:ph type="sldNum" sz="quarter" idx="5"/>
          </p:nvPr>
        </p:nvSpPr>
        <p:spPr/>
        <p:txBody>
          <a:bodyPr/>
          <a:lstStyle/>
          <a:p>
            <a:fld id="{8E8760AA-A4F6-BD43-AE1D-5AD469998285}" type="slidenum">
              <a:rPr lang="en-US" smtClean="0"/>
              <a:t>60</a:t>
            </a:fld>
            <a:endParaRPr lang="en-US"/>
          </a:p>
        </p:txBody>
      </p:sp>
    </p:spTree>
    <p:extLst>
      <p:ext uri="{BB962C8B-B14F-4D97-AF65-F5344CB8AC3E}">
        <p14:creationId xmlns:p14="http://schemas.microsoft.com/office/powerpoint/2010/main" val="2308810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Trusted execution environments (TEEs) serve as a proxy for encrypted computation.</a:t>
            </a:r>
          </a:p>
          <a:p>
            <a:endParaRPr lang="en-US" dirty="0"/>
          </a:p>
          <a:p>
            <a:r>
              <a:rPr lang="en-US" dirty="0"/>
              <a:t>Users can leverage the TEE’s secure remote attestation protocol to ensure that their data is indeed being executed within the intended TEE and that the encrypted data that is sent to the server.</a:t>
            </a:r>
          </a:p>
        </p:txBody>
      </p:sp>
      <p:sp>
        <p:nvSpPr>
          <p:cNvPr id="4" name="Slide Number Placeholder 3"/>
          <p:cNvSpPr>
            <a:spLocks noGrp="1"/>
          </p:cNvSpPr>
          <p:nvPr>
            <p:ph type="sldNum" sz="quarter" idx="5"/>
          </p:nvPr>
        </p:nvSpPr>
        <p:spPr/>
        <p:txBody>
          <a:bodyPr/>
          <a:lstStyle/>
          <a:p>
            <a:fld id="{8E8760AA-A4F6-BD43-AE1D-5AD469998285}" type="slidenum">
              <a:rPr lang="en-US" smtClean="0"/>
              <a:t>61</a:t>
            </a:fld>
            <a:endParaRPr lang="en-US"/>
          </a:p>
        </p:txBody>
      </p:sp>
    </p:spTree>
    <p:extLst>
      <p:ext uri="{BB962C8B-B14F-4D97-AF65-F5344CB8AC3E}">
        <p14:creationId xmlns:p14="http://schemas.microsoft.com/office/powerpoint/2010/main" val="214921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leverage the TEE’s secure remote attestation protocol to ensure that their data is indeed being executed within the intended TEE and that the encrypted data that is sent to the server.</a:t>
            </a:r>
          </a:p>
        </p:txBody>
      </p:sp>
      <p:sp>
        <p:nvSpPr>
          <p:cNvPr id="4" name="Slide Number Placeholder 3"/>
          <p:cNvSpPr>
            <a:spLocks noGrp="1"/>
          </p:cNvSpPr>
          <p:nvPr>
            <p:ph type="sldNum" sz="quarter" idx="5"/>
          </p:nvPr>
        </p:nvSpPr>
        <p:spPr/>
        <p:txBody>
          <a:bodyPr/>
          <a:lstStyle/>
          <a:p>
            <a:fld id="{8E8760AA-A4F6-BD43-AE1D-5AD469998285}" type="slidenum">
              <a:rPr lang="en-US" smtClean="0"/>
              <a:t>62</a:t>
            </a:fld>
            <a:endParaRPr lang="en-US"/>
          </a:p>
        </p:txBody>
      </p:sp>
    </p:spTree>
    <p:extLst>
      <p:ext uri="{BB962C8B-B14F-4D97-AF65-F5344CB8AC3E}">
        <p14:creationId xmlns:p14="http://schemas.microsoft.com/office/powerpoint/2010/main" val="377840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inLibertineT"/>
              </a:rPr>
              <a:t>The high level intuition is that partially encrypted computation will yield intermediary results (unencrypted) which are less sensitive or meaningful. </a:t>
            </a:r>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63</a:t>
            </a:fld>
            <a:endParaRPr lang="en-US"/>
          </a:p>
        </p:txBody>
      </p:sp>
    </p:spTree>
    <p:extLst>
      <p:ext uri="{BB962C8B-B14F-4D97-AF65-F5344CB8AC3E}">
        <p14:creationId xmlns:p14="http://schemas.microsoft.com/office/powerpoint/2010/main" val="1560012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non-HE encryption, a client encrypts the plaintext data and sends it to a cloud service provider; the cloud provider then decrypts the data back into plaintext where functions can readily be applied. Once computation completes, the service provider encrypts the result and sends it back to the client.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LinLibertineT"/>
              </a:rPr>
              <a:t>If the noise budget is exceeded for a given ciphertext the decryption procedure will fail which yields a random result and effectively losing the encoded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LinLibertineT"/>
              </a:rPr>
              <a:t>Most modern constructions of HE such as BFV [23], BGV [8], and CKKS [11] pack and encrypt multiple plaintext values into a single ciphertext representation.</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64</a:t>
            </a:fld>
            <a:endParaRPr lang="en-US"/>
          </a:p>
        </p:txBody>
      </p:sp>
    </p:spTree>
    <p:extLst>
      <p:ext uri="{BB962C8B-B14F-4D97-AF65-F5344CB8AC3E}">
        <p14:creationId xmlns:p14="http://schemas.microsoft.com/office/powerpoint/2010/main" val="2054234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66</a:t>
            </a:fld>
            <a:endParaRPr lang="en-US"/>
          </a:p>
        </p:txBody>
      </p:sp>
    </p:spTree>
    <p:extLst>
      <p:ext uri="{BB962C8B-B14F-4D97-AF65-F5344CB8AC3E}">
        <p14:creationId xmlns:p14="http://schemas.microsoft.com/office/powerpoint/2010/main" val="291805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should be on the Total Cost of Ownership (TCO).</a:t>
            </a:r>
          </a:p>
        </p:txBody>
      </p:sp>
      <p:sp>
        <p:nvSpPr>
          <p:cNvPr id="4" name="Slide Number Placeholder 3"/>
          <p:cNvSpPr>
            <a:spLocks noGrp="1"/>
          </p:cNvSpPr>
          <p:nvPr>
            <p:ph type="sldNum" sz="quarter" idx="10"/>
          </p:nvPr>
        </p:nvSpPr>
        <p:spPr/>
        <p:txBody>
          <a:bodyPr/>
          <a:lstStyle/>
          <a:p>
            <a:fld id="{393800CA-09F3-4E04-9EE9-3BB55E0317B6}" type="slidenum">
              <a:rPr lang="en-US" smtClean="0"/>
              <a:pPr/>
              <a:t>7</a:t>
            </a:fld>
            <a:endParaRPr lang="en-US"/>
          </a:p>
        </p:txBody>
      </p:sp>
    </p:spTree>
    <p:extLst>
      <p:ext uri="{BB962C8B-B14F-4D97-AF65-F5344CB8AC3E}">
        <p14:creationId xmlns:p14="http://schemas.microsoft.com/office/powerpoint/2010/main" val="2887153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should be on the Total Cost of Ownership (TCO).</a:t>
            </a:r>
          </a:p>
        </p:txBody>
      </p:sp>
      <p:sp>
        <p:nvSpPr>
          <p:cNvPr id="4" name="Slide Number Placeholder 3"/>
          <p:cNvSpPr>
            <a:spLocks noGrp="1"/>
          </p:cNvSpPr>
          <p:nvPr>
            <p:ph type="sldNum" sz="quarter" idx="10"/>
          </p:nvPr>
        </p:nvSpPr>
        <p:spPr/>
        <p:txBody>
          <a:bodyPr/>
          <a:lstStyle/>
          <a:p>
            <a:fld id="{393800CA-09F3-4E04-9EE9-3BB55E0317B6}" type="slidenum">
              <a:rPr lang="en-US" smtClean="0"/>
              <a:pPr/>
              <a:t>8</a:t>
            </a:fld>
            <a:endParaRPr lang="en-US"/>
          </a:p>
        </p:txBody>
      </p:sp>
    </p:spTree>
    <p:extLst>
      <p:ext uri="{BB962C8B-B14F-4D97-AF65-F5344CB8AC3E}">
        <p14:creationId xmlns:p14="http://schemas.microsoft.com/office/powerpoint/2010/main" val="4254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16</a:t>
            </a:fld>
            <a:endParaRPr lang="en-US"/>
          </a:p>
        </p:txBody>
      </p:sp>
    </p:spTree>
    <p:extLst>
      <p:ext uri="{BB962C8B-B14F-4D97-AF65-F5344CB8AC3E}">
        <p14:creationId xmlns:p14="http://schemas.microsoft.com/office/powerpoint/2010/main" val="427574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17</a:t>
            </a:fld>
            <a:endParaRPr lang="en-US"/>
          </a:p>
        </p:txBody>
      </p:sp>
    </p:spTree>
    <p:extLst>
      <p:ext uri="{BB962C8B-B14F-4D97-AF65-F5344CB8AC3E}">
        <p14:creationId xmlns:p14="http://schemas.microsoft.com/office/powerpoint/2010/main" val="873308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the structure of the Product</a:t>
            </a:r>
          </a:p>
          <a:p>
            <a:r>
              <a:rPr lang="en-US" dirty="0"/>
              <a:t>Identify Access Paths to System Assets</a:t>
            </a:r>
          </a:p>
          <a:p>
            <a:r>
              <a:rPr lang="en-US" dirty="0"/>
              <a:t>Understand Entry Points</a:t>
            </a:r>
          </a:p>
          <a:p>
            <a:r>
              <a:rPr lang="en-US" dirty="0"/>
              <a:t>Investigate Data and Control Flows</a:t>
            </a:r>
          </a:p>
          <a:p>
            <a:r>
              <a:rPr lang="en-US" dirty="0"/>
              <a:t>Understand Protection Controls</a:t>
            </a:r>
          </a:p>
          <a:p>
            <a:r>
              <a:rPr lang="en-US" dirty="0"/>
              <a:t>Review System State Flows</a:t>
            </a:r>
          </a:p>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18</a:t>
            </a:fld>
            <a:endParaRPr lang="en-US"/>
          </a:p>
        </p:txBody>
      </p:sp>
    </p:spTree>
    <p:extLst>
      <p:ext uri="{BB962C8B-B14F-4D97-AF65-F5344CB8AC3E}">
        <p14:creationId xmlns:p14="http://schemas.microsoft.com/office/powerpoint/2010/main" val="94937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760AA-A4F6-BD43-AE1D-5AD469998285}" type="slidenum">
              <a:rPr lang="en-US" smtClean="0"/>
              <a:t>19</a:t>
            </a:fld>
            <a:endParaRPr lang="en-US"/>
          </a:p>
        </p:txBody>
      </p:sp>
    </p:spTree>
    <p:extLst>
      <p:ext uri="{BB962C8B-B14F-4D97-AF65-F5344CB8AC3E}">
        <p14:creationId xmlns:p14="http://schemas.microsoft.com/office/powerpoint/2010/main" val="402091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1294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799069" y="6356351"/>
            <a:ext cx="996515" cy="365125"/>
          </a:xfrm>
          <a:prstGeom prst="rect">
            <a:avLst/>
          </a:prstGeom>
        </p:spPr>
        <p:txBody>
          <a:bodyPr/>
          <a:lstStyle/>
          <a:p>
            <a:fld id="{9F9AE8C7-2138-422A-9310-999E9E296472}" type="datetime1">
              <a:rPr lang="en-US" smtClean="0"/>
              <a:t>2/18/24</a:t>
            </a:fld>
            <a:endParaRPr lang="en-US"/>
          </a:p>
        </p:txBody>
      </p:sp>
      <p:sp>
        <p:nvSpPr>
          <p:cNvPr id="5" name="Footer Placeholder 4"/>
          <p:cNvSpPr>
            <a:spLocks noGrp="1"/>
          </p:cNvSpPr>
          <p:nvPr>
            <p:ph type="ftr" sz="quarter" idx="11"/>
          </p:nvPr>
        </p:nvSpPr>
        <p:spPr>
          <a:xfrm>
            <a:off x="8340968" y="6359038"/>
            <a:ext cx="13797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dirty="0"/>
          </a:p>
        </p:txBody>
      </p:sp>
    </p:spTree>
    <p:extLst>
      <p:ext uri="{BB962C8B-B14F-4D97-AF65-F5344CB8AC3E}">
        <p14:creationId xmlns:p14="http://schemas.microsoft.com/office/powerpoint/2010/main" val="3909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2pPr>
              <a:defRPr>
                <a:solidFill>
                  <a:schemeClr val="accent1">
                    <a:lumMod val="75000"/>
                  </a:schemeClr>
                </a:solidFill>
              </a:defRPr>
            </a:lvl2pPr>
            <a:lvl4pPr>
              <a:defRPr>
                <a:solidFill>
                  <a:schemeClr val="accent1">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99069" y="6356351"/>
            <a:ext cx="996515" cy="365125"/>
          </a:xfrm>
          <a:prstGeom prst="rect">
            <a:avLst/>
          </a:prstGeom>
        </p:spPr>
        <p:txBody>
          <a:bodyPr/>
          <a:lstStyle/>
          <a:p>
            <a:fld id="{60027717-2433-4A63-B91F-A957DF4C9E15}" type="datetime1">
              <a:rPr lang="en-US" smtClean="0"/>
              <a:t>2/18/24</a:t>
            </a:fld>
            <a:endParaRPr lang="en-US"/>
          </a:p>
        </p:txBody>
      </p:sp>
      <p:sp>
        <p:nvSpPr>
          <p:cNvPr id="5" name="Footer Placeholder 4"/>
          <p:cNvSpPr>
            <a:spLocks noGrp="1"/>
          </p:cNvSpPr>
          <p:nvPr>
            <p:ph type="ftr" sz="quarter" idx="11"/>
          </p:nvPr>
        </p:nvSpPr>
        <p:spPr>
          <a:xfrm>
            <a:off x="8340968" y="6359038"/>
            <a:ext cx="13797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25732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2pPr>
              <a:defRPr>
                <a:solidFill>
                  <a:schemeClr val="accent1">
                    <a:lumMod val="75000"/>
                  </a:schemeClr>
                </a:solidFill>
              </a:defRPr>
            </a:lvl2pPr>
            <a:lvl4pPr>
              <a:defRPr>
                <a:solidFill>
                  <a:schemeClr val="accent1">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99069" y="6356351"/>
            <a:ext cx="996515" cy="365125"/>
          </a:xfrm>
          <a:prstGeom prst="rect">
            <a:avLst/>
          </a:prstGeom>
        </p:spPr>
        <p:txBody>
          <a:bodyPr/>
          <a:lstStyle/>
          <a:p>
            <a:fld id="{C839389B-2F08-4540-97F1-B5B5B4AD9D7C}" type="datetime1">
              <a:rPr lang="en-US" smtClean="0"/>
              <a:t>2/18/24</a:t>
            </a:fld>
            <a:endParaRPr lang="en-US"/>
          </a:p>
        </p:txBody>
      </p:sp>
      <p:sp>
        <p:nvSpPr>
          <p:cNvPr id="5" name="Footer Placeholder 4"/>
          <p:cNvSpPr>
            <a:spLocks noGrp="1"/>
          </p:cNvSpPr>
          <p:nvPr>
            <p:ph type="ftr" sz="quarter" idx="11"/>
          </p:nvPr>
        </p:nvSpPr>
        <p:spPr>
          <a:xfrm>
            <a:off x="8340968" y="6359038"/>
            <a:ext cx="13797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5863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65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690563" indent="-233363">
              <a:tabLst/>
              <a:defRPr>
                <a:solidFill>
                  <a:schemeClr val="accent1">
                    <a:lumMod val="75000"/>
                  </a:schemeClr>
                </a:solidFill>
              </a:defRPr>
            </a:lvl2pPr>
            <a:lvl4pPr>
              <a:defRPr>
                <a:solidFill>
                  <a:schemeClr val="accent1">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99069" y="6356351"/>
            <a:ext cx="996515" cy="365125"/>
          </a:xfrm>
          <a:prstGeom prst="rect">
            <a:avLst/>
          </a:prstGeom>
        </p:spPr>
        <p:txBody>
          <a:bodyPr/>
          <a:lstStyle/>
          <a:p>
            <a:fld id="{C84DCE7C-0976-4298-8070-4B88CB1358A8}" type="datetime1">
              <a:rPr lang="en-US" smtClean="0"/>
              <a:t>2/18/24</a:t>
            </a:fld>
            <a:endParaRPr lang="en-US"/>
          </a:p>
        </p:txBody>
      </p:sp>
      <p:sp>
        <p:nvSpPr>
          <p:cNvPr id="5" name="Footer Placeholder 4"/>
          <p:cNvSpPr>
            <a:spLocks noGrp="1"/>
          </p:cNvSpPr>
          <p:nvPr>
            <p:ph type="ftr" sz="quarter" idx="11"/>
          </p:nvPr>
        </p:nvSpPr>
        <p:spPr>
          <a:xfrm>
            <a:off x="8340968" y="6359038"/>
            <a:ext cx="13797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5121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99069" y="6356351"/>
            <a:ext cx="996515" cy="365125"/>
          </a:xfrm>
          <a:prstGeom prst="rect">
            <a:avLst/>
          </a:prstGeom>
        </p:spPr>
        <p:txBody>
          <a:bodyPr/>
          <a:lstStyle/>
          <a:p>
            <a:fld id="{69116C49-677A-46D4-82E5-0A8746452DBA}" type="datetime1">
              <a:rPr lang="en-US" smtClean="0"/>
              <a:t>2/18/24</a:t>
            </a:fld>
            <a:endParaRPr lang="en-US"/>
          </a:p>
        </p:txBody>
      </p:sp>
      <p:sp>
        <p:nvSpPr>
          <p:cNvPr id="5" name="Footer Placeholder 4"/>
          <p:cNvSpPr>
            <a:spLocks noGrp="1"/>
          </p:cNvSpPr>
          <p:nvPr>
            <p:ph type="ftr" sz="quarter" idx="11"/>
          </p:nvPr>
        </p:nvSpPr>
        <p:spPr>
          <a:xfrm>
            <a:off x="8340968" y="6359038"/>
            <a:ext cx="13797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9512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solidFill>
                  <a:schemeClr val="accent1">
                    <a:lumMod val="75000"/>
                  </a:schemeClr>
                </a:solidFill>
              </a:defRPr>
            </a:lvl2pPr>
            <a:lvl3pPr>
              <a:defRPr sz="2000"/>
            </a:lvl3pPr>
            <a:lvl4pPr>
              <a:defRPr sz="1800">
                <a:solidFill>
                  <a:schemeClr val="accent1">
                    <a:lumMod val="75000"/>
                  </a:schemeClr>
                </a:solidFill>
              </a:defRPr>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solidFill>
                  <a:schemeClr val="accent1">
                    <a:lumMod val="75000"/>
                  </a:schemeClr>
                </a:solidFill>
              </a:defRPr>
            </a:lvl2pPr>
            <a:lvl3pPr>
              <a:defRPr sz="2000"/>
            </a:lvl3pPr>
            <a:lvl4pPr>
              <a:defRPr sz="1800">
                <a:solidFill>
                  <a:schemeClr val="accent1">
                    <a:lumMod val="75000"/>
                  </a:schemeClr>
                </a:solidFill>
              </a:defRPr>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9799069" y="6356351"/>
            <a:ext cx="996515" cy="365125"/>
          </a:xfrm>
          <a:prstGeom prst="rect">
            <a:avLst/>
          </a:prstGeom>
        </p:spPr>
        <p:txBody>
          <a:bodyPr/>
          <a:lstStyle/>
          <a:p>
            <a:fld id="{E2FD66FD-C392-49C0-99CF-1D283423681E}" type="datetime1">
              <a:rPr lang="en-US" smtClean="0"/>
              <a:t>2/18/24</a:t>
            </a:fld>
            <a:endParaRPr lang="en-US"/>
          </a:p>
        </p:txBody>
      </p:sp>
      <p:sp>
        <p:nvSpPr>
          <p:cNvPr id="6" name="Footer Placeholder 5"/>
          <p:cNvSpPr>
            <a:spLocks noGrp="1"/>
          </p:cNvSpPr>
          <p:nvPr>
            <p:ph type="ftr" sz="quarter" idx="11"/>
          </p:nvPr>
        </p:nvSpPr>
        <p:spPr>
          <a:xfrm>
            <a:off x="8340968" y="6359038"/>
            <a:ext cx="13797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9001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solidFill>
                  <a:schemeClr val="accent1">
                    <a:lumMod val="75000"/>
                  </a:schemeClr>
                </a:solidFill>
              </a:defRPr>
            </a:lvl2pPr>
            <a:lvl3pPr>
              <a:defRPr sz="1800"/>
            </a:lvl3pPr>
            <a:lvl4pPr>
              <a:defRPr sz="1600">
                <a:solidFill>
                  <a:schemeClr val="accent1">
                    <a:lumMod val="75000"/>
                  </a:schemeClr>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solidFill>
                  <a:schemeClr val="accent1">
                    <a:lumMod val="75000"/>
                  </a:schemeClr>
                </a:solidFill>
              </a:defRPr>
            </a:lvl2pPr>
            <a:lvl3pPr>
              <a:defRPr sz="1800"/>
            </a:lvl3pPr>
            <a:lvl4pPr>
              <a:defRPr sz="1600">
                <a:solidFill>
                  <a:schemeClr val="accent1">
                    <a:lumMod val="75000"/>
                  </a:schemeClr>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9799069" y="6356351"/>
            <a:ext cx="996515" cy="365125"/>
          </a:xfrm>
          <a:prstGeom prst="rect">
            <a:avLst/>
          </a:prstGeom>
        </p:spPr>
        <p:txBody>
          <a:bodyPr/>
          <a:lstStyle/>
          <a:p>
            <a:fld id="{16BFD907-FB8F-451E-A8FD-623292BADB97}" type="datetime1">
              <a:rPr lang="en-US" smtClean="0"/>
              <a:t>2/18/24</a:t>
            </a:fld>
            <a:endParaRPr lang="en-US"/>
          </a:p>
        </p:txBody>
      </p:sp>
      <p:sp>
        <p:nvSpPr>
          <p:cNvPr id="8" name="Footer Placeholder 7"/>
          <p:cNvSpPr>
            <a:spLocks noGrp="1"/>
          </p:cNvSpPr>
          <p:nvPr>
            <p:ph type="ftr" sz="quarter" idx="11"/>
          </p:nvPr>
        </p:nvSpPr>
        <p:spPr>
          <a:xfrm>
            <a:off x="8340968" y="6359038"/>
            <a:ext cx="1379709"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7880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799069" y="6356351"/>
            <a:ext cx="996515" cy="365125"/>
          </a:xfrm>
          <a:prstGeom prst="rect">
            <a:avLst/>
          </a:prstGeom>
        </p:spPr>
        <p:txBody>
          <a:bodyPr/>
          <a:lstStyle/>
          <a:p>
            <a:fld id="{F884BB11-4C6E-46AC-BFAC-C1CCF41D782B}" type="datetime1">
              <a:rPr lang="en-US" smtClean="0"/>
              <a:t>2/18/24</a:t>
            </a:fld>
            <a:endParaRPr lang="en-US"/>
          </a:p>
        </p:txBody>
      </p:sp>
      <p:sp>
        <p:nvSpPr>
          <p:cNvPr id="4" name="Footer Placeholder 3"/>
          <p:cNvSpPr>
            <a:spLocks noGrp="1"/>
          </p:cNvSpPr>
          <p:nvPr>
            <p:ph type="ftr" sz="quarter" idx="11"/>
          </p:nvPr>
        </p:nvSpPr>
        <p:spPr>
          <a:xfrm>
            <a:off x="8340968" y="6359038"/>
            <a:ext cx="1379709"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87862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799069" y="6356351"/>
            <a:ext cx="996515" cy="365125"/>
          </a:xfrm>
          <a:prstGeom prst="rect">
            <a:avLst/>
          </a:prstGeom>
        </p:spPr>
        <p:txBody>
          <a:bodyPr/>
          <a:lstStyle/>
          <a:p>
            <a:fld id="{AC558F54-1DF9-47FC-85A6-9FEE0E211FA4}" type="datetime1">
              <a:rPr lang="en-US" smtClean="0"/>
              <a:t>2/18/24</a:t>
            </a:fld>
            <a:endParaRPr lang="en-US"/>
          </a:p>
        </p:txBody>
      </p:sp>
      <p:sp>
        <p:nvSpPr>
          <p:cNvPr id="3" name="Footer Placeholder 2"/>
          <p:cNvSpPr>
            <a:spLocks noGrp="1"/>
          </p:cNvSpPr>
          <p:nvPr>
            <p:ph type="ftr" sz="quarter" idx="11"/>
          </p:nvPr>
        </p:nvSpPr>
        <p:spPr>
          <a:xfrm>
            <a:off x="8340968" y="6359038"/>
            <a:ext cx="1379709"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63915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solidFill>
                  <a:schemeClr val="accent1">
                    <a:lumMod val="75000"/>
                  </a:schemeClr>
                </a:solidFill>
              </a:defRPr>
            </a:lvl2pPr>
            <a:lvl3pPr>
              <a:defRPr sz="2400"/>
            </a:lvl3pPr>
            <a:lvl4pPr>
              <a:defRPr sz="2000">
                <a:solidFill>
                  <a:schemeClr val="accent1">
                    <a:lumMod val="75000"/>
                  </a:schemeClr>
                </a:solidFill>
              </a:defRPr>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799069" y="6356351"/>
            <a:ext cx="996515" cy="365125"/>
          </a:xfrm>
          <a:prstGeom prst="rect">
            <a:avLst/>
          </a:prstGeom>
        </p:spPr>
        <p:txBody>
          <a:bodyPr/>
          <a:lstStyle/>
          <a:p>
            <a:fld id="{E06B046C-39CD-49A4-B904-499CB856B95E}" type="datetime1">
              <a:rPr lang="en-US" smtClean="0"/>
              <a:t>2/18/24</a:t>
            </a:fld>
            <a:endParaRPr lang="en-US"/>
          </a:p>
        </p:txBody>
      </p:sp>
      <p:sp>
        <p:nvSpPr>
          <p:cNvPr id="6" name="Footer Placeholder 5"/>
          <p:cNvSpPr>
            <a:spLocks noGrp="1"/>
          </p:cNvSpPr>
          <p:nvPr>
            <p:ph type="ftr" sz="quarter" idx="11"/>
          </p:nvPr>
        </p:nvSpPr>
        <p:spPr>
          <a:xfrm>
            <a:off x="8340968" y="6359038"/>
            <a:ext cx="13797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4003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799069" y="6356351"/>
            <a:ext cx="996515" cy="365125"/>
          </a:xfrm>
          <a:prstGeom prst="rect">
            <a:avLst/>
          </a:prstGeom>
        </p:spPr>
        <p:txBody>
          <a:bodyPr/>
          <a:lstStyle/>
          <a:p>
            <a:fld id="{C86F255D-8D66-448D-8F5A-181228FE95E7}" type="datetime1">
              <a:rPr lang="en-US" smtClean="0"/>
              <a:t>2/18/24</a:t>
            </a:fld>
            <a:endParaRPr lang="en-US"/>
          </a:p>
        </p:txBody>
      </p:sp>
      <p:sp>
        <p:nvSpPr>
          <p:cNvPr id="6" name="Footer Placeholder 5"/>
          <p:cNvSpPr>
            <a:spLocks noGrp="1"/>
          </p:cNvSpPr>
          <p:nvPr>
            <p:ph type="ftr" sz="quarter" idx="11"/>
          </p:nvPr>
        </p:nvSpPr>
        <p:spPr>
          <a:xfrm>
            <a:off x="8340968" y="6359038"/>
            <a:ext cx="13797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12181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40770"/>
            <a:ext cx="10972800" cy="67686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65206" y="6356351"/>
            <a:ext cx="71719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1FEBA-683F-B44C-A647-A4FB58DC8725}" type="slidenum">
              <a:rPr lang="en-US" smtClean="0"/>
              <a:t>‹#›</a:t>
            </a:fld>
            <a:endParaRPr lang="en-US" dirty="0"/>
          </a:p>
        </p:txBody>
      </p:sp>
      <p:pic>
        <p:nvPicPr>
          <p:cNvPr id="1036" name="Picture 12">
            <a:extLst>
              <a:ext uri="{FF2B5EF4-FFF2-40B4-BE49-F238E27FC236}">
                <a16:creationId xmlns:a16="http://schemas.microsoft.com/office/drawing/2014/main" id="{56FFB05A-21BE-3E04-FE99-8E612EF0BE4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370532" y="0"/>
            <a:ext cx="1084800" cy="5402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D38498-9905-F0C4-FF68-477B15972835}"/>
              </a:ext>
            </a:extLst>
          </p:cNvPr>
          <p:cNvSpPr txBox="1"/>
          <p:nvPr userDrawn="1"/>
        </p:nvSpPr>
        <p:spPr>
          <a:xfrm>
            <a:off x="10455332" y="68913"/>
            <a:ext cx="1909685" cy="400110"/>
          </a:xfrm>
          <a:prstGeom prst="rect">
            <a:avLst/>
          </a:prstGeom>
          <a:noFill/>
        </p:spPr>
        <p:txBody>
          <a:bodyPr wrap="square" rtlCol="0">
            <a:spAutoFit/>
          </a:bodyPr>
          <a:lstStyle/>
          <a:p>
            <a:r>
              <a:rPr lang="en-US" sz="1000" dirty="0">
                <a:solidFill>
                  <a:schemeClr val="tx2"/>
                </a:solidFill>
                <a:latin typeface="Avenir Book" panose="02000503020000020003" pitchFamily="2" charset="0"/>
              </a:rPr>
              <a:t>  </a:t>
            </a:r>
            <a:r>
              <a:rPr lang="en-US" sz="1000" dirty="0" err="1">
                <a:solidFill>
                  <a:schemeClr val="tx2"/>
                </a:solidFill>
                <a:latin typeface="Avenir Book" panose="02000503020000020003" pitchFamily="2" charset="0"/>
              </a:rPr>
              <a:t>Fakultet</a:t>
            </a:r>
            <a:r>
              <a:rPr lang="en-US" sz="1000" dirty="0">
                <a:solidFill>
                  <a:schemeClr val="tx2"/>
                </a:solidFill>
                <a:latin typeface="Avenir Book" panose="02000503020000020003" pitchFamily="2" charset="0"/>
              </a:rPr>
              <a:t> </a:t>
            </a:r>
            <a:r>
              <a:rPr lang="en-US" sz="1000" dirty="0" err="1">
                <a:solidFill>
                  <a:schemeClr val="tx2"/>
                </a:solidFill>
                <a:latin typeface="Avenir Book" panose="02000503020000020003" pitchFamily="2" charset="0"/>
              </a:rPr>
              <a:t>tehničkih</a:t>
            </a:r>
            <a:r>
              <a:rPr lang="en-US" sz="1000" dirty="0">
                <a:solidFill>
                  <a:schemeClr val="tx2"/>
                </a:solidFill>
                <a:latin typeface="Avenir Book" panose="02000503020000020003" pitchFamily="2" charset="0"/>
              </a:rPr>
              <a:t> </a:t>
            </a:r>
            <a:r>
              <a:rPr lang="en-US" sz="1000" dirty="0" err="1">
                <a:solidFill>
                  <a:schemeClr val="tx2"/>
                </a:solidFill>
                <a:latin typeface="Avenir Book" panose="02000503020000020003" pitchFamily="2" charset="0"/>
              </a:rPr>
              <a:t>nauka</a:t>
            </a:r>
            <a:endParaRPr lang="en-US" sz="1000" dirty="0">
              <a:solidFill>
                <a:schemeClr val="tx2"/>
              </a:solidFill>
              <a:latin typeface="Avenir Book" panose="02000503020000020003" pitchFamily="2" charset="0"/>
            </a:endParaRPr>
          </a:p>
          <a:p>
            <a:r>
              <a:rPr lang="en-US" sz="1000" dirty="0">
                <a:solidFill>
                  <a:schemeClr val="tx2"/>
                </a:solidFill>
                <a:latin typeface="Avenir Book" panose="02000503020000020003" pitchFamily="2" charset="0"/>
              </a:rPr>
              <a:t> </a:t>
            </a:r>
            <a:r>
              <a:rPr lang="en-US" sz="1000" dirty="0" err="1">
                <a:solidFill>
                  <a:schemeClr val="tx2"/>
                </a:solidFill>
                <a:latin typeface="Avenir Book" panose="02000503020000020003" pitchFamily="2" charset="0"/>
              </a:rPr>
              <a:t>Univerzitet</a:t>
            </a:r>
            <a:r>
              <a:rPr lang="en-US" sz="1000" dirty="0">
                <a:solidFill>
                  <a:schemeClr val="tx2"/>
                </a:solidFill>
                <a:latin typeface="Avenir Book" panose="02000503020000020003" pitchFamily="2" charset="0"/>
              </a:rPr>
              <a:t> u </a:t>
            </a:r>
            <a:r>
              <a:rPr lang="en-US" sz="1000" dirty="0" err="1">
                <a:solidFill>
                  <a:schemeClr val="tx2"/>
                </a:solidFill>
                <a:latin typeface="Avenir Book" panose="02000503020000020003" pitchFamily="2" charset="0"/>
              </a:rPr>
              <a:t>Novom</a:t>
            </a:r>
            <a:r>
              <a:rPr lang="en-US" sz="1000" dirty="0">
                <a:solidFill>
                  <a:schemeClr val="tx2"/>
                </a:solidFill>
                <a:latin typeface="Avenir Book" panose="02000503020000020003" pitchFamily="2" charset="0"/>
              </a:rPr>
              <a:t> </a:t>
            </a:r>
            <a:r>
              <a:rPr lang="en-US" sz="1000" dirty="0" err="1">
                <a:solidFill>
                  <a:schemeClr val="tx2"/>
                </a:solidFill>
                <a:latin typeface="Avenir Book" panose="02000503020000020003" pitchFamily="2" charset="0"/>
              </a:rPr>
              <a:t>Sadu</a:t>
            </a:r>
            <a:endParaRPr lang="en-US" sz="1000" dirty="0">
              <a:solidFill>
                <a:schemeClr val="tx2"/>
              </a:solidFill>
              <a:latin typeface="Avenir Book" panose="02000503020000020003" pitchFamily="2" charset="0"/>
            </a:endParaRPr>
          </a:p>
        </p:txBody>
      </p:sp>
      <p:sp>
        <p:nvSpPr>
          <p:cNvPr id="7" name="Rectangle 6"/>
          <p:cNvSpPr/>
          <p:nvPr userDrawn="1"/>
        </p:nvSpPr>
        <p:spPr>
          <a:xfrm>
            <a:off x="2894968" y="-13766"/>
            <a:ext cx="6392431" cy="53740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TextBox 4">
            <a:extLst>
              <a:ext uri="{FF2B5EF4-FFF2-40B4-BE49-F238E27FC236}">
                <a16:creationId xmlns:a16="http://schemas.microsoft.com/office/drawing/2014/main" id="{C82AEDE0-3EC0-DB50-8B8E-AA1C264321A7}"/>
              </a:ext>
            </a:extLst>
          </p:cNvPr>
          <p:cNvSpPr txBox="1"/>
          <p:nvPr userDrawn="1"/>
        </p:nvSpPr>
        <p:spPr>
          <a:xfrm>
            <a:off x="141232" y="7358"/>
            <a:ext cx="2938851" cy="369332"/>
          </a:xfrm>
          <a:prstGeom prst="rect">
            <a:avLst/>
          </a:prstGeom>
          <a:noFill/>
        </p:spPr>
        <p:txBody>
          <a:bodyPr wrap="square" rtlCol="0">
            <a:spAutoFit/>
          </a:bodyPr>
          <a:lstStyle/>
          <a:p>
            <a:r>
              <a:rPr lang="en-US" dirty="0" err="1">
                <a:solidFill>
                  <a:schemeClr val="tx2"/>
                </a:solidFill>
                <a:latin typeface="Avenir Book" panose="02000503020000020003" pitchFamily="2" charset="0"/>
              </a:rPr>
              <a:t>Katedra</a:t>
            </a:r>
            <a:r>
              <a:rPr lang="en-US" dirty="0">
                <a:solidFill>
                  <a:schemeClr val="tx2"/>
                </a:solidFill>
                <a:latin typeface="Avenir Book" panose="02000503020000020003" pitchFamily="2" charset="0"/>
              </a:rPr>
              <a:t> za </a:t>
            </a:r>
            <a:r>
              <a:rPr lang="en-US" dirty="0" err="1">
                <a:solidFill>
                  <a:schemeClr val="tx2"/>
                </a:solidFill>
                <a:latin typeface="Avenir Book" panose="02000503020000020003" pitchFamily="2" charset="0"/>
              </a:rPr>
              <a:t>informatiku</a:t>
            </a:r>
            <a:endParaRPr lang="en-US" dirty="0">
              <a:solidFill>
                <a:schemeClr val="tx2"/>
              </a:solidFill>
              <a:latin typeface="Avenir Book" panose="02000503020000020003" pitchFamily="2" charset="0"/>
            </a:endParaRPr>
          </a:p>
        </p:txBody>
      </p:sp>
      <p:pic>
        <p:nvPicPr>
          <p:cNvPr id="9" name="Graphic 8">
            <a:extLst>
              <a:ext uri="{FF2B5EF4-FFF2-40B4-BE49-F238E27FC236}">
                <a16:creationId xmlns:a16="http://schemas.microsoft.com/office/drawing/2014/main" id="{99B24472-CFC1-EF41-7A0A-B18241C26956}"/>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15817" y="276501"/>
            <a:ext cx="206300" cy="275201"/>
          </a:xfrm>
          <a:prstGeom prst="rect">
            <a:avLst/>
          </a:prstGeom>
        </p:spPr>
      </p:pic>
    </p:spTree>
    <p:extLst>
      <p:ext uri="{BB962C8B-B14F-4D97-AF65-F5344CB8AC3E}">
        <p14:creationId xmlns:p14="http://schemas.microsoft.com/office/powerpoint/2010/main" val="37797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Avenir Book"/>
          <a:ea typeface="+mj-ea"/>
          <a:cs typeface="Avenir Book"/>
        </a:defRPr>
      </a:lvl1pPr>
    </p:titleStyle>
    <p:body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1">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1">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openclipart.org/detail/1695/zeimusu-warning-sign-by-zeimusu"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64A-2954-A943-A075-ED44902A871A}"/>
              </a:ext>
            </a:extLst>
          </p:cNvPr>
          <p:cNvSpPr>
            <a:spLocks noGrp="1"/>
          </p:cNvSpPr>
          <p:nvPr>
            <p:ph type="ctrTitle"/>
          </p:nvPr>
        </p:nvSpPr>
        <p:spPr>
          <a:xfrm>
            <a:off x="914400" y="2689379"/>
            <a:ext cx="10363200" cy="1470025"/>
          </a:xfrm>
        </p:spPr>
        <p:txBody>
          <a:bodyPr>
            <a:normAutofit fontScale="90000"/>
          </a:bodyPr>
          <a:lstStyle/>
          <a:p>
            <a:r>
              <a:rPr lang="en-US" sz="6800" dirty="0" err="1"/>
              <a:t>Uvod</a:t>
            </a:r>
            <a:r>
              <a:rPr lang="en-US" sz="6800" dirty="0"/>
              <a:t> u </a:t>
            </a:r>
            <a:r>
              <a:rPr lang="en-US" sz="6800" dirty="0" err="1"/>
              <a:t>životni</a:t>
            </a:r>
            <a:r>
              <a:rPr lang="en-US" sz="6800" dirty="0"/>
              <a:t> </a:t>
            </a:r>
            <a:r>
              <a:rPr lang="en-US" sz="6800" dirty="0" err="1"/>
              <a:t>ciklus</a:t>
            </a:r>
            <a:r>
              <a:rPr lang="en-US" sz="6800" dirty="0"/>
              <a:t> </a:t>
            </a:r>
            <a:r>
              <a:rPr lang="en-US" sz="6800" dirty="0" err="1"/>
              <a:t>razvoja</a:t>
            </a:r>
            <a:r>
              <a:rPr lang="en-US" sz="6800" dirty="0"/>
              <a:t> </a:t>
            </a:r>
            <a:r>
              <a:rPr lang="en-US" sz="6800" dirty="0" err="1"/>
              <a:t>bezbednog</a:t>
            </a:r>
            <a:r>
              <a:rPr lang="en-US" sz="6800" dirty="0"/>
              <a:t> </a:t>
            </a:r>
            <a:r>
              <a:rPr lang="en-US" sz="6800" dirty="0" err="1"/>
              <a:t>softvera</a:t>
            </a:r>
            <a:r>
              <a:rPr lang="en-US" sz="6800" dirty="0"/>
              <a:t> </a:t>
            </a:r>
            <a:r>
              <a:rPr lang="en-US" sz="6800" dirty="0" err="1"/>
              <a:t>i</a:t>
            </a:r>
            <a:r>
              <a:rPr lang="en-US" sz="6800" dirty="0"/>
              <a:t> </a:t>
            </a:r>
            <a:r>
              <a:rPr lang="en-US" sz="6800" dirty="0" err="1"/>
              <a:t>hardvera</a:t>
            </a:r>
            <a:endParaRPr lang="en-US" sz="6800" dirty="0"/>
          </a:p>
        </p:txBody>
      </p:sp>
      <p:sp>
        <p:nvSpPr>
          <p:cNvPr id="3" name="Subtitle 2">
            <a:extLst>
              <a:ext uri="{FF2B5EF4-FFF2-40B4-BE49-F238E27FC236}">
                <a16:creationId xmlns:a16="http://schemas.microsoft.com/office/drawing/2014/main" id="{A61951E8-E923-5849-8156-366F7F4661FB}"/>
              </a:ext>
            </a:extLst>
          </p:cNvPr>
          <p:cNvSpPr>
            <a:spLocks noGrp="1"/>
          </p:cNvSpPr>
          <p:nvPr>
            <p:ph type="subTitle" idx="1"/>
          </p:nvPr>
        </p:nvSpPr>
        <p:spPr>
          <a:xfrm>
            <a:off x="1828800" y="4521819"/>
            <a:ext cx="8534400" cy="1752600"/>
          </a:xfrm>
        </p:spPr>
        <p:txBody>
          <a:bodyPr>
            <a:normAutofit/>
          </a:bodyPr>
          <a:lstStyle/>
          <a:p>
            <a:endParaRPr lang="en-US" dirty="0"/>
          </a:p>
          <a:p>
            <a:r>
              <a:rPr lang="en-US" dirty="0" err="1"/>
              <a:t>dr</a:t>
            </a:r>
            <a:r>
              <a:rPr lang="en-US" dirty="0"/>
              <a:t> Goran </a:t>
            </a:r>
            <a:r>
              <a:rPr lang="en-US" dirty="0" err="1"/>
              <a:t>Sladić</a:t>
            </a:r>
            <a:endParaRPr lang="en-US" dirty="0"/>
          </a:p>
        </p:txBody>
      </p:sp>
    </p:spTree>
    <p:extLst>
      <p:ext uri="{BB962C8B-B14F-4D97-AF65-F5344CB8AC3E}">
        <p14:creationId xmlns:p14="http://schemas.microsoft.com/office/powerpoint/2010/main" val="407202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84909" y="781282"/>
            <a:ext cx="12361817" cy="676868"/>
          </a:xfrm>
        </p:spPr>
        <p:txBody>
          <a:bodyPr>
            <a:normAutofit fontScale="90000"/>
          </a:bodyPr>
          <a:lstStyle/>
          <a:p>
            <a:r>
              <a:rPr lang="en-US" dirty="0" err="1"/>
              <a:t>Majkrosoft</a:t>
            </a:r>
            <a:r>
              <a:rPr lang="en-US" dirty="0"/>
              <a:t> </a:t>
            </a:r>
            <a:r>
              <a:rPr lang="en-US" dirty="0" err="1"/>
              <a:t>Životni</a:t>
            </a:r>
            <a:r>
              <a:rPr lang="en-US" dirty="0"/>
              <a:t> </a:t>
            </a:r>
            <a:r>
              <a:rPr lang="en-US" dirty="0" err="1"/>
              <a:t>Ciklus</a:t>
            </a:r>
            <a:r>
              <a:rPr lang="en-US" dirty="0"/>
              <a:t> </a:t>
            </a:r>
            <a:r>
              <a:rPr lang="en-US" dirty="0" err="1"/>
              <a:t>Razvoja</a:t>
            </a:r>
            <a:r>
              <a:rPr lang="en-US" dirty="0"/>
              <a:t> </a:t>
            </a:r>
            <a:r>
              <a:rPr lang="en-US" dirty="0" err="1"/>
              <a:t>Bezbednog</a:t>
            </a:r>
            <a:r>
              <a:rPr lang="en-US" dirty="0"/>
              <a:t> </a:t>
            </a:r>
            <a:r>
              <a:rPr lang="en-US" dirty="0" err="1"/>
              <a:t>Softvera</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234682"/>
            <a:ext cx="10972800" cy="4525963"/>
          </a:xfrm>
        </p:spPr>
        <p:txBody>
          <a:bodyPr>
            <a:normAutofit/>
          </a:bodyPr>
          <a:lstStyle/>
          <a:p>
            <a:r>
              <a:rPr lang="en-US" dirty="0">
                <a:latin typeface="Avenir Book" panose="02000503020000020003" pitchFamily="2" charset="0"/>
              </a:rPr>
              <a:t>Engl. </a:t>
            </a:r>
            <a:r>
              <a:rPr lang="en-US" i="1" dirty="0">
                <a:latin typeface="Avenir Book" panose="02000503020000020003" pitchFamily="2" charset="0"/>
              </a:rPr>
              <a:t>Microsoft Software Development Lifecycle </a:t>
            </a:r>
            <a:r>
              <a:rPr lang="en-US" dirty="0">
                <a:latin typeface="Avenir Book" panose="02000503020000020003" pitchFamily="2" charset="0"/>
              </a:rPr>
              <a:t>(SDL)</a:t>
            </a:r>
          </a:p>
          <a:p>
            <a:r>
              <a:rPr lang="en-US" dirty="0" err="1">
                <a:latin typeface="Avenir Book" panose="02000503020000020003" pitchFamily="2" charset="0"/>
              </a:rPr>
              <a:t>Majkrosoft</a:t>
            </a:r>
            <a:r>
              <a:rPr lang="en-US" dirty="0">
                <a:latin typeface="Avenir Book" panose="02000503020000020003" pitchFamily="2" charset="0"/>
              </a:rPr>
              <a:t> </a:t>
            </a:r>
            <a:r>
              <a:rPr lang="en-US" dirty="0" err="1">
                <a:latin typeface="Avenir Book" panose="02000503020000020003" pitchFamily="2" charset="0"/>
              </a:rPr>
              <a:t>uveo</a:t>
            </a:r>
            <a:r>
              <a:rPr lang="en-US" dirty="0">
                <a:latin typeface="Avenir Book" panose="02000503020000020003" pitchFamily="2" charset="0"/>
              </a:rPr>
              <a:t> pre ~20 </a:t>
            </a:r>
            <a:r>
              <a:rPr lang="en-US" dirty="0" err="1">
                <a:latin typeface="Avenir Book" panose="02000503020000020003" pitchFamily="2" charset="0"/>
              </a:rPr>
              <a:t>godina</a:t>
            </a:r>
            <a:endParaRPr lang="en-US" dirty="0">
              <a:latin typeface="Avenir Book" panose="02000503020000020003" pitchFamily="2" charset="0"/>
            </a:endParaRPr>
          </a:p>
          <a:p>
            <a:r>
              <a:rPr lang="hr-HR" dirty="0"/>
              <a:t>Predstavlja poslovni proces koji obogaćuje razvoj kako bi se proizveo vidljivo </a:t>
            </a:r>
            <a:r>
              <a:rPr lang="hr-HR" dirty="0" err="1"/>
              <a:t>bezbedniji</a:t>
            </a:r>
            <a:r>
              <a:rPr lang="hr-HR" dirty="0"/>
              <a:t> softver</a:t>
            </a:r>
          </a:p>
          <a:p>
            <a:r>
              <a:rPr lang="hr-HR" dirty="0"/>
              <a:t>Dodatna složenost i dodatni troškovi opravdani su poboljšanom, ugrađenom </a:t>
            </a:r>
            <a:r>
              <a:rPr lang="hr-HR" dirty="0" err="1"/>
              <a:t>bezbednošću</a:t>
            </a:r>
            <a:r>
              <a:rPr lang="hr-HR" dirty="0"/>
              <a:t> razvijenog softverskog proizvoda kao rezultat postupanja po SDL procesu</a:t>
            </a:r>
            <a:endParaRPr lang="en-US" dirty="0"/>
          </a:p>
        </p:txBody>
      </p:sp>
      <p:sp>
        <p:nvSpPr>
          <p:cNvPr id="4" name="Chevron 3">
            <a:extLst>
              <a:ext uri="{FF2B5EF4-FFF2-40B4-BE49-F238E27FC236}">
                <a16:creationId xmlns:a16="http://schemas.microsoft.com/office/drawing/2014/main" id="{A83F23D2-237D-878A-9AEB-5E81BE1D45B3}"/>
              </a:ext>
            </a:extLst>
          </p:cNvPr>
          <p:cNvSpPr/>
          <p:nvPr/>
        </p:nvSpPr>
        <p:spPr>
          <a:xfrm>
            <a:off x="1663962"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5" name="Chevron 4">
            <a:extLst>
              <a:ext uri="{FF2B5EF4-FFF2-40B4-BE49-F238E27FC236}">
                <a16:creationId xmlns:a16="http://schemas.microsoft.com/office/drawing/2014/main" id="{7DCB50EA-8A32-FB31-037A-9AA06D858DBB}"/>
              </a:ext>
            </a:extLst>
          </p:cNvPr>
          <p:cNvSpPr/>
          <p:nvPr/>
        </p:nvSpPr>
        <p:spPr>
          <a:xfrm>
            <a:off x="3382350"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6" name="Chevron 5">
            <a:extLst>
              <a:ext uri="{FF2B5EF4-FFF2-40B4-BE49-F238E27FC236}">
                <a16:creationId xmlns:a16="http://schemas.microsoft.com/office/drawing/2014/main" id="{9ED219FC-48DF-C9FC-4480-46BB895C260C}"/>
              </a:ext>
            </a:extLst>
          </p:cNvPr>
          <p:cNvSpPr/>
          <p:nvPr/>
        </p:nvSpPr>
        <p:spPr>
          <a:xfrm>
            <a:off x="5108511"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7" name="Chevron 6">
            <a:extLst>
              <a:ext uri="{FF2B5EF4-FFF2-40B4-BE49-F238E27FC236}">
                <a16:creationId xmlns:a16="http://schemas.microsoft.com/office/drawing/2014/main" id="{A8EA46C4-091F-03C1-1CA4-92A9DE8116E9}"/>
              </a:ext>
            </a:extLst>
          </p:cNvPr>
          <p:cNvSpPr/>
          <p:nvPr/>
        </p:nvSpPr>
        <p:spPr>
          <a:xfrm>
            <a:off x="6826899"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8" name="Chevron 7">
            <a:extLst>
              <a:ext uri="{FF2B5EF4-FFF2-40B4-BE49-F238E27FC236}">
                <a16:creationId xmlns:a16="http://schemas.microsoft.com/office/drawing/2014/main" id="{230B0EE2-CAB8-63A0-9F16-A7FE7771C428}"/>
              </a:ext>
            </a:extLst>
          </p:cNvPr>
          <p:cNvSpPr/>
          <p:nvPr/>
        </p:nvSpPr>
        <p:spPr>
          <a:xfrm>
            <a:off x="8553060"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9" name="Chevron 8">
            <a:extLst>
              <a:ext uri="{FF2B5EF4-FFF2-40B4-BE49-F238E27FC236}">
                <a16:creationId xmlns:a16="http://schemas.microsoft.com/office/drawing/2014/main" id="{07348EDF-5E59-FD10-5495-C1E4F6EA48E8}"/>
              </a:ext>
            </a:extLst>
          </p:cNvPr>
          <p:cNvSpPr/>
          <p:nvPr/>
        </p:nvSpPr>
        <p:spPr>
          <a:xfrm>
            <a:off x="10271448" y="1458150"/>
            <a:ext cx="1463359" cy="522514"/>
          </a:xfrm>
          <a:prstGeom prst="chevr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0" name="Chevron 9">
            <a:extLst>
              <a:ext uri="{FF2B5EF4-FFF2-40B4-BE49-F238E27FC236}">
                <a16:creationId xmlns:a16="http://schemas.microsoft.com/office/drawing/2014/main" id="{362A6304-D07D-0C61-4BEC-0DCAF98278D8}"/>
              </a:ext>
            </a:extLst>
          </p:cNvPr>
          <p:cNvSpPr/>
          <p:nvPr/>
        </p:nvSpPr>
        <p:spPr>
          <a:xfrm>
            <a:off x="370110" y="1477427"/>
            <a:ext cx="1463359" cy="522514"/>
          </a:xfrm>
          <a:prstGeom prst="chevro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11" name="Slide Number Placeholder 10">
            <a:extLst>
              <a:ext uri="{FF2B5EF4-FFF2-40B4-BE49-F238E27FC236}">
                <a16:creationId xmlns:a16="http://schemas.microsoft.com/office/drawing/2014/main" id="{1131EEDB-3D0C-1817-FADF-3D55BE650FEA}"/>
              </a:ext>
            </a:extLst>
          </p:cNvPr>
          <p:cNvSpPr>
            <a:spLocks noGrp="1"/>
          </p:cNvSpPr>
          <p:nvPr>
            <p:ph type="sldNum" sz="quarter" idx="12"/>
          </p:nvPr>
        </p:nvSpPr>
        <p:spPr/>
        <p:txBody>
          <a:bodyPr/>
          <a:lstStyle/>
          <a:p>
            <a:fld id="{9041FEBA-683F-B44C-A647-A4FB58DC8725}" type="slidenum">
              <a:rPr lang="en-US" smtClean="0"/>
              <a:t>10</a:t>
            </a:fld>
            <a:endParaRPr lang="en-US"/>
          </a:p>
        </p:txBody>
      </p:sp>
    </p:spTree>
    <p:extLst>
      <p:ext uri="{BB962C8B-B14F-4D97-AF65-F5344CB8AC3E}">
        <p14:creationId xmlns:p14="http://schemas.microsoft.com/office/powerpoint/2010/main" val="130671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332037"/>
            <a:ext cx="10972800" cy="4525963"/>
          </a:xfrm>
        </p:spPr>
        <p:txBody>
          <a:bodyPr/>
          <a:lstStyle/>
          <a:p>
            <a:r>
              <a:rPr lang="en-US" dirty="0" err="1">
                <a:latin typeface="Avenir Book" panose="02000503020000020003" pitchFamily="2" charset="0"/>
              </a:rPr>
              <a:t>Osnovna</a:t>
            </a:r>
            <a:r>
              <a:rPr lang="en-US" dirty="0">
                <a:latin typeface="Avenir Book" panose="02000503020000020003" pitchFamily="2" charset="0"/>
              </a:rPr>
              <a:t> </a:t>
            </a:r>
            <a:r>
              <a:rPr lang="en-US" dirty="0" err="1">
                <a:latin typeface="Avenir Book" panose="02000503020000020003" pitchFamily="2" charset="0"/>
              </a:rPr>
              <a:t>obuka</a:t>
            </a:r>
            <a:r>
              <a:rPr lang="en-US" dirty="0">
                <a:latin typeface="Avenir Book" panose="02000503020000020003" pitchFamily="2" charset="0"/>
              </a:rPr>
              <a:t> </a:t>
            </a:r>
            <a:r>
              <a:rPr lang="en-US" dirty="0" err="1">
                <a:latin typeface="Avenir Book" panose="02000503020000020003" pitchFamily="2" charset="0"/>
              </a:rPr>
              <a:t>iz</a:t>
            </a:r>
            <a:r>
              <a:rPr lang="en-US" dirty="0">
                <a:latin typeface="Avenir Book" panose="02000503020000020003" pitchFamily="2" charset="0"/>
              </a:rPr>
              <a:t> </a:t>
            </a:r>
            <a:r>
              <a:rPr lang="en-US" dirty="0" err="1">
                <a:latin typeface="Avenir Book" panose="02000503020000020003" pitchFamily="2" charset="0"/>
              </a:rPr>
              <a:t>bezbednosti</a:t>
            </a:r>
            <a:endParaRPr lang="en-US" dirty="0">
              <a:latin typeface="Avenir Book" panose="02000503020000020003" pitchFamily="2" charset="0"/>
            </a:endParaRPr>
          </a:p>
          <a:p>
            <a:pPr lvl="1"/>
            <a:r>
              <a:rPr lang="hr-HR" dirty="0"/>
              <a:t>Osnovni koncepti za izgradnju boljeg softvera, uključujući </a:t>
            </a:r>
            <a:r>
              <a:rPr lang="hr-HR" dirty="0" err="1"/>
              <a:t>bezbedan</a:t>
            </a:r>
            <a:r>
              <a:rPr lang="hr-HR" dirty="0"/>
              <a:t> dizajn, </a:t>
            </a:r>
            <a:r>
              <a:rPr lang="hr-HR" dirty="0" err="1"/>
              <a:t>modelovvanje</a:t>
            </a:r>
            <a:r>
              <a:rPr lang="hr-HR" dirty="0"/>
              <a:t> </a:t>
            </a:r>
            <a:r>
              <a:rPr lang="hr-HR" dirty="0" err="1"/>
              <a:t>pretnji</a:t>
            </a:r>
            <a:r>
              <a:rPr lang="hr-HR" dirty="0"/>
              <a:t>, </a:t>
            </a:r>
            <a:r>
              <a:rPr lang="hr-HR" dirty="0" err="1"/>
              <a:t>bezbedno</a:t>
            </a:r>
            <a:r>
              <a:rPr lang="hr-HR" dirty="0"/>
              <a:t> kodiranje, </a:t>
            </a:r>
            <a:r>
              <a:rPr lang="hr-HR" dirty="0" err="1"/>
              <a:t>bezbednosno</a:t>
            </a:r>
            <a:r>
              <a:rPr lang="hr-HR" dirty="0"/>
              <a:t> testiranje i najbolje prakse vezane za privatnost informacija</a:t>
            </a:r>
            <a:endParaRPr lang="en-US" dirty="0">
              <a:solidFill>
                <a:srgbClr val="953735"/>
              </a:solidFill>
              <a:latin typeface="Avenir Book" panose="02000503020000020003" pitchFamily="2"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4A304193-C043-DD29-245C-ADA812848F4B}"/>
              </a:ext>
            </a:extLst>
          </p:cNvPr>
          <p:cNvSpPr>
            <a:spLocks noGrp="1"/>
          </p:cNvSpPr>
          <p:nvPr>
            <p:ph type="sldNum" sz="quarter" idx="12"/>
          </p:nvPr>
        </p:nvSpPr>
        <p:spPr/>
        <p:txBody>
          <a:bodyPr/>
          <a:lstStyle/>
          <a:p>
            <a:fld id="{9041FEBA-683F-B44C-A647-A4FB58DC8725}" type="slidenum">
              <a:rPr lang="en-US" smtClean="0"/>
              <a:t>11</a:t>
            </a:fld>
            <a:endParaRPr lang="en-US"/>
          </a:p>
        </p:txBody>
      </p:sp>
    </p:spTree>
    <p:extLst>
      <p:ext uri="{BB962C8B-B14F-4D97-AF65-F5344CB8AC3E}">
        <p14:creationId xmlns:p14="http://schemas.microsoft.com/office/powerpoint/2010/main" val="1284530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fontScale="85000" lnSpcReduction="10000"/>
          </a:bodyPr>
          <a:lstStyle/>
          <a:p>
            <a:r>
              <a:rPr lang="en-US" dirty="0" err="1">
                <a:latin typeface="Avenir Book" panose="02000503020000020003" pitchFamily="2" charset="0"/>
              </a:rPr>
              <a:t>Određivanje</a:t>
            </a:r>
            <a:r>
              <a:rPr lang="en-US" dirty="0">
                <a:latin typeface="Avenir Book" panose="02000503020000020003" pitchFamily="2" charset="0"/>
              </a:rPr>
              <a:t> </a:t>
            </a:r>
            <a:r>
              <a:rPr lang="en-US" dirty="0" err="1">
                <a:latin typeface="Avenir Book" panose="02000503020000020003" pitchFamily="2" charset="0"/>
              </a:rPr>
              <a:t>zahteva</a:t>
            </a:r>
            <a:r>
              <a:rPr lang="en-US" dirty="0">
                <a:latin typeface="Avenir Book" panose="02000503020000020003" pitchFamily="2" charset="0"/>
              </a:rPr>
              <a:t> za </a:t>
            </a:r>
            <a:r>
              <a:rPr lang="en-US" dirty="0" err="1">
                <a:latin typeface="Avenir Book" panose="02000503020000020003" pitchFamily="2" charset="0"/>
              </a:rPr>
              <a:t>bezbednost</a:t>
            </a:r>
            <a:r>
              <a:rPr lang="en-US" dirty="0">
                <a:latin typeface="Avenir Book" panose="02000503020000020003" pitchFamily="2" charset="0"/>
              </a:rPr>
              <a:t> </a:t>
            </a:r>
            <a:r>
              <a:rPr lang="en-US" dirty="0" err="1">
                <a:latin typeface="Avenir Book" panose="02000503020000020003" pitchFamily="2" charset="0"/>
              </a:rPr>
              <a:t>i</a:t>
            </a:r>
            <a:r>
              <a:rPr lang="en-US" dirty="0">
                <a:latin typeface="Avenir Book" panose="02000503020000020003" pitchFamily="2" charset="0"/>
              </a:rPr>
              <a:t> </a:t>
            </a:r>
            <a:r>
              <a:rPr lang="en-US" dirty="0" err="1">
                <a:latin typeface="Avenir Book" panose="02000503020000020003" pitchFamily="2" charset="0"/>
              </a:rPr>
              <a:t>privatnost</a:t>
            </a:r>
            <a:endParaRPr lang="en-US" dirty="0">
              <a:latin typeface="Avenir Book" panose="02000503020000020003" pitchFamily="2" charset="0"/>
            </a:endParaRPr>
          </a:p>
          <a:p>
            <a:pPr lvl="1"/>
            <a:r>
              <a:rPr lang="hr-HR" dirty="0"/>
              <a:t>Rano </a:t>
            </a:r>
            <a:r>
              <a:rPr lang="hr-HR" dirty="0" err="1"/>
              <a:t>definisanje</a:t>
            </a:r>
            <a:r>
              <a:rPr lang="hr-HR" dirty="0"/>
              <a:t> i integracija </a:t>
            </a:r>
            <a:r>
              <a:rPr lang="hr-HR" dirty="0" err="1"/>
              <a:t>zahteva</a:t>
            </a:r>
            <a:r>
              <a:rPr lang="hr-HR" dirty="0"/>
              <a:t> za </a:t>
            </a:r>
            <a:r>
              <a:rPr lang="hr-HR" dirty="0" err="1"/>
              <a:t>bezbednost</a:t>
            </a:r>
            <a:r>
              <a:rPr lang="hr-HR" dirty="0"/>
              <a:t> i privatnost pomaže u prepoznavanju ključnih prekretnica i rezultata te </a:t>
            </a:r>
            <a:r>
              <a:rPr lang="hr-HR" dirty="0" err="1"/>
              <a:t>minimizovanju</a:t>
            </a:r>
            <a:r>
              <a:rPr lang="hr-HR" dirty="0"/>
              <a:t> poremećaja u planovima i rasporedima</a:t>
            </a:r>
          </a:p>
          <a:p>
            <a:r>
              <a:rPr lang="en-US" dirty="0" err="1">
                <a:solidFill>
                  <a:schemeClr val="tx1"/>
                </a:solidFill>
                <a:latin typeface="Avenir Book" panose="02000503020000020003" pitchFamily="2" charset="0"/>
              </a:rPr>
              <a:t>Kreiranje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kapija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kvaliteta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engl</a:t>
            </a:r>
            <a:r>
              <a:rPr lang="en-US" dirty="0" err="1">
                <a:latin typeface="Avenir Book" panose="02000503020000020003" pitchFamily="2" charset="0"/>
              </a:rPr>
              <a:t>.</a:t>
            </a:r>
            <a:r>
              <a:rPr lang="en-US" dirty="0">
                <a:latin typeface="Avenir Book" panose="02000503020000020003" pitchFamily="2" charset="0"/>
              </a:rPr>
              <a:t> </a:t>
            </a:r>
            <a:r>
              <a:rPr lang="en-US" i="1" dirty="0">
                <a:latin typeface="Avenir Book" panose="02000503020000020003" pitchFamily="2" charset="0"/>
              </a:rPr>
              <a:t>Quality Gates</a:t>
            </a:r>
            <a:r>
              <a:rPr lang="en-US" dirty="0">
                <a:latin typeface="Avenir Book" panose="02000503020000020003" pitchFamily="2" charset="0"/>
              </a:rPr>
              <a:t>)</a:t>
            </a:r>
            <a:r>
              <a:rPr lang="en-US" dirty="0">
                <a:solidFill>
                  <a:schemeClr val="tx1"/>
                </a:solidFill>
                <a:latin typeface="Avenir Book" panose="02000503020000020003" pitchFamily="2" charset="0"/>
              </a:rPr>
              <a:t>/Traka </a:t>
            </a:r>
            <a:r>
              <a:rPr lang="en-US" dirty="0" err="1">
                <a:solidFill>
                  <a:schemeClr val="tx1"/>
                </a:solidFill>
                <a:latin typeface="Avenir Book" panose="02000503020000020003" pitchFamily="2" charset="0"/>
              </a:rPr>
              <a:t>sa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greškama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engl.</a:t>
            </a:r>
            <a:r>
              <a:rPr lang="en-US" dirty="0">
                <a:solidFill>
                  <a:schemeClr val="tx1"/>
                </a:solidFill>
                <a:latin typeface="Avenir Book" panose="02000503020000020003" pitchFamily="2" charset="0"/>
              </a:rPr>
              <a:t> </a:t>
            </a:r>
            <a:r>
              <a:rPr lang="en-US" i="1" dirty="0">
                <a:solidFill>
                  <a:schemeClr val="tx1"/>
                </a:solidFill>
                <a:latin typeface="Avenir Book" panose="02000503020000020003" pitchFamily="2" charset="0"/>
              </a:rPr>
              <a:t>Bug Bars</a:t>
            </a:r>
            <a:r>
              <a:rPr lang="en-US" dirty="0">
                <a:solidFill>
                  <a:schemeClr val="tx1"/>
                </a:solidFill>
                <a:latin typeface="Avenir Book" panose="02000503020000020003" pitchFamily="2" charset="0"/>
              </a:rPr>
              <a:t>)</a:t>
            </a:r>
          </a:p>
          <a:p>
            <a:pPr lvl="1"/>
            <a:r>
              <a:rPr lang="hr-HR" dirty="0" err="1"/>
              <a:t>Definisanje</a:t>
            </a:r>
            <a:r>
              <a:rPr lang="hr-HR" dirty="0"/>
              <a:t> minimalno prihvatljivih nivoa kvaliteta </a:t>
            </a:r>
            <a:r>
              <a:rPr lang="hr-HR" dirty="0" err="1"/>
              <a:t>bezbednosti</a:t>
            </a:r>
            <a:r>
              <a:rPr lang="hr-HR" dirty="0"/>
              <a:t> i privatnosti na početku pomaže timu da razume rizike povezane sa </a:t>
            </a:r>
            <a:r>
              <a:rPr lang="hr-HR" dirty="0" err="1"/>
              <a:t>bezbednosnim</a:t>
            </a:r>
            <a:r>
              <a:rPr lang="hr-HR" dirty="0"/>
              <a:t> problemima, </a:t>
            </a:r>
            <a:r>
              <a:rPr lang="hr-HR" dirty="0" err="1"/>
              <a:t>identifikovati</a:t>
            </a:r>
            <a:r>
              <a:rPr lang="hr-HR" dirty="0"/>
              <a:t> i popraviti </a:t>
            </a:r>
            <a:r>
              <a:rPr lang="hr-HR" dirty="0" err="1"/>
              <a:t>bezbednosne</a:t>
            </a:r>
            <a:r>
              <a:rPr lang="hr-HR" dirty="0"/>
              <a:t> greške tokom razvoja i </a:t>
            </a:r>
            <a:r>
              <a:rPr lang="hr-HR" dirty="0" err="1"/>
              <a:t>primeniti</a:t>
            </a:r>
            <a:r>
              <a:rPr lang="hr-HR" dirty="0"/>
              <a:t> standarde tokom </a:t>
            </a:r>
            <a:r>
              <a:rPr lang="hr-HR" dirty="0" err="1"/>
              <a:t>celog</a:t>
            </a:r>
            <a:r>
              <a:rPr lang="hr-HR" dirty="0"/>
              <a:t> projekta</a:t>
            </a:r>
          </a:p>
          <a:p>
            <a:r>
              <a:rPr lang="en-US" dirty="0" err="1">
                <a:solidFill>
                  <a:schemeClr val="tx1"/>
                </a:solidFill>
                <a:latin typeface="Avenir Book" panose="02000503020000020003" pitchFamily="2" charset="0"/>
              </a:rPr>
              <a:t>Vršenje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procene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rizika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bezbednosti</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i</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privatnosti</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engl.</a:t>
            </a:r>
            <a:r>
              <a:rPr lang="en-US" dirty="0">
                <a:solidFill>
                  <a:schemeClr val="tx1"/>
                </a:solidFill>
                <a:latin typeface="Avenir Book" panose="02000503020000020003" pitchFamily="2" charset="0"/>
              </a:rPr>
              <a:t> </a:t>
            </a:r>
            <a:r>
              <a:rPr lang="en-US" i="1" dirty="0">
                <a:solidFill>
                  <a:schemeClr val="tx1"/>
                </a:solidFill>
                <a:latin typeface="Avenir Book" panose="02000503020000020003" pitchFamily="2" charset="0"/>
              </a:rPr>
              <a:t>Risk Assessment</a:t>
            </a:r>
            <a:r>
              <a:rPr lang="en-US" dirty="0">
                <a:solidFill>
                  <a:schemeClr val="tx1"/>
                </a:solidFill>
                <a:latin typeface="Avenir Book" panose="02000503020000020003" pitchFamily="2" charset="0"/>
              </a:rPr>
              <a:t>)</a:t>
            </a:r>
          </a:p>
          <a:p>
            <a:pPr lvl="1"/>
            <a:r>
              <a:rPr lang="hr-HR" dirty="0"/>
              <a:t>Ispitivanje dizajna softvera na temelju troškova i regulatornih </a:t>
            </a:r>
            <a:r>
              <a:rPr lang="hr-HR" dirty="0" err="1"/>
              <a:t>zahteva</a:t>
            </a:r>
            <a:r>
              <a:rPr lang="hr-HR" dirty="0"/>
              <a:t> pomaže timu da </a:t>
            </a:r>
            <a:r>
              <a:rPr lang="hr-HR" dirty="0" err="1"/>
              <a:t>identifikuje</a:t>
            </a:r>
            <a:r>
              <a:rPr lang="hr-HR" dirty="0"/>
              <a:t> koji će </a:t>
            </a:r>
            <a:r>
              <a:rPr lang="hr-HR" dirty="0" err="1"/>
              <a:t>delovi</a:t>
            </a:r>
            <a:r>
              <a:rPr lang="hr-HR" dirty="0"/>
              <a:t> projekta </a:t>
            </a:r>
            <a:r>
              <a:rPr lang="hr-HR" dirty="0" err="1"/>
              <a:t>zahtevati</a:t>
            </a:r>
            <a:r>
              <a:rPr lang="hr-HR" dirty="0"/>
              <a:t> </a:t>
            </a:r>
            <a:r>
              <a:rPr lang="hr-HR" dirty="0" err="1"/>
              <a:t>modelovanje</a:t>
            </a:r>
            <a:r>
              <a:rPr lang="hr-HR" dirty="0"/>
              <a:t> </a:t>
            </a:r>
            <a:r>
              <a:rPr lang="hr-HR" dirty="0" err="1"/>
              <a:t>pretnji</a:t>
            </a:r>
            <a:r>
              <a:rPr lang="hr-HR" dirty="0"/>
              <a:t> i reviziju dizajna </a:t>
            </a:r>
            <a:r>
              <a:rPr lang="hr-HR" dirty="0" err="1"/>
              <a:t>bezbednosnih</a:t>
            </a:r>
            <a:r>
              <a:rPr lang="hr-HR" dirty="0"/>
              <a:t> kontrola te odrediti </a:t>
            </a:r>
            <a:r>
              <a:rPr lang="hr-HR" dirty="0" err="1"/>
              <a:t>ocenu</a:t>
            </a:r>
            <a:r>
              <a:rPr lang="hr-HR" dirty="0"/>
              <a:t> </a:t>
            </a:r>
            <a:r>
              <a:rPr lang="hr-HR" dirty="0" err="1"/>
              <a:t>uticaja</a:t>
            </a:r>
            <a:r>
              <a:rPr lang="hr-HR" dirty="0"/>
              <a:t> na privatnost funkcionalnosti, proizvoda ili usluga</a:t>
            </a:r>
            <a:endParaRPr lang="en-US" dirty="0">
              <a:solidFill>
                <a:schemeClr val="tx1"/>
              </a:solidFill>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765F1A7C-EEFB-4E20-20DF-8CFB7672FD7F}"/>
              </a:ext>
            </a:extLst>
          </p:cNvPr>
          <p:cNvSpPr>
            <a:spLocks noGrp="1"/>
          </p:cNvSpPr>
          <p:nvPr>
            <p:ph type="sldNum" sz="quarter" idx="12"/>
          </p:nvPr>
        </p:nvSpPr>
        <p:spPr/>
        <p:txBody>
          <a:bodyPr/>
          <a:lstStyle/>
          <a:p>
            <a:fld id="{9041FEBA-683F-B44C-A647-A4FB58DC8725}" type="slidenum">
              <a:rPr lang="en-US" smtClean="0"/>
              <a:t>12</a:t>
            </a:fld>
            <a:endParaRPr lang="en-US"/>
          </a:p>
        </p:txBody>
      </p:sp>
    </p:spTree>
    <p:extLst>
      <p:ext uri="{BB962C8B-B14F-4D97-AF65-F5344CB8AC3E}">
        <p14:creationId xmlns:p14="http://schemas.microsoft.com/office/powerpoint/2010/main" val="400145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a:bodyPr>
          <a:lstStyle/>
          <a:p>
            <a:r>
              <a:rPr lang="en-US" dirty="0" err="1">
                <a:solidFill>
                  <a:schemeClr val="tx1"/>
                </a:solidFill>
                <a:latin typeface="Avenir Book" panose="02000503020000020003" pitchFamily="2" charset="0"/>
              </a:rPr>
              <a:t>Analiza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i</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redukcija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površine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napada</a:t>
            </a:r>
            <a:endParaRPr lang="en-US" dirty="0">
              <a:solidFill>
                <a:schemeClr val="tx1"/>
              </a:solidFill>
              <a:latin typeface="Avenir Book" panose="02000503020000020003" pitchFamily="2" charset="0"/>
            </a:endParaRPr>
          </a:p>
          <a:p>
            <a:pPr lvl="1"/>
            <a:r>
              <a:rPr lang="hr-HR" dirty="0" err="1"/>
              <a:t>Podrazumeva</a:t>
            </a:r>
            <a:r>
              <a:rPr lang="hr-HR" dirty="0"/>
              <a:t> temeljnu analizu ukupne površine napada i uključuje onemogućavanje ili ograničavanje pristupa servisima sistema, </a:t>
            </a:r>
            <a:r>
              <a:rPr lang="hr-HR" dirty="0" err="1"/>
              <a:t>primenu</a:t>
            </a:r>
            <a:r>
              <a:rPr lang="hr-HR" dirty="0"/>
              <a:t> načela najmanjih privilegija (engl. </a:t>
            </a:r>
            <a:r>
              <a:rPr lang="hr-HR" i="1" dirty="0" err="1"/>
              <a:t>principle</a:t>
            </a:r>
            <a:r>
              <a:rPr lang="hr-HR" i="1" dirty="0"/>
              <a:t> </a:t>
            </a:r>
            <a:r>
              <a:rPr lang="hr-HR" i="1" dirty="0" err="1"/>
              <a:t>of</a:t>
            </a:r>
            <a:r>
              <a:rPr lang="hr-HR" i="1" dirty="0"/>
              <a:t> </a:t>
            </a:r>
            <a:r>
              <a:rPr lang="hr-HR" i="1" dirty="0" err="1"/>
              <a:t>least</a:t>
            </a:r>
            <a:r>
              <a:rPr lang="hr-HR" i="1" dirty="0"/>
              <a:t> </a:t>
            </a:r>
            <a:r>
              <a:rPr lang="hr-HR" i="1" dirty="0" err="1"/>
              <a:t>privileges</a:t>
            </a:r>
            <a:r>
              <a:rPr lang="hr-HR" dirty="0"/>
              <a:t>) i </a:t>
            </a:r>
            <a:r>
              <a:rPr lang="hr-HR" dirty="0" err="1"/>
              <a:t>korišćenje</a:t>
            </a:r>
            <a:r>
              <a:rPr lang="hr-HR" dirty="0"/>
              <a:t> više slojeva </a:t>
            </a:r>
            <a:r>
              <a:rPr lang="hr-HR" dirty="0" err="1"/>
              <a:t>odbrambenih</a:t>
            </a:r>
            <a:r>
              <a:rPr lang="hr-HR" dirty="0"/>
              <a:t> mehanizama</a:t>
            </a:r>
          </a:p>
          <a:p>
            <a:r>
              <a:rPr lang="en-US" dirty="0" err="1">
                <a:latin typeface="Avenir Book" panose="02000503020000020003" pitchFamily="2" charset="0"/>
              </a:rPr>
              <a:t>Sprovođenje</a:t>
            </a:r>
            <a:r>
              <a:rPr lang="en-US" dirty="0">
                <a:latin typeface="Avenir Book" panose="02000503020000020003" pitchFamily="2" charset="0"/>
              </a:rPr>
              <a:t> </a:t>
            </a:r>
            <a:r>
              <a:rPr lang="en-US" dirty="0" err="1">
                <a:latin typeface="Avenir Book" panose="02000503020000020003" pitchFamily="2" charset="0"/>
              </a:rPr>
              <a:t>modelovanja</a:t>
            </a:r>
            <a:r>
              <a:rPr lang="en-US" dirty="0">
                <a:latin typeface="Avenir Book" panose="02000503020000020003" pitchFamily="2" charset="0"/>
              </a:rPr>
              <a:t> </a:t>
            </a:r>
            <a:r>
              <a:rPr lang="en-US" dirty="0" err="1">
                <a:latin typeface="Avenir Book" panose="02000503020000020003" pitchFamily="2" charset="0"/>
              </a:rPr>
              <a:t>pretnji</a:t>
            </a:r>
            <a:endParaRPr lang="en-US" dirty="0">
              <a:solidFill>
                <a:schemeClr val="tx1"/>
              </a:solidFill>
              <a:latin typeface="Avenir Book" panose="02000503020000020003" pitchFamily="2" charset="0"/>
            </a:endParaRPr>
          </a:p>
          <a:p>
            <a:pPr lvl="1"/>
            <a:r>
              <a:rPr lang="hr-HR" dirty="0" err="1"/>
              <a:t>Primena</a:t>
            </a:r>
            <a:r>
              <a:rPr lang="hr-HR" dirty="0"/>
              <a:t> strukturiranog pristupa scenarijima </a:t>
            </a:r>
            <a:r>
              <a:rPr lang="hr-HR" dirty="0" err="1"/>
              <a:t>pretnji</a:t>
            </a:r>
            <a:r>
              <a:rPr lang="hr-HR" dirty="0"/>
              <a:t> tokom dizajna pomaže timu da </a:t>
            </a:r>
            <a:r>
              <a:rPr lang="hr-HR" dirty="0" err="1"/>
              <a:t>identifikuje</a:t>
            </a:r>
            <a:r>
              <a:rPr lang="hr-HR" dirty="0"/>
              <a:t> ranjivosti, odredi rizike i uspostavi odgovarajuće </a:t>
            </a:r>
            <a:r>
              <a:rPr lang="hr-HR" dirty="0" err="1"/>
              <a:t>mitigacije</a:t>
            </a:r>
            <a:endParaRPr lang="en-US" dirty="0">
              <a:solidFill>
                <a:schemeClr val="tx1"/>
              </a:solidFill>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2CE1DF3B-D20A-56F9-7AE1-56FC7587FF6B}"/>
              </a:ext>
            </a:extLst>
          </p:cNvPr>
          <p:cNvSpPr>
            <a:spLocks noGrp="1"/>
          </p:cNvSpPr>
          <p:nvPr>
            <p:ph type="sldNum" sz="quarter" idx="12"/>
          </p:nvPr>
        </p:nvSpPr>
        <p:spPr/>
        <p:txBody>
          <a:bodyPr/>
          <a:lstStyle/>
          <a:p>
            <a:fld id="{9041FEBA-683F-B44C-A647-A4FB58DC8725}" type="slidenum">
              <a:rPr lang="en-US" smtClean="0"/>
              <a:t>13</a:t>
            </a:fld>
            <a:endParaRPr lang="en-US"/>
          </a:p>
        </p:txBody>
      </p:sp>
    </p:spTree>
    <p:extLst>
      <p:ext uri="{BB962C8B-B14F-4D97-AF65-F5344CB8AC3E}">
        <p14:creationId xmlns:p14="http://schemas.microsoft.com/office/powerpoint/2010/main" val="391892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err="1"/>
              <a:t>Modelovanje</a:t>
            </a:r>
            <a:r>
              <a:rPr lang="en-US" dirty="0"/>
              <a:t> </a:t>
            </a:r>
            <a:r>
              <a:rPr lang="en-US" dirty="0" err="1"/>
              <a:t>Pretnji</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05767" y="1492925"/>
            <a:ext cx="10972800" cy="4525963"/>
          </a:xfrm>
        </p:spPr>
        <p:txBody>
          <a:bodyPr>
            <a:normAutofit fontScale="92500" lnSpcReduction="10000"/>
          </a:bodyPr>
          <a:lstStyle/>
          <a:p>
            <a:r>
              <a:rPr lang="hr-HR" dirty="0" err="1"/>
              <a:t>Modelovanje</a:t>
            </a:r>
            <a:r>
              <a:rPr lang="hr-HR" dirty="0"/>
              <a:t> </a:t>
            </a:r>
            <a:r>
              <a:rPr lang="hr-HR" dirty="0" err="1"/>
              <a:t>pretnji</a:t>
            </a:r>
            <a:r>
              <a:rPr lang="hr-HR" dirty="0"/>
              <a:t> je proces analize modula (tj. komponente, aplikacije ili </a:t>
            </a:r>
            <a:r>
              <a:rPr lang="hr-HR" dirty="0" err="1"/>
              <a:t>celog</a:t>
            </a:r>
            <a:r>
              <a:rPr lang="hr-HR" dirty="0"/>
              <a:t> sistema) kako bi se odredio njegov trenutni i željeni </a:t>
            </a:r>
            <a:r>
              <a:rPr lang="hr-HR" dirty="0" err="1"/>
              <a:t>bezbednosni</a:t>
            </a:r>
            <a:r>
              <a:rPr lang="hr-HR" dirty="0"/>
              <a:t> položaj</a:t>
            </a:r>
          </a:p>
          <a:p>
            <a:r>
              <a:rPr lang="hr-HR" dirty="0"/>
              <a:t>Jednostavno rečeno, cilj je odgovoriti na </a:t>
            </a:r>
            <a:r>
              <a:rPr lang="hr-HR" dirty="0" err="1"/>
              <a:t>sledeća</a:t>
            </a:r>
            <a:r>
              <a:rPr lang="hr-HR" dirty="0"/>
              <a:t> pitanja</a:t>
            </a:r>
            <a:r>
              <a:rPr lang="hr-HR" baseline="30000" dirty="0"/>
              <a:t>1</a:t>
            </a:r>
            <a:r>
              <a:rPr lang="en-US" dirty="0">
                <a:solidFill>
                  <a:schemeClr val="tx1"/>
                </a:solidFill>
                <a:latin typeface="Avenir Book" panose="02000503020000020003" pitchFamily="2" charset="0"/>
              </a:rPr>
              <a:t>:</a:t>
            </a:r>
          </a:p>
          <a:p>
            <a:pPr marL="914400" lvl="1" indent="-457200">
              <a:buFont typeface="+mj-lt"/>
              <a:buAutoNum type="arabicPeriod"/>
            </a:pPr>
            <a:r>
              <a:rPr lang="en-US" dirty="0" err="1">
                <a:latin typeface="Avenir Book" panose="02000503020000020003" pitchFamily="2" charset="0"/>
              </a:rPr>
              <a:t>Šta</a:t>
            </a:r>
            <a:r>
              <a:rPr lang="en-US" dirty="0">
                <a:latin typeface="Avenir Book" panose="02000503020000020003" pitchFamily="2" charset="0"/>
              </a:rPr>
              <a:t> se </a:t>
            </a:r>
            <a:r>
              <a:rPr lang="en-US" dirty="0" err="1">
                <a:latin typeface="Avenir Book" panose="02000503020000020003" pitchFamily="2" charset="0"/>
              </a:rPr>
              <a:t>pravi</a:t>
            </a:r>
            <a:r>
              <a:rPr lang="en-US" dirty="0">
                <a:latin typeface="Avenir Book" panose="02000503020000020003" pitchFamily="2" charset="0"/>
              </a:rPr>
              <a:t>? – koji je </a:t>
            </a:r>
            <a:r>
              <a:rPr lang="en-US" dirty="0" err="1">
                <a:latin typeface="Avenir Book" panose="02000503020000020003" pitchFamily="2" charset="0"/>
              </a:rPr>
              <a:t>opseg</a:t>
            </a:r>
            <a:r>
              <a:rPr lang="en-US" dirty="0">
                <a:latin typeface="Avenir Book" panose="02000503020000020003" pitchFamily="2" charset="0"/>
              </a:rPr>
              <a:t> </a:t>
            </a:r>
            <a:r>
              <a:rPr lang="en-US" dirty="0" err="1">
                <a:latin typeface="Avenir Book" panose="02000503020000020003" pitchFamily="2" charset="0"/>
              </a:rPr>
              <a:t>i</a:t>
            </a:r>
            <a:r>
              <a:rPr lang="en-US" dirty="0">
                <a:latin typeface="Avenir Book" panose="02000503020000020003" pitchFamily="2" charset="0"/>
              </a:rPr>
              <a:t> </a:t>
            </a:r>
            <a:r>
              <a:rPr lang="en-US" dirty="0" err="1">
                <a:latin typeface="Avenir Book" panose="02000503020000020003" pitchFamily="2" charset="0"/>
              </a:rPr>
              <a:t>cilj</a:t>
            </a:r>
            <a:r>
              <a:rPr lang="en-US" dirty="0">
                <a:latin typeface="Avenir Book" panose="02000503020000020003" pitchFamily="2" charset="0"/>
              </a:rPr>
              <a:t> </a:t>
            </a:r>
            <a:r>
              <a:rPr lang="en-US" dirty="0" err="1">
                <a:latin typeface="Avenir Book" panose="02000503020000020003" pitchFamily="2" charset="0"/>
              </a:rPr>
              <a:t>analize</a:t>
            </a:r>
            <a:endParaRPr lang="en-US" dirty="0">
              <a:latin typeface="Avenir Book" panose="02000503020000020003" pitchFamily="2" charset="0"/>
            </a:endParaRPr>
          </a:p>
          <a:p>
            <a:pPr marL="914400" lvl="1" indent="-457200">
              <a:buFont typeface="+mj-lt"/>
              <a:buAutoNum type="arabicPeriod"/>
            </a:pPr>
            <a:r>
              <a:rPr lang="en-US" dirty="0" err="1">
                <a:latin typeface="Avenir Book" panose="02000503020000020003" pitchFamily="2" charset="0"/>
              </a:rPr>
              <a:t>Šta</a:t>
            </a:r>
            <a:r>
              <a:rPr lang="en-US" dirty="0">
                <a:latin typeface="Avenir Book" panose="02000503020000020003" pitchFamily="2" charset="0"/>
              </a:rPr>
              <a:t> </a:t>
            </a:r>
            <a:r>
              <a:rPr lang="en-US" dirty="0" err="1">
                <a:latin typeface="Avenir Book" panose="02000503020000020003" pitchFamily="2" charset="0"/>
              </a:rPr>
              <a:t>može</a:t>
            </a:r>
            <a:r>
              <a:rPr lang="en-US" dirty="0">
                <a:latin typeface="Avenir Book" panose="02000503020000020003" pitchFamily="2" charset="0"/>
              </a:rPr>
              <a:t> </a:t>
            </a:r>
            <a:r>
              <a:rPr lang="en-US" dirty="0" err="1">
                <a:latin typeface="Avenir Book" panose="02000503020000020003" pitchFamily="2" charset="0"/>
              </a:rPr>
              <a:t>poći</a:t>
            </a:r>
            <a:r>
              <a:rPr lang="en-US" dirty="0">
                <a:latin typeface="Avenir Book" panose="02000503020000020003" pitchFamily="2" charset="0"/>
              </a:rPr>
              <a:t> po </a:t>
            </a:r>
            <a:r>
              <a:rPr lang="en-US" dirty="0" err="1">
                <a:latin typeface="Avenir Book" panose="02000503020000020003" pitchFamily="2" charset="0"/>
              </a:rPr>
              <a:t>zlu</a:t>
            </a:r>
            <a:r>
              <a:rPr lang="en-US" dirty="0">
                <a:latin typeface="Avenir Book" panose="02000503020000020003" pitchFamily="2" charset="0"/>
              </a:rPr>
              <a:t>? – ko </a:t>
            </a:r>
            <a:r>
              <a:rPr lang="en-US" dirty="0" err="1">
                <a:latin typeface="Avenir Book" panose="02000503020000020003" pitchFamily="2" charset="0"/>
              </a:rPr>
              <a:t>su</a:t>
            </a:r>
            <a:r>
              <a:rPr lang="en-US" dirty="0">
                <a:latin typeface="Avenir Book" panose="02000503020000020003" pitchFamily="2" charset="0"/>
              </a:rPr>
              <a:t> </a:t>
            </a:r>
            <a:r>
              <a:rPr lang="en-US" dirty="0" err="1">
                <a:latin typeface="Avenir Book" panose="02000503020000020003" pitchFamily="2" charset="0"/>
              </a:rPr>
              <a:t>napadači</a:t>
            </a:r>
            <a:r>
              <a:rPr lang="en-US" dirty="0">
                <a:latin typeface="Avenir Book" panose="02000503020000020003" pitchFamily="2" charset="0"/>
              </a:rPr>
              <a:t>, </a:t>
            </a:r>
            <a:r>
              <a:rPr lang="en-US" dirty="0" err="1">
                <a:latin typeface="Avenir Book" panose="02000503020000020003" pitchFamily="2" charset="0"/>
              </a:rPr>
              <a:t>koje</a:t>
            </a:r>
            <a:r>
              <a:rPr lang="en-US" dirty="0">
                <a:latin typeface="Avenir Book" panose="02000503020000020003" pitchFamily="2" charset="0"/>
              </a:rPr>
              <a:t> </a:t>
            </a:r>
            <a:r>
              <a:rPr lang="en-US" dirty="0" err="1">
                <a:latin typeface="Avenir Book" panose="02000503020000020003" pitchFamily="2" charset="0"/>
              </a:rPr>
              <a:t>su</a:t>
            </a:r>
            <a:r>
              <a:rPr lang="en-US" dirty="0">
                <a:latin typeface="Avenir Book" panose="02000503020000020003" pitchFamily="2" charset="0"/>
              </a:rPr>
              <a:t> </a:t>
            </a:r>
            <a:r>
              <a:rPr lang="en-US" dirty="0" err="1">
                <a:latin typeface="Avenir Book" panose="02000503020000020003" pitchFamily="2" charset="0"/>
              </a:rPr>
              <a:t>pretnje</a:t>
            </a:r>
            <a:endParaRPr lang="en-US" dirty="0">
              <a:latin typeface="Avenir Book" panose="02000503020000020003" pitchFamily="2" charset="0"/>
            </a:endParaRPr>
          </a:p>
          <a:p>
            <a:pPr marL="914400" lvl="1" indent="-457200">
              <a:buFont typeface="+mj-lt"/>
              <a:buAutoNum type="arabicPeriod"/>
            </a:pPr>
            <a:r>
              <a:rPr lang="en-US" dirty="0" err="1">
                <a:latin typeface="Avenir Book" panose="02000503020000020003" pitchFamily="2" charset="0"/>
              </a:rPr>
              <a:t>Šta</a:t>
            </a:r>
            <a:r>
              <a:rPr lang="en-US" dirty="0">
                <a:latin typeface="Avenir Book" panose="02000503020000020003" pitchFamily="2" charset="0"/>
              </a:rPr>
              <a:t> </a:t>
            </a:r>
            <a:r>
              <a:rPr lang="en-US" dirty="0" err="1">
                <a:latin typeface="Avenir Book" panose="02000503020000020003" pitchFamily="2" charset="0"/>
              </a:rPr>
              <a:t>će</a:t>
            </a:r>
            <a:r>
              <a:rPr lang="en-US" dirty="0">
                <a:latin typeface="Avenir Book" panose="02000503020000020003" pitchFamily="2" charset="0"/>
              </a:rPr>
              <a:t> se </a:t>
            </a:r>
            <a:r>
              <a:rPr lang="en-US" dirty="0" err="1">
                <a:latin typeface="Avenir Book" panose="02000503020000020003" pitchFamily="2" charset="0"/>
              </a:rPr>
              <a:t>uraditi</a:t>
            </a:r>
            <a:r>
              <a:rPr lang="en-US" dirty="0">
                <a:latin typeface="Avenir Book" panose="02000503020000020003" pitchFamily="2" charset="0"/>
              </a:rPr>
              <a:t> po tom </a:t>
            </a:r>
            <a:r>
              <a:rPr lang="en-US" dirty="0" err="1">
                <a:latin typeface="Avenir Book" panose="02000503020000020003" pitchFamily="2" charset="0"/>
              </a:rPr>
              <a:t>pitanju</a:t>
            </a:r>
            <a:r>
              <a:rPr lang="en-US" dirty="0">
                <a:latin typeface="Avenir Book" panose="02000503020000020003" pitchFamily="2" charset="0"/>
              </a:rPr>
              <a:t>? – </a:t>
            </a:r>
            <a:r>
              <a:rPr lang="en-US" dirty="0" err="1">
                <a:latin typeface="Avenir Book" panose="02000503020000020003" pitchFamily="2" charset="0"/>
              </a:rPr>
              <a:t>koje</a:t>
            </a:r>
            <a:r>
              <a:rPr lang="en-US" dirty="0">
                <a:latin typeface="Avenir Book" panose="02000503020000020003" pitchFamily="2" charset="0"/>
              </a:rPr>
              <a:t> </a:t>
            </a:r>
            <a:r>
              <a:rPr lang="en-US" dirty="0" err="1">
                <a:latin typeface="Avenir Book" panose="02000503020000020003" pitchFamily="2" charset="0"/>
              </a:rPr>
              <a:t>su</a:t>
            </a:r>
            <a:r>
              <a:rPr lang="en-US" dirty="0">
                <a:latin typeface="Avenir Book" panose="02000503020000020003" pitchFamily="2" charset="0"/>
              </a:rPr>
              <a:t> </a:t>
            </a:r>
            <a:r>
              <a:rPr lang="en-US" dirty="0" err="1">
                <a:latin typeface="Avenir Book" panose="02000503020000020003" pitchFamily="2" charset="0"/>
              </a:rPr>
              <a:t>protivmere</a:t>
            </a:r>
            <a:endParaRPr lang="en-US" dirty="0">
              <a:latin typeface="Avenir Book" panose="02000503020000020003" pitchFamily="2" charset="0"/>
            </a:endParaRPr>
          </a:p>
          <a:p>
            <a:pPr marL="914400" lvl="1" indent="-457200">
              <a:buFont typeface="+mj-lt"/>
              <a:buAutoNum type="arabicPeriod"/>
            </a:pPr>
            <a:r>
              <a:rPr lang="en-US" dirty="0">
                <a:latin typeface="Avenir Book" panose="02000503020000020003" pitchFamily="2" charset="0"/>
              </a:rPr>
              <a:t>Da li je </a:t>
            </a:r>
            <a:r>
              <a:rPr lang="en-US" dirty="0" err="1">
                <a:latin typeface="Avenir Book" panose="02000503020000020003" pitchFamily="2" charset="0"/>
              </a:rPr>
              <a:t>urađen</a:t>
            </a:r>
            <a:r>
              <a:rPr lang="en-US" dirty="0">
                <a:latin typeface="Avenir Book" panose="02000503020000020003" pitchFamily="2" charset="0"/>
              </a:rPr>
              <a:t> </a:t>
            </a:r>
            <a:r>
              <a:rPr lang="en-US" dirty="0" err="1">
                <a:latin typeface="Avenir Book" panose="02000503020000020003" pitchFamily="2" charset="0"/>
              </a:rPr>
              <a:t>dovoljno</a:t>
            </a:r>
            <a:r>
              <a:rPr lang="en-US" dirty="0">
                <a:latin typeface="Avenir Book" panose="02000503020000020003" pitchFamily="2" charset="0"/>
              </a:rPr>
              <a:t> </a:t>
            </a:r>
            <a:r>
              <a:rPr lang="en-US" dirty="0" err="1">
                <a:latin typeface="Avenir Book" panose="02000503020000020003" pitchFamily="2" charset="0"/>
              </a:rPr>
              <a:t>dobar</a:t>
            </a:r>
            <a:r>
              <a:rPr lang="en-US" dirty="0">
                <a:latin typeface="Avenir Book" panose="02000503020000020003" pitchFamily="2" charset="0"/>
              </a:rPr>
              <a:t> </a:t>
            </a:r>
            <a:r>
              <a:rPr lang="en-US" dirty="0" err="1">
                <a:latin typeface="Avenir Book" panose="02000503020000020003" pitchFamily="2" charset="0"/>
              </a:rPr>
              <a:t>posao</a:t>
            </a:r>
            <a:r>
              <a:rPr lang="en-US" dirty="0">
                <a:latin typeface="Avenir Book" panose="02000503020000020003" pitchFamily="2" charset="0"/>
              </a:rPr>
              <a:t>? – </a:t>
            </a:r>
            <a:r>
              <a:rPr lang="en-US" dirty="0" err="1">
                <a:latin typeface="Avenir Book" panose="02000503020000020003" pitchFamily="2" charset="0"/>
              </a:rPr>
              <a:t>pravljenje</a:t>
            </a:r>
            <a:r>
              <a:rPr lang="en-US" dirty="0">
                <a:latin typeface="Avenir Book" panose="02000503020000020003" pitchFamily="2" charset="0"/>
              </a:rPr>
              <a:t> </a:t>
            </a:r>
            <a:r>
              <a:rPr lang="en-US" dirty="0" err="1">
                <a:latin typeface="Avenir Book" panose="02000503020000020003" pitchFamily="2" charset="0"/>
              </a:rPr>
              <a:t>retrospektive</a:t>
            </a:r>
            <a:endParaRPr lang="en-US" dirty="0">
              <a:latin typeface="Avenir Book" panose="02000503020000020003" pitchFamily="2" charset="0"/>
            </a:endParaRPr>
          </a:p>
          <a:p>
            <a:r>
              <a:rPr lang="hr-HR" dirty="0"/>
              <a:t>Kako bi se ispravno odgovorilo na ova pitanja, potrebno je </a:t>
            </a:r>
            <a:r>
              <a:rPr lang="hr-HR" dirty="0" err="1"/>
              <a:t>konsultovati</a:t>
            </a:r>
            <a:r>
              <a:rPr lang="hr-HR" dirty="0"/>
              <a:t> različite </a:t>
            </a:r>
            <a:r>
              <a:rPr lang="hr-HR" dirty="0" err="1"/>
              <a:t>zainteresovane</a:t>
            </a:r>
            <a:r>
              <a:rPr lang="hr-HR" dirty="0"/>
              <a:t> strane (engl. </a:t>
            </a:r>
            <a:r>
              <a:rPr lang="hr-HR" i="1" dirty="0" err="1"/>
              <a:t>stakeholders</a:t>
            </a:r>
            <a:r>
              <a:rPr lang="hr-HR" dirty="0"/>
              <a:t>) kako bi se osiguralo pravilno </a:t>
            </a:r>
            <a:r>
              <a:rPr lang="hr-HR" dirty="0" err="1"/>
              <a:t>razumevanje</a:t>
            </a:r>
            <a:r>
              <a:rPr lang="hr-HR" dirty="0"/>
              <a:t> sistema</a:t>
            </a:r>
            <a:endParaRPr lang="en-US" dirty="0">
              <a:solidFill>
                <a:schemeClr val="tx1"/>
              </a:solidFill>
              <a:latin typeface="Old Standard TT" panose="020B0604020202020204" charset="0"/>
            </a:endParaRPr>
          </a:p>
        </p:txBody>
      </p:sp>
      <p:sp>
        <p:nvSpPr>
          <p:cNvPr id="4" name="Slide Number Placeholder 3">
            <a:extLst>
              <a:ext uri="{FF2B5EF4-FFF2-40B4-BE49-F238E27FC236}">
                <a16:creationId xmlns:a16="http://schemas.microsoft.com/office/drawing/2014/main" id="{B0D33D9D-7C21-70A4-98B5-C32271B02797}"/>
              </a:ext>
            </a:extLst>
          </p:cNvPr>
          <p:cNvSpPr>
            <a:spLocks noGrp="1"/>
          </p:cNvSpPr>
          <p:nvPr>
            <p:ph type="sldNum" sz="quarter" idx="12"/>
          </p:nvPr>
        </p:nvSpPr>
        <p:spPr/>
        <p:txBody>
          <a:bodyPr/>
          <a:lstStyle/>
          <a:p>
            <a:fld id="{9041FEBA-683F-B44C-A647-A4FB58DC8725}" type="slidenum">
              <a:rPr lang="en-US" smtClean="0"/>
              <a:t>14</a:t>
            </a:fld>
            <a:endParaRPr lang="en-US"/>
          </a:p>
        </p:txBody>
      </p:sp>
      <p:sp>
        <p:nvSpPr>
          <p:cNvPr id="5" name="TextBox 4">
            <a:extLst>
              <a:ext uri="{FF2B5EF4-FFF2-40B4-BE49-F238E27FC236}">
                <a16:creationId xmlns:a16="http://schemas.microsoft.com/office/drawing/2014/main" id="{56EC77CA-6415-974C-F99C-69EAF2066554}"/>
              </a:ext>
            </a:extLst>
          </p:cNvPr>
          <p:cNvSpPr txBox="1"/>
          <p:nvPr/>
        </p:nvSpPr>
        <p:spPr>
          <a:xfrm>
            <a:off x="121920" y="6488668"/>
            <a:ext cx="5212581" cy="369332"/>
          </a:xfrm>
          <a:prstGeom prst="rect">
            <a:avLst/>
          </a:prstGeom>
          <a:noFill/>
        </p:spPr>
        <p:txBody>
          <a:bodyPr wrap="none" rtlCol="0">
            <a:spAutoFit/>
          </a:bodyPr>
          <a:lstStyle/>
          <a:p>
            <a:r>
              <a:rPr lang="en-US" baseline="30000" dirty="0">
                <a:latin typeface="Avenir Book" panose="02000503020000020003" pitchFamily="2" charset="0"/>
              </a:rPr>
              <a:t>1</a:t>
            </a:r>
            <a:r>
              <a:rPr lang="en-US" dirty="0">
                <a:latin typeface="Avenir Book" panose="02000503020000020003" pitchFamily="2" charset="0"/>
              </a:rPr>
              <a:t> </a:t>
            </a:r>
            <a:r>
              <a:rPr lang="en-US" baseline="30000" dirty="0">
                <a:latin typeface="Avenir Book" panose="02000503020000020003" pitchFamily="2" charset="0"/>
              </a:rPr>
              <a:t>Threat Modeling Manifesto - https://</a:t>
            </a:r>
            <a:r>
              <a:rPr lang="en-US" baseline="30000" dirty="0" err="1">
                <a:latin typeface="Avenir Book" panose="02000503020000020003" pitchFamily="2" charset="0"/>
              </a:rPr>
              <a:t>www.threatmodelingmanifesto.org</a:t>
            </a:r>
            <a:endParaRPr lang="en-US" baseline="30000" dirty="0">
              <a:latin typeface="Avenir Book" panose="02000503020000020003" pitchFamily="2" charset="0"/>
            </a:endParaRPr>
          </a:p>
        </p:txBody>
      </p:sp>
    </p:spTree>
    <p:extLst>
      <p:ext uri="{BB962C8B-B14F-4D97-AF65-F5344CB8AC3E}">
        <p14:creationId xmlns:p14="http://schemas.microsoft.com/office/powerpoint/2010/main" val="225590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err="1"/>
              <a:t>Modelovanje</a:t>
            </a:r>
            <a:r>
              <a:rPr lang="en-US" dirty="0"/>
              <a:t> </a:t>
            </a:r>
            <a:r>
              <a:rPr lang="en-US" dirty="0" err="1"/>
              <a:t>Pretnji</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05767" y="1492925"/>
            <a:ext cx="10972800" cy="4525963"/>
          </a:xfrm>
        </p:spPr>
        <p:txBody>
          <a:bodyPr>
            <a:normAutofit/>
          </a:bodyPr>
          <a:lstStyle/>
          <a:p>
            <a:r>
              <a:rPr lang="hr-HR" dirty="0" err="1"/>
              <a:t>Modelovanje</a:t>
            </a:r>
            <a:r>
              <a:rPr lang="hr-HR" dirty="0"/>
              <a:t> </a:t>
            </a:r>
            <a:r>
              <a:rPr lang="hr-HR" dirty="0" err="1"/>
              <a:t>pretnji</a:t>
            </a:r>
            <a:r>
              <a:rPr lang="hr-HR" dirty="0"/>
              <a:t> može da se izvede na vrlo visokom nivou apstrakcije (npr. </a:t>
            </a:r>
            <a:r>
              <a:rPr lang="hr-HR" dirty="0" err="1"/>
              <a:t>posmatra</a:t>
            </a:r>
            <a:r>
              <a:rPr lang="hr-HR" dirty="0"/>
              <a:t> se </a:t>
            </a:r>
            <a:r>
              <a:rPr lang="hr-HR" dirty="0" err="1"/>
              <a:t>ceo</a:t>
            </a:r>
            <a:r>
              <a:rPr lang="hr-HR" dirty="0"/>
              <a:t> sistem kao jedna </a:t>
            </a:r>
            <a:r>
              <a:rPr lang="hr-HR" dirty="0" err="1"/>
              <a:t>celina</a:t>
            </a:r>
            <a:r>
              <a:rPr lang="hr-HR" dirty="0"/>
              <a:t>), na vrlo niskom nivou (ispituju se interakcije između funkcija) ili bilo čemu između</a:t>
            </a:r>
            <a:endParaRPr lang="en-US" dirty="0">
              <a:latin typeface="Avenir Book" panose="02000503020000020003" pitchFamily="2" charset="0"/>
            </a:endParaRPr>
          </a:p>
          <a:p>
            <a:r>
              <a:rPr lang="hr-HR" dirty="0"/>
              <a:t>Najčešći pristup je analiza </a:t>
            </a:r>
            <a:r>
              <a:rPr lang="hr-HR" dirty="0" err="1"/>
              <a:t>bezbednosnog</a:t>
            </a:r>
            <a:r>
              <a:rPr lang="hr-HR" dirty="0"/>
              <a:t> dizajna, koja</a:t>
            </a:r>
            <a:r>
              <a:rPr lang="en-US" dirty="0">
                <a:latin typeface="Avenir Book" panose="02000503020000020003" pitchFamily="2" charset="0"/>
              </a:rPr>
              <a:t>:</a:t>
            </a:r>
          </a:p>
          <a:p>
            <a:pPr lvl="1"/>
            <a:r>
              <a:rPr lang="hr-HR" dirty="0"/>
              <a:t>Ispituje artefakte na nivou arhitekture i dizajna</a:t>
            </a:r>
          </a:p>
          <a:p>
            <a:pPr lvl="1"/>
            <a:r>
              <a:rPr lang="en-US" dirty="0" err="1">
                <a:latin typeface="Avenir Book" panose="02000503020000020003" pitchFamily="2" charset="0"/>
              </a:rPr>
              <a:t>Identifikuje</a:t>
            </a:r>
            <a:r>
              <a:rPr lang="en-US" dirty="0">
                <a:latin typeface="Avenir Book" panose="02000503020000020003" pitchFamily="2" charset="0"/>
              </a:rPr>
              <a:t> </a:t>
            </a:r>
            <a:r>
              <a:rPr lang="en-US" dirty="0" err="1">
                <a:latin typeface="Avenir Book" panose="02000503020000020003" pitchFamily="2" charset="0"/>
              </a:rPr>
              <a:t>primenjive</a:t>
            </a:r>
            <a:r>
              <a:rPr lang="en-US" dirty="0">
                <a:latin typeface="Avenir Book" panose="02000503020000020003" pitchFamily="2" charset="0"/>
              </a:rPr>
              <a:t> </a:t>
            </a:r>
            <a:r>
              <a:rPr lang="en-US" dirty="0" err="1">
                <a:latin typeface="Avenir Book" panose="02000503020000020003" pitchFamily="2" charset="0"/>
              </a:rPr>
              <a:t>obrasce</a:t>
            </a:r>
            <a:r>
              <a:rPr lang="en-US" dirty="0">
                <a:latin typeface="Avenir Book" panose="02000503020000020003" pitchFamily="2" charset="0"/>
              </a:rPr>
              <a:t> </a:t>
            </a:r>
            <a:r>
              <a:rPr lang="en-US" dirty="0" err="1">
                <a:latin typeface="Avenir Book" panose="02000503020000020003" pitchFamily="2" charset="0"/>
              </a:rPr>
              <a:t>bezbednog</a:t>
            </a:r>
            <a:r>
              <a:rPr lang="en-US" dirty="0">
                <a:latin typeface="Avenir Book" panose="02000503020000020003" pitchFamily="2" charset="0"/>
              </a:rPr>
              <a:t> </a:t>
            </a:r>
            <a:r>
              <a:rPr lang="en-US" dirty="0" err="1">
                <a:latin typeface="Avenir Book" panose="02000503020000020003" pitchFamily="2" charset="0"/>
              </a:rPr>
              <a:t>dizajna</a:t>
            </a:r>
            <a:endParaRPr lang="en-US" dirty="0">
              <a:latin typeface="Avenir Book" panose="02000503020000020003" pitchFamily="2" charset="0"/>
            </a:endParaRPr>
          </a:p>
          <a:p>
            <a:pPr lvl="1"/>
            <a:r>
              <a:rPr lang="en-US" dirty="0" err="1">
                <a:latin typeface="Avenir Book" panose="02000503020000020003" pitchFamily="2" charset="0"/>
              </a:rPr>
              <a:t>Identifikuje</a:t>
            </a:r>
            <a:r>
              <a:rPr lang="en-US" dirty="0">
                <a:latin typeface="Avenir Book" panose="02000503020000020003" pitchFamily="2" charset="0"/>
              </a:rPr>
              <a:t> </a:t>
            </a:r>
            <a:r>
              <a:rPr lang="en-US" dirty="0" err="1">
                <a:latin typeface="Avenir Book" panose="02000503020000020003" pitchFamily="2" charset="0"/>
              </a:rPr>
              <a:t>komponente</a:t>
            </a:r>
            <a:r>
              <a:rPr lang="en-US" dirty="0">
                <a:latin typeface="Avenir Book" panose="02000503020000020003" pitchFamily="2" charset="0"/>
              </a:rPr>
              <a:t> </a:t>
            </a:r>
            <a:r>
              <a:rPr lang="en-US" dirty="0" err="1">
                <a:latin typeface="Avenir Book" panose="02000503020000020003" pitchFamily="2" charset="0"/>
              </a:rPr>
              <a:t>koje</a:t>
            </a:r>
            <a:r>
              <a:rPr lang="en-US" dirty="0">
                <a:latin typeface="Avenir Book" panose="02000503020000020003" pitchFamily="2" charset="0"/>
              </a:rPr>
              <a:t> </a:t>
            </a:r>
            <a:r>
              <a:rPr lang="en-US" dirty="0" err="1">
                <a:latin typeface="Avenir Book" panose="02000503020000020003" pitchFamily="2" charset="0"/>
              </a:rPr>
              <a:t>zahtevaju</a:t>
            </a:r>
            <a:r>
              <a:rPr lang="en-US" dirty="0">
                <a:latin typeface="Avenir Book" panose="02000503020000020003" pitchFamily="2" charset="0"/>
              </a:rPr>
              <a:t> </a:t>
            </a:r>
            <a:r>
              <a:rPr lang="en-US" dirty="0" err="1">
                <a:latin typeface="Avenir Book" panose="02000503020000020003" pitchFamily="2" charset="0"/>
              </a:rPr>
              <a:t>dodatna</a:t>
            </a:r>
            <a:r>
              <a:rPr lang="en-US" dirty="0">
                <a:latin typeface="Avenir Book" panose="02000503020000020003" pitchFamily="2" charset="0"/>
              </a:rPr>
              <a:t> </a:t>
            </a:r>
            <a:r>
              <a:rPr lang="en-US" dirty="0" err="1">
                <a:latin typeface="Avenir Book" panose="02000503020000020003" pitchFamily="2" charset="0"/>
              </a:rPr>
              <a:t>ulaganja</a:t>
            </a:r>
            <a:r>
              <a:rPr lang="en-US" dirty="0">
                <a:latin typeface="Avenir Book" panose="02000503020000020003" pitchFamily="2" charset="0"/>
              </a:rPr>
              <a:t> u </a:t>
            </a:r>
            <a:r>
              <a:rPr lang="en-US" dirty="0" err="1">
                <a:latin typeface="Avenir Book" panose="02000503020000020003" pitchFamily="2" charset="0"/>
              </a:rPr>
              <a:t>poboljšanje</a:t>
            </a:r>
            <a:r>
              <a:rPr lang="en-US" dirty="0">
                <a:latin typeface="Avenir Book" panose="02000503020000020003" pitchFamily="2" charset="0"/>
              </a:rPr>
              <a:t> </a:t>
            </a:r>
            <a:r>
              <a:rPr lang="en-US" dirty="0" err="1">
                <a:latin typeface="Avenir Book" panose="02000503020000020003" pitchFamily="2" charset="0"/>
              </a:rPr>
              <a:t>bezbednosti</a:t>
            </a:r>
            <a:r>
              <a:rPr lang="en-US" dirty="0">
                <a:latin typeface="Avenir Book" panose="02000503020000020003" pitchFamily="2" charset="0"/>
              </a:rPr>
              <a:t> (</a:t>
            </a:r>
            <a:r>
              <a:rPr lang="en-US" dirty="0" err="1">
                <a:latin typeface="Avenir Book" panose="02000503020000020003" pitchFamily="2" charset="0"/>
              </a:rPr>
              <a:t>npr</a:t>
            </a:r>
            <a:r>
              <a:rPr lang="en-US" dirty="0">
                <a:latin typeface="Avenir Book" panose="02000503020000020003" pitchFamily="2" charset="0"/>
              </a:rPr>
              <a:t>. u </a:t>
            </a:r>
            <a:r>
              <a:rPr lang="en-US" dirty="0" err="1">
                <a:latin typeface="Avenir Book" panose="02000503020000020003" pitchFamily="2" charset="0"/>
              </a:rPr>
              <a:t>obliku</a:t>
            </a:r>
            <a:r>
              <a:rPr lang="en-US" dirty="0">
                <a:latin typeface="Avenir Book" panose="02000503020000020003" pitchFamily="2" charset="0"/>
              </a:rPr>
              <a:t> </a:t>
            </a:r>
            <a:r>
              <a:rPr lang="en-US" dirty="0" err="1">
                <a:latin typeface="Avenir Book" panose="02000503020000020003" pitchFamily="2" charset="0"/>
              </a:rPr>
              <a:t>temeljne</a:t>
            </a:r>
            <a:r>
              <a:rPr lang="en-US" dirty="0">
                <a:latin typeface="Avenir Book" panose="02000503020000020003" pitchFamily="2" charset="0"/>
              </a:rPr>
              <a:t> </a:t>
            </a:r>
            <a:r>
              <a:rPr lang="en-US" dirty="0" err="1">
                <a:latin typeface="Avenir Book" panose="02000503020000020003" pitchFamily="2" charset="0"/>
              </a:rPr>
              <a:t>bezbednosne</a:t>
            </a:r>
            <a:r>
              <a:rPr lang="en-US" dirty="0">
                <a:latin typeface="Avenir Book" panose="02000503020000020003" pitchFamily="2" charset="0"/>
              </a:rPr>
              <a:t> </a:t>
            </a:r>
            <a:r>
              <a:rPr lang="en-US" dirty="0" err="1">
                <a:latin typeface="Avenir Book" panose="02000503020000020003" pitchFamily="2" charset="0"/>
              </a:rPr>
              <a:t>revizije</a:t>
            </a:r>
            <a:r>
              <a:rPr lang="en-US" dirty="0">
                <a:latin typeface="Avenir Book" panose="02000503020000020003" pitchFamily="2" charset="0"/>
              </a:rPr>
              <a:t> </a:t>
            </a:r>
            <a:r>
              <a:rPr lang="en-US" dirty="0" err="1">
                <a:latin typeface="Avenir Book" panose="02000503020000020003" pitchFamily="2" charset="0"/>
              </a:rPr>
              <a:t>koda</a:t>
            </a:r>
            <a:r>
              <a:rPr lang="en-US" dirty="0">
                <a:latin typeface="Avenir Book" panose="02000503020000020003" pitchFamily="2" charset="0"/>
              </a:rPr>
              <a:t> </a:t>
            </a:r>
            <a:r>
              <a:rPr lang="en-US" dirty="0" err="1">
                <a:latin typeface="Avenir Book" panose="02000503020000020003" pitchFamily="2" charset="0"/>
              </a:rPr>
              <a:t>ili</a:t>
            </a:r>
            <a:r>
              <a:rPr lang="en-US" dirty="0">
                <a:latin typeface="Avenir Book" panose="02000503020000020003" pitchFamily="2" charset="0"/>
              </a:rPr>
              <a:t> </a:t>
            </a:r>
            <a:r>
              <a:rPr lang="en-US" dirty="0" err="1">
                <a:latin typeface="Avenir Book" panose="02000503020000020003" pitchFamily="2" charset="0"/>
              </a:rPr>
              <a:t>testiranja</a:t>
            </a:r>
            <a:r>
              <a:rPr lang="en-US" dirty="0">
                <a:latin typeface="Avenir Book" panose="02000503020000020003" pitchFamily="2" charset="0"/>
              </a:rPr>
              <a:t> </a:t>
            </a:r>
            <a:r>
              <a:rPr lang="en-US" dirty="0" err="1">
                <a:latin typeface="Avenir Book" panose="02000503020000020003" pitchFamily="2" charset="0"/>
              </a:rPr>
              <a:t>bezbednosnih</a:t>
            </a:r>
            <a:r>
              <a:rPr lang="en-US" dirty="0">
                <a:latin typeface="Avenir Book" panose="02000503020000020003" pitchFamily="2" charset="0"/>
              </a:rPr>
              <a:t> </a:t>
            </a:r>
            <a:r>
              <a:rPr lang="en-US" dirty="0" err="1">
                <a:latin typeface="Avenir Book" panose="02000503020000020003" pitchFamily="2" charset="0"/>
              </a:rPr>
              <a:t>aspekata</a:t>
            </a:r>
            <a:r>
              <a:rPr lang="en-US" dirty="0">
                <a:latin typeface="Avenir Book" panose="02000503020000020003" pitchFamily="2" charset="0"/>
              </a:rPr>
              <a:t>)</a:t>
            </a:r>
          </a:p>
        </p:txBody>
      </p:sp>
      <p:sp>
        <p:nvSpPr>
          <p:cNvPr id="4" name="Slide Number Placeholder 3">
            <a:extLst>
              <a:ext uri="{FF2B5EF4-FFF2-40B4-BE49-F238E27FC236}">
                <a16:creationId xmlns:a16="http://schemas.microsoft.com/office/drawing/2014/main" id="{ADBF4050-894F-602F-3FEF-5D743EA14C4F}"/>
              </a:ext>
            </a:extLst>
          </p:cNvPr>
          <p:cNvSpPr>
            <a:spLocks noGrp="1"/>
          </p:cNvSpPr>
          <p:nvPr>
            <p:ph type="sldNum" sz="quarter" idx="12"/>
          </p:nvPr>
        </p:nvSpPr>
        <p:spPr/>
        <p:txBody>
          <a:bodyPr/>
          <a:lstStyle/>
          <a:p>
            <a:fld id="{9041FEBA-683F-B44C-A647-A4FB58DC8725}" type="slidenum">
              <a:rPr lang="en-US" smtClean="0"/>
              <a:t>15</a:t>
            </a:fld>
            <a:endParaRPr lang="en-US"/>
          </a:p>
        </p:txBody>
      </p:sp>
    </p:spTree>
    <p:extLst>
      <p:ext uri="{BB962C8B-B14F-4D97-AF65-F5344CB8AC3E}">
        <p14:creationId xmlns:p14="http://schemas.microsoft.com/office/powerpoint/2010/main" val="54935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Analiza</a:t>
            </a:r>
            <a:r>
              <a:rPr lang="en-US" sz="4100" dirty="0"/>
              <a:t> </a:t>
            </a:r>
            <a:r>
              <a:rPr lang="en-US" sz="4100" dirty="0" err="1"/>
              <a:t>Bezbednosnog</a:t>
            </a:r>
            <a:r>
              <a:rPr lang="en-US" sz="4100" dirty="0"/>
              <a:t> </a:t>
            </a:r>
            <a:r>
              <a:rPr lang="en-US" sz="4100" dirty="0" err="1"/>
              <a:t>Dizajna</a:t>
            </a:r>
            <a:endParaRPr lang="en-US" sz="4100" dirty="0"/>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10972800" cy="4525963"/>
          </a:xfrm>
        </p:spPr>
        <p:txBody>
          <a:bodyPr>
            <a:normAutofit lnSpcReduction="10000"/>
          </a:bodyPr>
          <a:lstStyle/>
          <a:p>
            <a:r>
              <a:rPr lang="en-US" dirty="0" err="1"/>
              <a:t>Analiza</a:t>
            </a:r>
            <a:r>
              <a:rPr lang="en-US" dirty="0"/>
              <a:t> </a:t>
            </a:r>
            <a:r>
              <a:rPr lang="en-US" dirty="0" err="1"/>
              <a:t>bezbednosnog</a:t>
            </a:r>
            <a:r>
              <a:rPr lang="en-US" dirty="0"/>
              <a:t> </a:t>
            </a:r>
            <a:r>
              <a:rPr lang="en-US" dirty="0" err="1"/>
              <a:t>dizajna</a:t>
            </a:r>
            <a:r>
              <a:rPr lang="en-US" dirty="0"/>
              <a:t> </a:t>
            </a:r>
            <a:r>
              <a:rPr lang="en-US" dirty="0" err="1"/>
              <a:t>uzima</a:t>
            </a:r>
            <a:r>
              <a:rPr lang="en-US" dirty="0"/>
              <a:t> </a:t>
            </a:r>
            <a:r>
              <a:rPr lang="en-US" dirty="0" err="1"/>
              <a:t>kao</a:t>
            </a:r>
            <a:r>
              <a:rPr lang="en-US" dirty="0"/>
              <a:t> </a:t>
            </a:r>
            <a:r>
              <a:rPr lang="en-US" dirty="0" err="1"/>
              <a:t>ulaze</a:t>
            </a:r>
            <a:r>
              <a:rPr lang="en-US" dirty="0"/>
              <a:t> </a:t>
            </a:r>
            <a:r>
              <a:rPr lang="en-US" dirty="0" err="1"/>
              <a:t>bezbednosne</a:t>
            </a:r>
            <a:r>
              <a:rPr lang="en-US" dirty="0"/>
              <a:t> </a:t>
            </a:r>
            <a:r>
              <a:rPr lang="en-US" dirty="0" err="1"/>
              <a:t>zahteve</a:t>
            </a:r>
            <a:r>
              <a:rPr lang="en-US" dirty="0"/>
              <a:t> </a:t>
            </a:r>
            <a:r>
              <a:rPr lang="en-US" dirty="0" err="1"/>
              <a:t>visokog</a:t>
            </a:r>
            <a:r>
              <a:rPr lang="en-US" dirty="0"/>
              <a:t> </a:t>
            </a:r>
            <a:r>
              <a:rPr lang="en-US" dirty="0" err="1"/>
              <a:t>nivoa</a:t>
            </a:r>
            <a:r>
              <a:rPr lang="en-US" dirty="0"/>
              <a:t> </a:t>
            </a:r>
            <a:r>
              <a:rPr lang="en-US" dirty="0" err="1"/>
              <a:t>i</a:t>
            </a:r>
            <a:r>
              <a:rPr lang="en-US" dirty="0"/>
              <a:t> </a:t>
            </a:r>
            <a:r>
              <a:rPr lang="en-US" dirty="0" err="1"/>
              <a:t>dijagrame</a:t>
            </a:r>
            <a:r>
              <a:rPr lang="en-US" dirty="0"/>
              <a:t> </a:t>
            </a:r>
            <a:r>
              <a:rPr lang="en-US" dirty="0" err="1"/>
              <a:t>arhitekture</a:t>
            </a:r>
            <a:r>
              <a:rPr lang="en-US" dirty="0"/>
              <a:t> </a:t>
            </a:r>
            <a:r>
              <a:rPr lang="en-US" dirty="0" err="1"/>
              <a:t>i</a:t>
            </a:r>
            <a:r>
              <a:rPr lang="en-US" dirty="0"/>
              <a:t> </a:t>
            </a:r>
            <a:r>
              <a:rPr lang="en-US" dirty="0" err="1"/>
              <a:t>dizajna</a:t>
            </a:r>
            <a:r>
              <a:rPr lang="en-US" dirty="0"/>
              <a:t> (</a:t>
            </a:r>
            <a:r>
              <a:rPr lang="en-US" dirty="0" err="1"/>
              <a:t>npr</a:t>
            </a:r>
            <a:r>
              <a:rPr lang="en-US" dirty="0"/>
              <a:t>. </a:t>
            </a:r>
            <a:r>
              <a:rPr lang="en-US" dirty="0" err="1"/>
              <a:t>dijagrame</a:t>
            </a:r>
            <a:r>
              <a:rPr lang="en-US" dirty="0"/>
              <a:t> </a:t>
            </a:r>
            <a:r>
              <a:rPr lang="en-US" dirty="0" err="1"/>
              <a:t>toka</a:t>
            </a:r>
            <a:r>
              <a:rPr lang="en-US" dirty="0"/>
              <a:t> </a:t>
            </a:r>
            <a:r>
              <a:rPr lang="en-US" dirty="0" err="1"/>
              <a:t>podataka</a:t>
            </a:r>
            <a:r>
              <a:rPr lang="en-US" dirty="0"/>
              <a:t>, </a:t>
            </a:r>
            <a:r>
              <a:rPr lang="en-US" dirty="0" err="1"/>
              <a:t>dijagrame</a:t>
            </a:r>
            <a:r>
              <a:rPr lang="en-US" dirty="0"/>
              <a:t> </a:t>
            </a:r>
            <a:r>
              <a:rPr lang="en-US" dirty="0" err="1"/>
              <a:t>postavljanja</a:t>
            </a:r>
            <a:r>
              <a:rPr lang="en-US" dirty="0"/>
              <a:t> </a:t>
            </a:r>
            <a:r>
              <a:rPr lang="en-US" dirty="0" err="1"/>
              <a:t>sistema</a:t>
            </a:r>
            <a:r>
              <a:rPr lang="en-US" dirty="0"/>
              <a:t> (</a:t>
            </a:r>
            <a:r>
              <a:rPr lang="en-US" dirty="0" err="1"/>
              <a:t>engl.</a:t>
            </a:r>
            <a:r>
              <a:rPr lang="en-US" dirty="0"/>
              <a:t> </a:t>
            </a:r>
            <a:r>
              <a:rPr lang="en-US" i="1" dirty="0"/>
              <a:t>deployment</a:t>
            </a:r>
            <a:r>
              <a:rPr lang="en-US" dirty="0"/>
              <a:t>) </a:t>
            </a:r>
            <a:r>
              <a:rPr lang="en-US" dirty="0" err="1"/>
              <a:t>i</a:t>
            </a:r>
            <a:r>
              <a:rPr lang="en-US" dirty="0"/>
              <a:t> </a:t>
            </a:r>
            <a:r>
              <a:rPr lang="en-US" dirty="0" err="1"/>
              <a:t>daje</a:t>
            </a:r>
            <a:r>
              <a:rPr lang="en-US" dirty="0"/>
              <a:t> </a:t>
            </a:r>
            <a:r>
              <a:rPr lang="en-US" dirty="0" err="1"/>
              <a:t>na</a:t>
            </a:r>
            <a:r>
              <a:rPr lang="en-US" dirty="0"/>
              <a:t> </a:t>
            </a:r>
            <a:r>
              <a:rPr lang="en-US" dirty="0" err="1"/>
              <a:t>izlazu</a:t>
            </a:r>
            <a:r>
              <a:rPr lang="en-US" dirty="0"/>
              <a:t> </a:t>
            </a:r>
            <a:r>
              <a:rPr lang="en-US" dirty="0" err="1"/>
              <a:t>nemitigovane</a:t>
            </a:r>
            <a:r>
              <a:rPr lang="en-US" dirty="0"/>
              <a:t> </a:t>
            </a:r>
            <a:r>
              <a:rPr lang="en-US" dirty="0" err="1"/>
              <a:t>pretnje</a:t>
            </a:r>
            <a:r>
              <a:rPr lang="en-US" dirty="0"/>
              <a:t> </a:t>
            </a:r>
            <a:r>
              <a:rPr lang="en-US" dirty="0" err="1"/>
              <a:t>zajedno</a:t>
            </a:r>
            <a:r>
              <a:rPr lang="en-US" dirty="0"/>
              <a:t> s </a:t>
            </a:r>
            <a:r>
              <a:rPr lang="en-US" dirty="0" err="1"/>
              <a:t>predloženim</a:t>
            </a:r>
            <a:r>
              <a:rPr lang="en-US" dirty="0"/>
              <a:t> </a:t>
            </a:r>
            <a:r>
              <a:rPr lang="en-US" dirty="0" err="1"/>
              <a:t>mitigacijama</a:t>
            </a:r>
            <a:endParaRPr lang="en-US" dirty="0"/>
          </a:p>
          <a:p>
            <a:r>
              <a:rPr lang="en-US" dirty="0" err="1"/>
              <a:t>Uobičajena</a:t>
            </a:r>
            <a:r>
              <a:rPr lang="en-US" dirty="0"/>
              <a:t> </a:t>
            </a:r>
            <a:r>
              <a:rPr lang="en-US" dirty="0" err="1"/>
              <a:t>struktura</a:t>
            </a:r>
            <a:r>
              <a:rPr lang="en-US" dirty="0"/>
              <a:t> za </a:t>
            </a:r>
            <a:r>
              <a:rPr lang="en-US" dirty="0" err="1"/>
              <a:t>analizu</a:t>
            </a:r>
            <a:r>
              <a:rPr lang="en-US" dirty="0"/>
              <a:t> </a:t>
            </a:r>
            <a:r>
              <a:rPr lang="en-US" dirty="0" err="1"/>
              <a:t>bezbednosnog</a:t>
            </a:r>
            <a:r>
              <a:rPr lang="en-US" dirty="0"/>
              <a:t> </a:t>
            </a:r>
            <a:r>
              <a:rPr lang="en-US" dirty="0" err="1"/>
              <a:t>dizajna</a:t>
            </a:r>
            <a:r>
              <a:rPr lang="en-US" dirty="0"/>
              <a:t> </a:t>
            </a:r>
            <a:r>
              <a:rPr lang="en-US" dirty="0" err="1"/>
              <a:t>podrazumeva</a:t>
            </a:r>
            <a:r>
              <a:rPr lang="en-US" dirty="0"/>
              <a:t>:</a:t>
            </a:r>
          </a:p>
          <a:p>
            <a:pPr marL="914400" lvl="1" indent="-457200">
              <a:buFont typeface="+mj-lt"/>
              <a:buAutoNum type="arabicPeriod"/>
            </a:pPr>
            <a:r>
              <a:rPr lang="en-US" dirty="0" err="1"/>
              <a:t>Dekomponovanje</a:t>
            </a:r>
            <a:r>
              <a:rPr lang="en-US" dirty="0"/>
              <a:t> </a:t>
            </a:r>
            <a:r>
              <a:rPr lang="en-US" dirty="0" err="1"/>
              <a:t>modula</a:t>
            </a:r>
            <a:r>
              <a:rPr lang="en-US" dirty="0"/>
              <a:t> </a:t>
            </a:r>
            <a:r>
              <a:rPr lang="en-US" dirty="0" err="1"/>
              <a:t>kroz</a:t>
            </a:r>
            <a:r>
              <a:rPr lang="en-US" dirty="0"/>
              <a:t> </a:t>
            </a:r>
            <a:r>
              <a:rPr lang="en-US" dirty="0" err="1"/>
              <a:t>analizu</a:t>
            </a:r>
            <a:r>
              <a:rPr lang="en-US" dirty="0"/>
              <a:t> </a:t>
            </a:r>
            <a:r>
              <a:rPr lang="en-US" dirty="0" err="1"/>
              <a:t>toka</a:t>
            </a:r>
            <a:r>
              <a:rPr lang="en-US" dirty="0"/>
              <a:t> </a:t>
            </a:r>
            <a:r>
              <a:rPr lang="en-US" dirty="0" err="1"/>
              <a:t>podataka</a:t>
            </a:r>
            <a:endParaRPr lang="en-US" dirty="0"/>
          </a:p>
          <a:p>
            <a:pPr marL="914400" lvl="1" indent="-457200">
              <a:buFont typeface="+mj-lt"/>
              <a:buAutoNum type="arabicPeriod"/>
            </a:pPr>
            <a:r>
              <a:rPr lang="en-US" dirty="0" err="1"/>
              <a:t>Analizu</a:t>
            </a:r>
            <a:r>
              <a:rPr lang="en-US" dirty="0"/>
              <a:t> </a:t>
            </a:r>
            <a:r>
              <a:rPr lang="en-US" dirty="0" err="1"/>
              <a:t>pretnji</a:t>
            </a:r>
            <a:r>
              <a:rPr lang="en-US" dirty="0"/>
              <a:t>, </a:t>
            </a:r>
            <a:r>
              <a:rPr lang="en-US" dirty="0" err="1"/>
              <a:t>uključujući</a:t>
            </a:r>
            <a:r>
              <a:rPr lang="en-US" dirty="0"/>
              <a:t> </a:t>
            </a:r>
            <a:r>
              <a:rPr lang="en-US" dirty="0" err="1"/>
              <a:t>otkrivanje</a:t>
            </a:r>
            <a:r>
              <a:rPr lang="en-US" dirty="0"/>
              <a:t> </a:t>
            </a:r>
            <a:r>
              <a:rPr lang="en-US" dirty="0" err="1"/>
              <a:t>napada</a:t>
            </a:r>
            <a:r>
              <a:rPr lang="en-US" dirty="0"/>
              <a:t> </a:t>
            </a:r>
            <a:r>
              <a:rPr lang="en-US" dirty="0" err="1"/>
              <a:t>i</a:t>
            </a:r>
            <a:r>
              <a:rPr lang="en-US" dirty="0"/>
              <a:t> </a:t>
            </a:r>
            <a:r>
              <a:rPr lang="en-US" dirty="0" err="1"/>
              <a:t>planiranje</a:t>
            </a:r>
            <a:r>
              <a:rPr lang="en-US" dirty="0"/>
              <a:t> </a:t>
            </a:r>
            <a:r>
              <a:rPr lang="en-US" dirty="0" err="1"/>
              <a:t>mitigacija</a:t>
            </a:r>
            <a:endParaRPr lang="en-US" dirty="0"/>
          </a:p>
          <a:p>
            <a:pPr marL="914400" lvl="1" indent="-457200">
              <a:buFont typeface="+mj-lt"/>
              <a:buAutoNum type="arabicPeriod"/>
            </a:pPr>
            <a:r>
              <a:rPr lang="en-US" dirty="0" err="1"/>
              <a:t>Analizu</a:t>
            </a:r>
            <a:r>
              <a:rPr lang="en-US" dirty="0"/>
              <a:t> </a:t>
            </a:r>
            <a:r>
              <a:rPr lang="en-US" dirty="0" err="1"/>
              <a:t>rizika</a:t>
            </a:r>
            <a:r>
              <a:rPr lang="en-US" dirty="0"/>
              <a:t>, </a:t>
            </a:r>
            <a:r>
              <a:rPr lang="en-US" dirty="0" err="1"/>
              <a:t>koja</a:t>
            </a:r>
            <a:r>
              <a:rPr lang="en-US" dirty="0"/>
              <a:t> </a:t>
            </a:r>
            <a:r>
              <a:rPr lang="en-US" dirty="0" err="1"/>
              <a:t>uključuje</a:t>
            </a:r>
            <a:r>
              <a:rPr lang="en-US" dirty="0"/>
              <a:t> </a:t>
            </a:r>
            <a:r>
              <a:rPr lang="en-US" dirty="0" err="1"/>
              <a:t>određivanje</a:t>
            </a:r>
            <a:r>
              <a:rPr lang="en-US" dirty="0"/>
              <a:t> </a:t>
            </a:r>
            <a:r>
              <a:rPr lang="en-US" dirty="0" err="1"/>
              <a:t>prioriteta</a:t>
            </a:r>
            <a:r>
              <a:rPr lang="en-US" dirty="0"/>
              <a:t> </a:t>
            </a:r>
            <a:r>
              <a:rPr lang="en-US" dirty="0" err="1"/>
              <a:t>identifikovanih</a:t>
            </a:r>
            <a:r>
              <a:rPr lang="en-US" dirty="0"/>
              <a:t> </a:t>
            </a:r>
            <a:r>
              <a:rPr lang="en-US" dirty="0" err="1"/>
              <a:t>ulaganja</a:t>
            </a:r>
            <a:r>
              <a:rPr lang="en-US" dirty="0"/>
              <a:t> </a:t>
            </a:r>
            <a:r>
              <a:rPr lang="en-US" dirty="0" err="1"/>
              <a:t>povezanih</a:t>
            </a:r>
            <a:r>
              <a:rPr lang="en-US" dirty="0"/>
              <a:t> </a:t>
            </a:r>
            <a:r>
              <a:rPr lang="en-US" dirty="0" err="1"/>
              <a:t>sa</a:t>
            </a:r>
            <a:r>
              <a:rPr lang="en-US" dirty="0"/>
              <a:t> </a:t>
            </a:r>
            <a:r>
              <a:rPr lang="en-US" dirty="0" err="1"/>
              <a:t>bezbednosnim</a:t>
            </a:r>
            <a:r>
              <a:rPr lang="en-US" dirty="0"/>
              <a:t> </a:t>
            </a:r>
            <a:r>
              <a:rPr lang="en-US" dirty="0" err="1"/>
              <a:t>aspektima</a:t>
            </a:r>
            <a:endParaRPr lang="en-US" dirty="0"/>
          </a:p>
        </p:txBody>
      </p:sp>
      <p:sp>
        <p:nvSpPr>
          <p:cNvPr id="4" name="Slide Number Placeholder 3">
            <a:extLst>
              <a:ext uri="{FF2B5EF4-FFF2-40B4-BE49-F238E27FC236}">
                <a16:creationId xmlns:a16="http://schemas.microsoft.com/office/drawing/2014/main" id="{4E424883-960E-F8AB-242E-63524B9D6319}"/>
              </a:ext>
            </a:extLst>
          </p:cNvPr>
          <p:cNvSpPr>
            <a:spLocks noGrp="1"/>
          </p:cNvSpPr>
          <p:nvPr>
            <p:ph type="sldNum" sz="quarter" idx="12"/>
          </p:nvPr>
        </p:nvSpPr>
        <p:spPr/>
        <p:txBody>
          <a:bodyPr/>
          <a:lstStyle/>
          <a:p>
            <a:fld id="{9041FEBA-683F-B44C-A647-A4FB58DC8725}" type="slidenum">
              <a:rPr lang="en-US" smtClean="0"/>
              <a:t>16</a:t>
            </a:fld>
            <a:endParaRPr lang="en-US"/>
          </a:p>
        </p:txBody>
      </p:sp>
    </p:spTree>
    <p:extLst>
      <p:ext uri="{BB962C8B-B14F-4D97-AF65-F5344CB8AC3E}">
        <p14:creationId xmlns:p14="http://schemas.microsoft.com/office/powerpoint/2010/main" val="98180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Analiza</a:t>
            </a:r>
            <a:r>
              <a:rPr lang="en-US" sz="4100" dirty="0"/>
              <a:t> </a:t>
            </a:r>
            <a:r>
              <a:rPr lang="en-US" sz="4100" dirty="0" err="1"/>
              <a:t>Toka</a:t>
            </a:r>
            <a:r>
              <a:rPr lang="en-US" sz="4100" dirty="0"/>
              <a:t> </a:t>
            </a:r>
            <a:r>
              <a:rPr lang="en-US" sz="4100" dirty="0" err="1"/>
              <a:t>Podataka</a:t>
            </a:r>
            <a:endParaRPr lang="en-US" sz="4100" dirty="0"/>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10972800" cy="1494691"/>
          </a:xfrm>
        </p:spPr>
        <p:txBody>
          <a:bodyPr>
            <a:normAutofit/>
          </a:bodyPr>
          <a:lstStyle/>
          <a:p>
            <a:r>
              <a:rPr lang="en-US" dirty="0" err="1"/>
              <a:t>Cilj</a:t>
            </a:r>
            <a:r>
              <a:rPr lang="en-US" dirty="0"/>
              <a:t> </a:t>
            </a:r>
            <a:r>
              <a:rPr lang="en-US" dirty="0" err="1"/>
              <a:t>ovog</a:t>
            </a:r>
            <a:r>
              <a:rPr lang="en-US" dirty="0"/>
              <a:t> </a:t>
            </a:r>
            <a:r>
              <a:rPr lang="en-US" dirty="0" err="1"/>
              <a:t>koraka</a:t>
            </a:r>
            <a:r>
              <a:rPr lang="en-US" dirty="0"/>
              <a:t> je </a:t>
            </a:r>
            <a:r>
              <a:rPr lang="en-US" dirty="0" err="1"/>
              <a:t>razumeti</a:t>
            </a:r>
            <a:r>
              <a:rPr lang="en-US" dirty="0"/>
              <a:t> </a:t>
            </a:r>
            <a:r>
              <a:rPr lang="en-US" dirty="0" err="1"/>
              <a:t>analizirani</a:t>
            </a:r>
            <a:r>
              <a:rPr lang="en-US" dirty="0"/>
              <a:t> </a:t>
            </a:r>
            <a:r>
              <a:rPr lang="en-US" dirty="0" err="1"/>
              <a:t>modul</a:t>
            </a:r>
            <a:r>
              <a:rPr lang="en-US" dirty="0"/>
              <a:t>, </a:t>
            </a:r>
            <a:r>
              <a:rPr lang="en-US" dirty="0" err="1"/>
              <a:t>uključujući</a:t>
            </a:r>
            <a:r>
              <a:rPr lang="en-US" dirty="0"/>
              <a:t> </a:t>
            </a:r>
            <a:r>
              <a:rPr lang="en-US" dirty="0" err="1"/>
              <a:t>bilo</a:t>
            </a:r>
            <a:r>
              <a:rPr lang="en-US" dirty="0"/>
              <a:t> </a:t>
            </a:r>
            <a:r>
              <a:rPr lang="en-US" dirty="0" err="1"/>
              <a:t>koju</a:t>
            </a:r>
            <a:r>
              <a:rPr lang="en-US" dirty="0"/>
              <a:t> </a:t>
            </a:r>
            <a:r>
              <a:rPr lang="en-US" dirty="0" err="1"/>
              <a:t>osetljivu</a:t>
            </a:r>
            <a:r>
              <a:rPr lang="en-US" dirty="0"/>
              <a:t> </a:t>
            </a:r>
            <a:r>
              <a:rPr lang="en-US" dirty="0" err="1"/>
              <a:t>imovinu</a:t>
            </a:r>
            <a:r>
              <a:rPr lang="en-US" dirty="0"/>
              <a:t>, interne </a:t>
            </a:r>
            <a:r>
              <a:rPr lang="en-US" dirty="0" err="1"/>
              <a:t>tokove</a:t>
            </a:r>
            <a:r>
              <a:rPr lang="en-US" dirty="0"/>
              <a:t> </a:t>
            </a:r>
            <a:r>
              <a:rPr lang="en-US" dirty="0" err="1"/>
              <a:t>podataka</a:t>
            </a:r>
            <a:r>
              <a:rPr lang="en-US" dirty="0"/>
              <a:t> </a:t>
            </a:r>
            <a:r>
              <a:rPr lang="en-US" dirty="0" err="1"/>
              <a:t>i</a:t>
            </a:r>
            <a:r>
              <a:rPr lang="en-US" dirty="0"/>
              <a:t> </a:t>
            </a:r>
            <a:r>
              <a:rPr lang="en-US" dirty="0" err="1"/>
              <a:t>interfejse</a:t>
            </a:r>
            <a:r>
              <a:rPr lang="en-US" dirty="0"/>
              <a:t> </a:t>
            </a:r>
            <a:r>
              <a:rPr lang="en-US" dirty="0" err="1"/>
              <a:t>sa</a:t>
            </a:r>
            <a:r>
              <a:rPr lang="en-US" dirty="0"/>
              <a:t> </a:t>
            </a:r>
            <a:r>
              <a:rPr lang="en-US" dirty="0" err="1"/>
              <a:t>spoljnim</a:t>
            </a:r>
            <a:r>
              <a:rPr lang="en-US" dirty="0"/>
              <a:t> </a:t>
            </a:r>
            <a:r>
              <a:rPr lang="en-US" dirty="0" err="1"/>
              <a:t>entitetima</a:t>
            </a:r>
            <a:endParaRPr lang="en-US" dirty="0"/>
          </a:p>
        </p:txBody>
      </p:sp>
      <p:sp>
        <p:nvSpPr>
          <p:cNvPr id="4" name="Content Placeholder 2">
            <a:extLst>
              <a:ext uri="{FF2B5EF4-FFF2-40B4-BE49-F238E27FC236}">
                <a16:creationId xmlns:a16="http://schemas.microsoft.com/office/drawing/2014/main" id="{F1D53F93-0790-E5AD-1A3F-B352CCF91B2A}"/>
              </a:ext>
            </a:extLst>
          </p:cNvPr>
          <p:cNvSpPr txBox="1">
            <a:spLocks/>
          </p:cNvSpPr>
          <p:nvPr/>
        </p:nvSpPr>
        <p:spPr>
          <a:xfrm>
            <a:off x="609600" y="3277455"/>
            <a:ext cx="5248589" cy="33343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Ulazi</a:t>
            </a:r>
            <a:endParaRPr lang="en-US" dirty="0"/>
          </a:p>
          <a:p>
            <a:pPr lvl="1"/>
            <a:r>
              <a:rPr lang="en-US" dirty="0" err="1">
                <a:solidFill>
                  <a:schemeClr val="accent1">
                    <a:lumMod val="75000"/>
                  </a:schemeClr>
                </a:solidFill>
              </a:rPr>
              <a:t>Zahtevi</a:t>
            </a:r>
            <a:r>
              <a:rPr lang="en-US" dirty="0">
                <a:solidFill>
                  <a:schemeClr val="accent1">
                    <a:lumMod val="75000"/>
                  </a:schemeClr>
                </a:solidFill>
              </a:rPr>
              <a:t> </a:t>
            </a:r>
            <a:r>
              <a:rPr lang="en-US" dirty="0" err="1">
                <a:solidFill>
                  <a:schemeClr val="accent1">
                    <a:lumMod val="75000"/>
                  </a:schemeClr>
                </a:solidFill>
              </a:rPr>
              <a:t>modula</a:t>
            </a:r>
            <a:r>
              <a:rPr lang="en-US" dirty="0">
                <a:solidFill>
                  <a:schemeClr val="accent1">
                    <a:lumMod val="75000"/>
                  </a:schemeClr>
                </a:solidFill>
              </a:rPr>
              <a:t>, s </a:t>
            </a:r>
            <a:r>
              <a:rPr lang="en-US" dirty="0" err="1">
                <a:solidFill>
                  <a:schemeClr val="accent1">
                    <a:lumMod val="75000"/>
                  </a:schemeClr>
                </a:solidFill>
              </a:rPr>
              <a:t>fokusom</a:t>
            </a:r>
            <a:r>
              <a:rPr lang="en-US" dirty="0">
                <a:solidFill>
                  <a:schemeClr val="accent1">
                    <a:lumMod val="75000"/>
                  </a:schemeClr>
                </a:solidFill>
              </a:rPr>
              <a:t> </a:t>
            </a:r>
            <a:r>
              <a:rPr lang="en-US" dirty="0" err="1">
                <a:solidFill>
                  <a:schemeClr val="accent1">
                    <a:lumMod val="75000"/>
                  </a:schemeClr>
                </a:solidFill>
              </a:rPr>
              <a:t>na</a:t>
            </a:r>
            <a:r>
              <a:rPr lang="en-US" dirty="0">
                <a:solidFill>
                  <a:schemeClr val="accent1">
                    <a:lumMod val="75000"/>
                  </a:schemeClr>
                </a:solidFill>
              </a:rPr>
              <a:t> </a:t>
            </a:r>
            <a:r>
              <a:rPr lang="en-US" dirty="0" err="1">
                <a:solidFill>
                  <a:schemeClr val="accent1">
                    <a:lumMod val="75000"/>
                  </a:schemeClr>
                </a:solidFill>
              </a:rPr>
              <a:t>bezbednosne</a:t>
            </a:r>
            <a:r>
              <a:rPr lang="en-US" dirty="0">
                <a:solidFill>
                  <a:schemeClr val="accent1">
                    <a:lumMod val="75000"/>
                  </a:schemeClr>
                </a:solidFill>
              </a:rPr>
              <a:t> </a:t>
            </a:r>
            <a:r>
              <a:rPr lang="en-US" dirty="0" err="1">
                <a:solidFill>
                  <a:schemeClr val="accent1">
                    <a:lumMod val="75000"/>
                  </a:schemeClr>
                </a:solidFill>
              </a:rPr>
              <a:t>zahteve</a:t>
            </a:r>
            <a:endParaRPr lang="en-US" dirty="0">
              <a:solidFill>
                <a:schemeClr val="accent1">
                  <a:lumMod val="75000"/>
                </a:schemeClr>
              </a:solidFill>
            </a:endParaRPr>
          </a:p>
          <a:p>
            <a:pPr lvl="1"/>
            <a:r>
              <a:rPr lang="en-US" dirty="0" err="1">
                <a:solidFill>
                  <a:schemeClr val="accent1">
                    <a:lumMod val="75000"/>
                  </a:schemeClr>
                </a:solidFill>
              </a:rPr>
              <a:t>Artefakti</a:t>
            </a:r>
            <a:r>
              <a:rPr lang="en-US" dirty="0">
                <a:solidFill>
                  <a:schemeClr val="accent1">
                    <a:lumMod val="75000"/>
                  </a:schemeClr>
                </a:solidFill>
              </a:rPr>
              <a:t> </a:t>
            </a:r>
            <a:r>
              <a:rPr lang="en-US" dirty="0" err="1">
                <a:solidFill>
                  <a:schemeClr val="accent1">
                    <a:lumMod val="75000"/>
                  </a:schemeClr>
                </a:solidFill>
              </a:rPr>
              <a:t>dizajna</a:t>
            </a:r>
            <a:r>
              <a:rPr lang="en-US" dirty="0">
                <a:solidFill>
                  <a:schemeClr val="accent1">
                    <a:lumMod val="75000"/>
                  </a:schemeClr>
                </a:solidFill>
              </a:rPr>
              <a:t> (</a:t>
            </a:r>
            <a:r>
              <a:rPr lang="en-US" dirty="0" err="1">
                <a:solidFill>
                  <a:schemeClr val="accent1">
                    <a:lumMod val="75000"/>
                  </a:schemeClr>
                </a:solidFill>
              </a:rPr>
              <a:t>npr</a:t>
            </a:r>
            <a:r>
              <a:rPr lang="en-US" dirty="0">
                <a:solidFill>
                  <a:schemeClr val="accent1">
                    <a:lumMod val="75000"/>
                  </a:schemeClr>
                </a:solidFill>
              </a:rPr>
              <a:t>. </a:t>
            </a:r>
            <a:r>
              <a:rPr lang="en-US" dirty="0" err="1">
                <a:solidFill>
                  <a:schemeClr val="accent1">
                    <a:lumMod val="75000"/>
                  </a:schemeClr>
                </a:solidFill>
              </a:rPr>
              <a:t>slučajevi</a:t>
            </a:r>
            <a:r>
              <a:rPr lang="en-US" dirty="0">
                <a:solidFill>
                  <a:schemeClr val="accent1">
                    <a:lumMod val="75000"/>
                  </a:schemeClr>
                </a:solidFill>
              </a:rPr>
              <a:t> </a:t>
            </a:r>
            <a:r>
              <a:rPr lang="en-US" dirty="0" err="1">
                <a:solidFill>
                  <a:schemeClr val="accent1">
                    <a:lumMod val="75000"/>
                  </a:schemeClr>
                </a:solidFill>
              </a:rPr>
              <a:t>korišćenja</a:t>
            </a:r>
            <a:r>
              <a:rPr lang="en-US" dirty="0">
                <a:solidFill>
                  <a:schemeClr val="accent1">
                    <a:lumMod val="75000"/>
                  </a:schemeClr>
                </a:solidFill>
              </a:rPr>
              <a:t>, </a:t>
            </a:r>
            <a:r>
              <a:rPr lang="en-US" dirty="0" err="1">
                <a:solidFill>
                  <a:schemeClr val="accent1">
                    <a:lumMod val="75000"/>
                  </a:schemeClr>
                </a:solidFill>
              </a:rPr>
              <a:t>dijagrami</a:t>
            </a:r>
            <a:r>
              <a:rPr lang="en-US" dirty="0">
                <a:solidFill>
                  <a:schemeClr val="accent1">
                    <a:lumMod val="75000"/>
                  </a:schemeClr>
                </a:solidFill>
              </a:rPr>
              <a:t> </a:t>
            </a:r>
            <a:r>
              <a:rPr lang="en-US" dirty="0" err="1">
                <a:solidFill>
                  <a:schemeClr val="accent1">
                    <a:lumMod val="75000"/>
                  </a:schemeClr>
                </a:solidFill>
              </a:rPr>
              <a:t>toka</a:t>
            </a:r>
            <a:r>
              <a:rPr lang="en-US" dirty="0">
                <a:solidFill>
                  <a:schemeClr val="accent1">
                    <a:lumMod val="75000"/>
                  </a:schemeClr>
                </a:solidFill>
              </a:rPr>
              <a:t> </a:t>
            </a:r>
            <a:r>
              <a:rPr lang="en-US" dirty="0" err="1">
                <a:solidFill>
                  <a:schemeClr val="accent1">
                    <a:lumMod val="75000"/>
                  </a:schemeClr>
                </a:solidFill>
              </a:rPr>
              <a:t>podataka</a:t>
            </a:r>
            <a:r>
              <a:rPr lang="en-US" dirty="0">
                <a:solidFill>
                  <a:schemeClr val="accent1">
                    <a:lumMod val="75000"/>
                  </a:schemeClr>
                </a:solidFill>
              </a:rPr>
              <a:t>, </a:t>
            </a:r>
            <a:r>
              <a:rPr lang="en-US" dirty="0" err="1">
                <a:solidFill>
                  <a:schemeClr val="accent1">
                    <a:lumMod val="75000"/>
                  </a:schemeClr>
                </a:solidFill>
              </a:rPr>
              <a:t>modeli</a:t>
            </a:r>
            <a:r>
              <a:rPr lang="en-US" dirty="0">
                <a:solidFill>
                  <a:schemeClr val="accent1">
                    <a:lumMod val="75000"/>
                  </a:schemeClr>
                </a:solidFill>
              </a:rPr>
              <a:t> </a:t>
            </a:r>
            <a:r>
              <a:rPr lang="en-US" dirty="0" err="1">
                <a:solidFill>
                  <a:schemeClr val="accent1">
                    <a:lumMod val="75000"/>
                  </a:schemeClr>
                </a:solidFill>
              </a:rPr>
              <a:t>postavke</a:t>
            </a:r>
            <a:r>
              <a:rPr lang="en-US" dirty="0">
                <a:solidFill>
                  <a:schemeClr val="accent1">
                    <a:lumMod val="75000"/>
                  </a:schemeClr>
                </a:solidFill>
              </a:rPr>
              <a:t> </a:t>
            </a:r>
            <a:r>
              <a:rPr lang="en-US" dirty="0" err="1">
                <a:solidFill>
                  <a:schemeClr val="accent1">
                    <a:lumMod val="75000"/>
                  </a:schemeClr>
                </a:solidFill>
              </a:rPr>
              <a:t>sistema</a:t>
            </a:r>
            <a:r>
              <a:rPr lang="en-US" dirty="0">
                <a:solidFill>
                  <a:schemeClr val="accent1">
                    <a:lumMod val="75000"/>
                  </a:schemeClr>
                </a:solidFill>
              </a:rPr>
              <a:t>)</a:t>
            </a:r>
          </a:p>
        </p:txBody>
      </p:sp>
      <p:sp>
        <p:nvSpPr>
          <p:cNvPr id="5" name="Content Placeholder 2">
            <a:extLst>
              <a:ext uri="{FF2B5EF4-FFF2-40B4-BE49-F238E27FC236}">
                <a16:creationId xmlns:a16="http://schemas.microsoft.com/office/drawing/2014/main" id="{60A3F16F-EC10-6752-F6C3-BD331F71E350}"/>
              </a:ext>
            </a:extLst>
          </p:cNvPr>
          <p:cNvSpPr txBox="1">
            <a:spLocks/>
          </p:cNvSpPr>
          <p:nvPr/>
        </p:nvSpPr>
        <p:spPr>
          <a:xfrm>
            <a:off x="6459416" y="3277455"/>
            <a:ext cx="5248589" cy="333436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Izlazi</a:t>
            </a:r>
            <a:endParaRPr lang="en-US" dirty="0"/>
          </a:p>
          <a:p>
            <a:pPr lvl="1"/>
            <a:r>
              <a:rPr lang="en-US" dirty="0">
                <a:solidFill>
                  <a:schemeClr val="accent1">
                    <a:lumMod val="75000"/>
                  </a:schemeClr>
                </a:solidFill>
              </a:rPr>
              <a:t>(</a:t>
            </a:r>
            <a:r>
              <a:rPr lang="en-US" dirty="0" err="1">
                <a:solidFill>
                  <a:schemeClr val="accent1">
                    <a:lumMod val="75000"/>
                  </a:schemeClr>
                </a:solidFill>
              </a:rPr>
              <a:t>Delimična</a:t>
            </a:r>
            <a:r>
              <a:rPr lang="en-US" dirty="0">
                <a:solidFill>
                  <a:schemeClr val="accent1">
                    <a:lumMod val="75000"/>
                  </a:schemeClr>
                </a:solidFill>
              </a:rPr>
              <a:t>) </a:t>
            </a:r>
            <a:r>
              <a:rPr lang="en-US" dirty="0" err="1">
                <a:solidFill>
                  <a:schemeClr val="accent1">
                    <a:lumMod val="75000"/>
                  </a:schemeClr>
                </a:solidFill>
              </a:rPr>
              <a:t>lista</a:t>
            </a:r>
            <a:r>
              <a:rPr lang="en-US" dirty="0">
                <a:solidFill>
                  <a:schemeClr val="accent1">
                    <a:lumMod val="75000"/>
                  </a:schemeClr>
                </a:solidFill>
              </a:rPr>
              <a:t> </a:t>
            </a:r>
            <a:r>
              <a:rPr lang="en-US" dirty="0" err="1">
                <a:solidFill>
                  <a:schemeClr val="accent1">
                    <a:lumMod val="75000"/>
                  </a:schemeClr>
                </a:solidFill>
              </a:rPr>
              <a:t>imovine</a:t>
            </a:r>
            <a:endParaRPr lang="en-US" dirty="0">
              <a:solidFill>
                <a:schemeClr val="accent1">
                  <a:lumMod val="75000"/>
                </a:schemeClr>
              </a:solidFill>
            </a:endParaRPr>
          </a:p>
          <a:p>
            <a:pPr lvl="1"/>
            <a:r>
              <a:rPr lang="en-US" dirty="0" err="1">
                <a:solidFill>
                  <a:schemeClr val="accent1">
                    <a:lumMod val="75000"/>
                  </a:schemeClr>
                </a:solidFill>
              </a:rPr>
              <a:t>Ulazne</a:t>
            </a:r>
            <a:r>
              <a:rPr lang="en-US" dirty="0">
                <a:solidFill>
                  <a:schemeClr val="accent1">
                    <a:lumMod val="75000"/>
                  </a:schemeClr>
                </a:solidFill>
              </a:rPr>
              <a:t> </a:t>
            </a:r>
            <a:r>
              <a:rPr lang="en-US" dirty="0" err="1">
                <a:solidFill>
                  <a:schemeClr val="accent1">
                    <a:lumMod val="75000"/>
                  </a:schemeClr>
                </a:solidFill>
              </a:rPr>
              <a:t>tačke</a:t>
            </a:r>
            <a:r>
              <a:rPr lang="en-US" dirty="0">
                <a:solidFill>
                  <a:schemeClr val="accent1">
                    <a:lumMod val="75000"/>
                  </a:schemeClr>
                </a:solidFill>
              </a:rPr>
              <a:t> </a:t>
            </a:r>
            <a:r>
              <a:rPr lang="en-US" dirty="0" err="1">
                <a:solidFill>
                  <a:schemeClr val="accent1">
                    <a:lumMod val="75000"/>
                  </a:schemeClr>
                </a:solidFill>
              </a:rPr>
              <a:t>modula</a:t>
            </a:r>
            <a:r>
              <a:rPr lang="en-US" dirty="0">
                <a:solidFill>
                  <a:schemeClr val="accent1">
                    <a:lumMod val="75000"/>
                  </a:schemeClr>
                </a:solidFill>
              </a:rPr>
              <a:t> (</a:t>
            </a:r>
            <a:r>
              <a:rPr lang="en-US" dirty="0" err="1">
                <a:solidFill>
                  <a:schemeClr val="accent1">
                    <a:lumMod val="75000"/>
                  </a:schemeClr>
                </a:solidFill>
              </a:rPr>
              <a:t>površina</a:t>
            </a:r>
            <a:r>
              <a:rPr lang="en-US" dirty="0">
                <a:solidFill>
                  <a:schemeClr val="accent1">
                    <a:lumMod val="75000"/>
                  </a:schemeClr>
                </a:solidFill>
              </a:rPr>
              <a:t> za </a:t>
            </a:r>
            <a:r>
              <a:rPr lang="en-US" dirty="0" err="1">
                <a:solidFill>
                  <a:schemeClr val="accent1">
                    <a:lumMod val="75000"/>
                  </a:schemeClr>
                </a:solidFill>
              </a:rPr>
              <a:t>napad</a:t>
            </a:r>
            <a:r>
              <a:rPr lang="en-US" dirty="0">
                <a:solidFill>
                  <a:schemeClr val="accent1">
                    <a:lumMod val="75000"/>
                  </a:schemeClr>
                </a:solidFill>
              </a:rPr>
              <a:t>)</a:t>
            </a:r>
          </a:p>
          <a:p>
            <a:pPr lvl="1"/>
            <a:r>
              <a:rPr lang="en-US" dirty="0" err="1">
                <a:solidFill>
                  <a:schemeClr val="accent1">
                    <a:lumMod val="75000"/>
                  </a:schemeClr>
                </a:solidFill>
              </a:rPr>
              <a:t>Dijagrami</a:t>
            </a:r>
            <a:r>
              <a:rPr lang="en-US" dirty="0">
                <a:solidFill>
                  <a:schemeClr val="accent1">
                    <a:lumMod val="75000"/>
                  </a:schemeClr>
                </a:solidFill>
              </a:rPr>
              <a:t> </a:t>
            </a:r>
            <a:r>
              <a:rPr lang="en-US" dirty="0" err="1">
                <a:solidFill>
                  <a:schemeClr val="accent1">
                    <a:lumMod val="75000"/>
                  </a:schemeClr>
                </a:solidFill>
              </a:rPr>
              <a:t>tokova</a:t>
            </a:r>
            <a:r>
              <a:rPr lang="en-US" dirty="0">
                <a:solidFill>
                  <a:schemeClr val="accent1">
                    <a:lumMod val="75000"/>
                  </a:schemeClr>
                </a:solidFill>
              </a:rPr>
              <a:t> </a:t>
            </a:r>
            <a:r>
              <a:rPr lang="en-US" dirty="0" err="1">
                <a:solidFill>
                  <a:schemeClr val="accent1">
                    <a:lumMod val="75000"/>
                  </a:schemeClr>
                </a:solidFill>
              </a:rPr>
              <a:t>podataka</a:t>
            </a:r>
            <a:r>
              <a:rPr lang="en-US" dirty="0">
                <a:solidFill>
                  <a:schemeClr val="accent1">
                    <a:lumMod val="75000"/>
                  </a:schemeClr>
                </a:solidFill>
              </a:rPr>
              <a:t> (DFD)</a:t>
            </a:r>
          </a:p>
          <a:p>
            <a:pPr lvl="1"/>
            <a:r>
              <a:rPr lang="en-US" dirty="0">
                <a:solidFill>
                  <a:schemeClr val="accent1">
                    <a:lumMod val="75000"/>
                  </a:schemeClr>
                </a:solidFill>
              </a:rPr>
              <a:t>(</a:t>
            </a:r>
            <a:r>
              <a:rPr lang="en-US" dirty="0" err="1">
                <a:solidFill>
                  <a:schemeClr val="accent1">
                    <a:lumMod val="75000"/>
                  </a:schemeClr>
                </a:solidFill>
              </a:rPr>
              <a:t>Delimična</a:t>
            </a:r>
            <a:r>
              <a:rPr lang="en-US" dirty="0">
                <a:solidFill>
                  <a:schemeClr val="accent1">
                    <a:lumMod val="75000"/>
                  </a:schemeClr>
                </a:solidFill>
              </a:rPr>
              <a:t>) </a:t>
            </a:r>
            <a:r>
              <a:rPr lang="en-US" dirty="0" err="1">
                <a:solidFill>
                  <a:schemeClr val="accent1">
                    <a:lumMod val="75000"/>
                  </a:schemeClr>
                </a:solidFill>
              </a:rPr>
              <a:t>lista</a:t>
            </a:r>
            <a:r>
              <a:rPr lang="en-US" dirty="0">
                <a:solidFill>
                  <a:schemeClr val="accent1">
                    <a:lumMod val="75000"/>
                  </a:schemeClr>
                </a:solidFill>
              </a:rPr>
              <a:t> </a:t>
            </a:r>
            <a:r>
              <a:rPr lang="en-US" dirty="0" err="1">
                <a:solidFill>
                  <a:schemeClr val="accent1">
                    <a:lumMod val="75000"/>
                  </a:schemeClr>
                </a:solidFill>
              </a:rPr>
              <a:t>spoljnih</a:t>
            </a:r>
            <a:r>
              <a:rPr lang="en-US" dirty="0">
                <a:solidFill>
                  <a:schemeClr val="accent1">
                    <a:lumMod val="75000"/>
                  </a:schemeClr>
                </a:solidFill>
              </a:rPr>
              <a:t> </a:t>
            </a:r>
            <a:r>
              <a:rPr lang="en-US" dirty="0" err="1">
                <a:solidFill>
                  <a:schemeClr val="accent1">
                    <a:lumMod val="75000"/>
                  </a:schemeClr>
                </a:solidFill>
              </a:rPr>
              <a:t>zavisnosti</a:t>
            </a:r>
            <a:r>
              <a:rPr lang="en-US" dirty="0">
                <a:solidFill>
                  <a:schemeClr val="accent1">
                    <a:lumMod val="75000"/>
                  </a:schemeClr>
                </a:solidFill>
              </a:rPr>
              <a:t> </a:t>
            </a:r>
            <a:r>
              <a:rPr lang="en-US" dirty="0" err="1">
                <a:solidFill>
                  <a:schemeClr val="accent1">
                    <a:lumMod val="75000"/>
                  </a:schemeClr>
                </a:solidFill>
              </a:rPr>
              <a:t>i</a:t>
            </a:r>
            <a:r>
              <a:rPr lang="en-US" dirty="0">
                <a:solidFill>
                  <a:schemeClr val="accent1">
                    <a:lumMod val="75000"/>
                  </a:schemeClr>
                </a:solidFill>
              </a:rPr>
              <a:t> </a:t>
            </a:r>
            <a:r>
              <a:rPr lang="en-US" dirty="0" err="1">
                <a:solidFill>
                  <a:schemeClr val="accent1">
                    <a:lumMod val="75000"/>
                  </a:schemeClr>
                </a:solidFill>
              </a:rPr>
              <a:t>pretpostavki</a:t>
            </a:r>
            <a:r>
              <a:rPr lang="en-US" dirty="0">
                <a:solidFill>
                  <a:schemeClr val="accent1">
                    <a:lumMod val="75000"/>
                  </a:schemeClr>
                </a:solidFill>
              </a:rPr>
              <a:t> o </a:t>
            </a:r>
            <a:r>
              <a:rPr lang="en-US" dirty="0" err="1">
                <a:solidFill>
                  <a:schemeClr val="accent1">
                    <a:lumMod val="75000"/>
                  </a:schemeClr>
                </a:solidFill>
              </a:rPr>
              <a:t>širem</a:t>
            </a:r>
            <a:r>
              <a:rPr lang="en-US" dirty="0">
                <a:solidFill>
                  <a:schemeClr val="accent1">
                    <a:lumMod val="75000"/>
                  </a:schemeClr>
                </a:solidFill>
              </a:rPr>
              <a:t> </a:t>
            </a:r>
            <a:r>
              <a:rPr lang="en-US" dirty="0" err="1">
                <a:solidFill>
                  <a:schemeClr val="accent1">
                    <a:lumMod val="75000"/>
                  </a:schemeClr>
                </a:solidFill>
              </a:rPr>
              <a:t>okruženju</a:t>
            </a:r>
            <a:r>
              <a:rPr lang="en-US" dirty="0">
                <a:solidFill>
                  <a:schemeClr val="accent1">
                    <a:lumMod val="75000"/>
                  </a:schemeClr>
                </a:solidFill>
              </a:rPr>
              <a:t> </a:t>
            </a:r>
            <a:r>
              <a:rPr lang="en-US" dirty="0" err="1">
                <a:solidFill>
                  <a:schemeClr val="accent1">
                    <a:lumMod val="75000"/>
                  </a:schemeClr>
                </a:solidFill>
              </a:rPr>
              <a:t>modula</a:t>
            </a:r>
            <a:endParaRPr lang="en-US" dirty="0">
              <a:solidFill>
                <a:schemeClr val="accent1">
                  <a:lumMod val="75000"/>
                </a:schemeClr>
              </a:solidFill>
            </a:endParaRPr>
          </a:p>
        </p:txBody>
      </p:sp>
      <p:sp>
        <p:nvSpPr>
          <p:cNvPr id="6" name="Slide Number Placeholder 5">
            <a:extLst>
              <a:ext uri="{FF2B5EF4-FFF2-40B4-BE49-F238E27FC236}">
                <a16:creationId xmlns:a16="http://schemas.microsoft.com/office/drawing/2014/main" id="{647DBCD4-665B-EFF4-42DC-86909F2AF6E1}"/>
              </a:ext>
            </a:extLst>
          </p:cNvPr>
          <p:cNvSpPr>
            <a:spLocks noGrp="1"/>
          </p:cNvSpPr>
          <p:nvPr>
            <p:ph type="sldNum" sz="quarter" idx="12"/>
          </p:nvPr>
        </p:nvSpPr>
        <p:spPr/>
        <p:txBody>
          <a:bodyPr/>
          <a:lstStyle/>
          <a:p>
            <a:fld id="{9041FEBA-683F-B44C-A647-A4FB58DC8725}" type="slidenum">
              <a:rPr lang="en-US" smtClean="0"/>
              <a:t>17</a:t>
            </a:fld>
            <a:endParaRPr lang="en-US"/>
          </a:p>
        </p:txBody>
      </p:sp>
    </p:spTree>
    <p:extLst>
      <p:ext uri="{BB962C8B-B14F-4D97-AF65-F5344CB8AC3E}">
        <p14:creationId xmlns:p14="http://schemas.microsoft.com/office/powerpoint/2010/main" val="1675775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Analiza</a:t>
            </a:r>
            <a:r>
              <a:rPr lang="en-US" sz="4100" dirty="0"/>
              <a:t> </a:t>
            </a:r>
            <a:r>
              <a:rPr lang="en-US" sz="4100" dirty="0" err="1"/>
              <a:t>Pretnji</a:t>
            </a:r>
            <a:endParaRPr lang="en-US" sz="4100" dirty="0"/>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10972800" cy="1494691"/>
          </a:xfrm>
        </p:spPr>
        <p:txBody>
          <a:bodyPr>
            <a:normAutofit/>
          </a:bodyPr>
          <a:lstStyle/>
          <a:p>
            <a:r>
              <a:rPr lang="en-US" dirty="0" err="1"/>
              <a:t>Cilj</a:t>
            </a:r>
            <a:r>
              <a:rPr lang="en-US" dirty="0"/>
              <a:t> </a:t>
            </a:r>
            <a:r>
              <a:rPr lang="en-US" dirty="0" err="1"/>
              <a:t>ovog</a:t>
            </a:r>
            <a:r>
              <a:rPr lang="en-US" dirty="0"/>
              <a:t> </a:t>
            </a:r>
            <a:r>
              <a:rPr lang="en-US" dirty="0" err="1"/>
              <a:t>koraka</a:t>
            </a:r>
            <a:r>
              <a:rPr lang="en-US" dirty="0"/>
              <a:t> je </a:t>
            </a:r>
            <a:r>
              <a:rPr lang="en-US" dirty="0" err="1"/>
              <a:t>identifikovati</a:t>
            </a:r>
            <a:r>
              <a:rPr lang="en-US" dirty="0"/>
              <a:t> </a:t>
            </a:r>
            <a:r>
              <a:rPr lang="en-US" dirty="0" err="1"/>
              <a:t>pretnje</a:t>
            </a:r>
            <a:r>
              <a:rPr lang="en-US" dirty="0"/>
              <a:t> </a:t>
            </a:r>
            <a:r>
              <a:rPr lang="en-US" dirty="0" err="1"/>
              <a:t>modulu</a:t>
            </a:r>
            <a:r>
              <a:rPr lang="en-US" dirty="0"/>
              <a:t> koji se </a:t>
            </a:r>
            <a:r>
              <a:rPr lang="en-US" dirty="0" err="1"/>
              <a:t>analizira</a:t>
            </a:r>
            <a:r>
              <a:rPr lang="en-US" dirty="0"/>
              <a:t>, </a:t>
            </a:r>
            <a:r>
              <a:rPr lang="en-US" dirty="0" err="1"/>
              <a:t>kako</a:t>
            </a:r>
            <a:r>
              <a:rPr lang="en-US" dirty="0"/>
              <a:t> se one </a:t>
            </a:r>
            <a:r>
              <a:rPr lang="en-US" dirty="0" err="1"/>
              <a:t>mogu</a:t>
            </a:r>
            <a:r>
              <a:rPr lang="en-US" dirty="0"/>
              <a:t> </a:t>
            </a:r>
            <a:r>
              <a:rPr lang="en-US" dirty="0" err="1"/>
              <a:t>realizovati</a:t>
            </a:r>
            <a:r>
              <a:rPr lang="en-US" dirty="0"/>
              <a:t> </a:t>
            </a:r>
            <a:r>
              <a:rPr lang="en-US" dirty="0" err="1"/>
              <a:t>kroz</a:t>
            </a:r>
            <a:r>
              <a:rPr lang="en-US" dirty="0"/>
              <a:t> </a:t>
            </a:r>
            <a:r>
              <a:rPr lang="en-US" dirty="0" err="1"/>
              <a:t>napade</a:t>
            </a:r>
            <a:r>
              <a:rPr lang="en-US" dirty="0"/>
              <a:t> </a:t>
            </a:r>
            <a:r>
              <a:rPr lang="en-US" dirty="0" err="1"/>
              <a:t>i</a:t>
            </a:r>
            <a:r>
              <a:rPr lang="en-US" dirty="0"/>
              <a:t> </a:t>
            </a:r>
            <a:r>
              <a:rPr lang="en-US" dirty="0" err="1"/>
              <a:t>kako</a:t>
            </a:r>
            <a:r>
              <a:rPr lang="en-US" dirty="0"/>
              <a:t> se </a:t>
            </a:r>
            <a:r>
              <a:rPr lang="en-US" dirty="0" err="1"/>
              <a:t>napadima</a:t>
            </a:r>
            <a:r>
              <a:rPr lang="en-US" dirty="0"/>
              <a:t> </a:t>
            </a:r>
            <a:r>
              <a:rPr lang="en-US" dirty="0" err="1"/>
              <a:t>može</a:t>
            </a:r>
            <a:r>
              <a:rPr lang="en-US" dirty="0"/>
              <a:t> </a:t>
            </a:r>
            <a:r>
              <a:rPr lang="en-US" dirty="0" err="1"/>
              <a:t>suprotstaviti</a:t>
            </a:r>
            <a:endParaRPr lang="en-US" dirty="0"/>
          </a:p>
        </p:txBody>
      </p:sp>
      <p:sp>
        <p:nvSpPr>
          <p:cNvPr id="4" name="Content Placeholder 2">
            <a:extLst>
              <a:ext uri="{FF2B5EF4-FFF2-40B4-BE49-F238E27FC236}">
                <a16:creationId xmlns:a16="http://schemas.microsoft.com/office/drawing/2014/main" id="{F1D53F93-0790-E5AD-1A3F-B352CCF91B2A}"/>
              </a:ext>
            </a:extLst>
          </p:cNvPr>
          <p:cNvSpPr txBox="1">
            <a:spLocks/>
          </p:cNvSpPr>
          <p:nvPr/>
        </p:nvSpPr>
        <p:spPr>
          <a:xfrm>
            <a:off x="609600" y="3277455"/>
            <a:ext cx="5248589" cy="33343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Ulazi</a:t>
            </a:r>
            <a:endParaRPr lang="en-US" dirty="0"/>
          </a:p>
          <a:p>
            <a:pPr lvl="1"/>
            <a:r>
              <a:rPr lang="en-US" dirty="0" err="1">
                <a:solidFill>
                  <a:schemeClr val="accent1">
                    <a:lumMod val="75000"/>
                  </a:schemeClr>
                </a:solidFill>
              </a:rPr>
              <a:t>Dijagrami</a:t>
            </a:r>
            <a:r>
              <a:rPr lang="en-US" dirty="0">
                <a:solidFill>
                  <a:schemeClr val="accent1">
                    <a:lumMod val="75000"/>
                  </a:schemeClr>
                </a:solidFill>
              </a:rPr>
              <a:t> </a:t>
            </a:r>
            <a:r>
              <a:rPr lang="en-US" dirty="0" err="1">
                <a:solidFill>
                  <a:schemeClr val="accent1">
                    <a:lumMod val="75000"/>
                  </a:schemeClr>
                </a:solidFill>
              </a:rPr>
              <a:t>tokova</a:t>
            </a:r>
            <a:r>
              <a:rPr lang="en-US" dirty="0">
                <a:solidFill>
                  <a:schemeClr val="accent1">
                    <a:lumMod val="75000"/>
                  </a:schemeClr>
                </a:solidFill>
              </a:rPr>
              <a:t> </a:t>
            </a:r>
            <a:r>
              <a:rPr lang="en-US" dirty="0" err="1">
                <a:solidFill>
                  <a:schemeClr val="accent1">
                    <a:lumMod val="75000"/>
                  </a:schemeClr>
                </a:solidFill>
              </a:rPr>
              <a:t>podataka</a:t>
            </a:r>
            <a:r>
              <a:rPr lang="en-US" dirty="0">
                <a:solidFill>
                  <a:schemeClr val="accent1">
                    <a:lumMod val="75000"/>
                  </a:schemeClr>
                </a:solidFill>
              </a:rPr>
              <a:t> </a:t>
            </a:r>
            <a:r>
              <a:rPr lang="en-US" dirty="0" err="1">
                <a:solidFill>
                  <a:schemeClr val="accent1">
                    <a:lumMod val="75000"/>
                  </a:schemeClr>
                </a:solidFill>
              </a:rPr>
              <a:t>sa</a:t>
            </a:r>
            <a:r>
              <a:rPr lang="en-US" dirty="0">
                <a:solidFill>
                  <a:schemeClr val="accent1">
                    <a:lumMod val="75000"/>
                  </a:schemeClr>
                </a:solidFill>
              </a:rPr>
              <a:t> </a:t>
            </a:r>
            <a:r>
              <a:rPr lang="en-US" dirty="0" err="1">
                <a:solidFill>
                  <a:schemeClr val="accent1">
                    <a:lumMod val="75000"/>
                  </a:schemeClr>
                </a:solidFill>
              </a:rPr>
              <a:t>istaknutom</a:t>
            </a:r>
            <a:r>
              <a:rPr lang="en-US" dirty="0">
                <a:solidFill>
                  <a:schemeClr val="accent1">
                    <a:lumMod val="75000"/>
                  </a:schemeClr>
                </a:solidFill>
              </a:rPr>
              <a:t> </a:t>
            </a:r>
            <a:r>
              <a:rPr lang="en-US" dirty="0" err="1">
                <a:solidFill>
                  <a:schemeClr val="accent1">
                    <a:lumMod val="75000"/>
                  </a:schemeClr>
                </a:solidFill>
              </a:rPr>
              <a:t>površinom</a:t>
            </a:r>
            <a:r>
              <a:rPr lang="en-US" dirty="0">
                <a:solidFill>
                  <a:schemeClr val="accent1">
                    <a:lumMod val="75000"/>
                  </a:schemeClr>
                </a:solidFill>
              </a:rPr>
              <a:t> </a:t>
            </a:r>
            <a:r>
              <a:rPr lang="en-US" dirty="0" err="1">
                <a:solidFill>
                  <a:schemeClr val="accent1">
                    <a:lumMod val="75000"/>
                  </a:schemeClr>
                </a:solidFill>
              </a:rPr>
              <a:t>napada</a:t>
            </a:r>
            <a:endParaRPr lang="en-US" dirty="0">
              <a:solidFill>
                <a:schemeClr val="accent1">
                  <a:lumMod val="75000"/>
                </a:schemeClr>
              </a:solidFill>
            </a:endParaRPr>
          </a:p>
          <a:p>
            <a:pPr lvl="1"/>
            <a:r>
              <a:rPr lang="en-US" dirty="0">
                <a:solidFill>
                  <a:schemeClr val="accent1">
                    <a:lumMod val="75000"/>
                  </a:schemeClr>
                </a:solidFill>
              </a:rPr>
              <a:t>Lista </a:t>
            </a:r>
            <a:r>
              <a:rPr lang="en-US" dirty="0" err="1">
                <a:solidFill>
                  <a:schemeClr val="accent1">
                    <a:lumMod val="75000"/>
                  </a:schemeClr>
                </a:solidFill>
              </a:rPr>
              <a:t>imovine</a:t>
            </a:r>
            <a:r>
              <a:rPr lang="en-US" dirty="0">
                <a:solidFill>
                  <a:schemeClr val="accent1">
                    <a:lumMod val="75000"/>
                  </a:schemeClr>
                </a:solidFill>
              </a:rPr>
              <a:t> s </a:t>
            </a:r>
            <a:r>
              <a:rPr lang="en-US" dirty="0" err="1">
                <a:solidFill>
                  <a:schemeClr val="accent1">
                    <a:lumMod val="75000"/>
                  </a:schemeClr>
                </a:solidFill>
              </a:rPr>
              <a:t>pripadajućim</a:t>
            </a:r>
            <a:r>
              <a:rPr lang="en-US" dirty="0">
                <a:solidFill>
                  <a:schemeClr val="accent1">
                    <a:lumMod val="75000"/>
                  </a:schemeClr>
                </a:solidFill>
              </a:rPr>
              <a:t> </a:t>
            </a:r>
            <a:r>
              <a:rPr lang="en-US" dirty="0" err="1">
                <a:solidFill>
                  <a:schemeClr val="accent1">
                    <a:lumMod val="75000"/>
                  </a:schemeClr>
                </a:solidFill>
              </a:rPr>
              <a:t>bezbednosnim</a:t>
            </a:r>
            <a:r>
              <a:rPr lang="en-US" dirty="0">
                <a:solidFill>
                  <a:schemeClr val="accent1">
                    <a:lumMod val="75000"/>
                  </a:schemeClr>
                </a:solidFill>
              </a:rPr>
              <a:t> </a:t>
            </a:r>
            <a:r>
              <a:rPr lang="en-US" dirty="0" err="1">
                <a:solidFill>
                  <a:schemeClr val="accent1">
                    <a:lumMod val="75000"/>
                  </a:schemeClr>
                </a:solidFill>
              </a:rPr>
              <a:t>zahtevima</a:t>
            </a:r>
            <a:endParaRPr lang="en-US" dirty="0">
              <a:solidFill>
                <a:schemeClr val="accent1">
                  <a:lumMod val="75000"/>
                </a:schemeClr>
              </a:solidFill>
            </a:endParaRPr>
          </a:p>
          <a:p>
            <a:pPr lvl="1"/>
            <a:r>
              <a:rPr lang="en-US" dirty="0" err="1">
                <a:solidFill>
                  <a:schemeClr val="accent1">
                    <a:lumMod val="75000"/>
                  </a:schemeClr>
                </a:solidFill>
              </a:rPr>
              <a:t>Spoljne</a:t>
            </a:r>
            <a:r>
              <a:rPr lang="en-US" dirty="0">
                <a:solidFill>
                  <a:schemeClr val="accent1">
                    <a:lumMod val="75000"/>
                  </a:schemeClr>
                </a:solidFill>
              </a:rPr>
              <a:t> </a:t>
            </a:r>
            <a:r>
              <a:rPr lang="en-US" dirty="0" err="1">
                <a:solidFill>
                  <a:schemeClr val="accent1">
                    <a:lumMod val="75000"/>
                  </a:schemeClr>
                </a:solidFill>
              </a:rPr>
              <a:t>zavisnosni</a:t>
            </a:r>
            <a:r>
              <a:rPr lang="en-US" dirty="0">
                <a:solidFill>
                  <a:schemeClr val="accent1">
                    <a:lumMod val="75000"/>
                  </a:schemeClr>
                </a:solidFill>
              </a:rPr>
              <a:t> </a:t>
            </a:r>
            <a:r>
              <a:rPr lang="en-US" dirty="0" err="1">
                <a:solidFill>
                  <a:schemeClr val="accent1">
                    <a:lumMod val="75000"/>
                  </a:schemeClr>
                </a:solidFill>
              </a:rPr>
              <a:t>i</a:t>
            </a:r>
            <a:r>
              <a:rPr lang="en-US" dirty="0">
                <a:solidFill>
                  <a:schemeClr val="accent1">
                    <a:lumMod val="75000"/>
                  </a:schemeClr>
                </a:solidFill>
              </a:rPr>
              <a:t> </a:t>
            </a:r>
            <a:r>
              <a:rPr lang="en-US" dirty="0" err="1">
                <a:solidFill>
                  <a:schemeClr val="accent1">
                    <a:lumMod val="75000"/>
                  </a:schemeClr>
                </a:solidFill>
              </a:rPr>
              <a:t>pretpostavke</a:t>
            </a:r>
            <a:endParaRPr lang="en-US" dirty="0">
              <a:solidFill>
                <a:schemeClr val="accent1">
                  <a:lumMod val="75000"/>
                </a:schemeClr>
              </a:solidFill>
            </a:endParaRPr>
          </a:p>
        </p:txBody>
      </p:sp>
      <p:sp>
        <p:nvSpPr>
          <p:cNvPr id="5" name="Content Placeholder 2">
            <a:extLst>
              <a:ext uri="{FF2B5EF4-FFF2-40B4-BE49-F238E27FC236}">
                <a16:creationId xmlns:a16="http://schemas.microsoft.com/office/drawing/2014/main" id="{60A3F16F-EC10-6752-F6C3-BD331F71E350}"/>
              </a:ext>
            </a:extLst>
          </p:cNvPr>
          <p:cNvSpPr txBox="1">
            <a:spLocks/>
          </p:cNvSpPr>
          <p:nvPr/>
        </p:nvSpPr>
        <p:spPr>
          <a:xfrm>
            <a:off x="6459416" y="3277455"/>
            <a:ext cx="5248589" cy="333436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Izlazi</a:t>
            </a:r>
            <a:endParaRPr lang="en-US" dirty="0"/>
          </a:p>
          <a:p>
            <a:pPr lvl="1"/>
            <a:r>
              <a:rPr lang="en-US" dirty="0">
                <a:solidFill>
                  <a:schemeClr val="accent1">
                    <a:lumMod val="75000"/>
                  </a:schemeClr>
                </a:solidFill>
              </a:rPr>
              <a:t>Lista </a:t>
            </a:r>
            <a:r>
              <a:rPr lang="en-US" dirty="0" err="1">
                <a:solidFill>
                  <a:schemeClr val="accent1">
                    <a:lumMod val="75000"/>
                  </a:schemeClr>
                </a:solidFill>
              </a:rPr>
              <a:t>pretnji</a:t>
            </a:r>
            <a:endParaRPr lang="en-US" dirty="0">
              <a:solidFill>
                <a:schemeClr val="accent1">
                  <a:lumMod val="75000"/>
                </a:schemeClr>
              </a:solidFill>
            </a:endParaRPr>
          </a:p>
          <a:p>
            <a:pPr lvl="1"/>
            <a:r>
              <a:rPr lang="en-US" dirty="0" err="1">
                <a:solidFill>
                  <a:schemeClr val="accent1">
                    <a:lumMod val="75000"/>
                  </a:schemeClr>
                </a:solidFill>
              </a:rPr>
              <a:t>Skup</a:t>
            </a:r>
            <a:r>
              <a:rPr lang="en-US" dirty="0">
                <a:solidFill>
                  <a:schemeClr val="accent1">
                    <a:lumMod val="75000"/>
                  </a:schemeClr>
                </a:solidFill>
              </a:rPr>
              <a:t> </a:t>
            </a:r>
            <a:r>
              <a:rPr lang="en-US" dirty="0" err="1">
                <a:solidFill>
                  <a:schemeClr val="accent1">
                    <a:lumMod val="75000"/>
                  </a:schemeClr>
                </a:solidFill>
              </a:rPr>
              <a:t>napada</a:t>
            </a:r>
            <a:r>
              <a:rPr lang="en-US" dirty="0">
                <a:solidFill>
                  <a:schemeClr val="accent1">
                    <a:lumMod val="75000"/>
                  </a:schemeClr>
                </a:solidFill>
              </a:rPr>
              <a:t> za </a:t>
            </a:r>
            <a:r>
              <a:rPr lang="en-US" dirty="0" err="1">
                <a:solidFill>
                  <a:schemeClr val="accent1">
                    <a:lumMod val="75000"/>
                  </a:schemeClr>
                </a:solidFill>
              </a:rPr>
              <a:t>realizaciju</a:t>
            </a:r>
            <a:r>
              <a:rPr lang="en-US" dirty="0">
                <a:solidFill>
                  <a:schemeClr val="accent1">
                    <a:lumMod val="75000"/>
                  </a:schemeClr>
                </a:solidFill>
              </a:rPr>
              <a:t> </a:t>
            </a:r>
            <a:r>
              <a:rPr lang="en-US" dirty="0" err="1">
                <a:solidFill>
                  <a:schemeClr val="accent1">
                    <a:lumMod val="75000"/>
                  </a:schemeClr>
                </a:solidFill>
              </a:rPr>
              <a:t>svake</a:t>
            </a:r>
            <a:r>
              <a:rPr lang="en-US" dirty="0">
                <a:solidFill>
                  <a:schemeClr val="accent1">
                    <a:lumMod val="75000"/>
                  </a:schemeClr>
                </a:solidFill>
              </a:rPr>
              <a:t> </a:t>
            </a:r>
            <a:r>
              <a:rPr lang="en-US" dirty="0" err="1">
                <a:solidFill>
                  <a:schemeClr val="accent1">
                    <a:lumMod val="75000"/>
                  </a:schemeClr>
                </a:solidFill>
              </a:rPr>
              <a:t>pretnje</a:t>
            </a:r>
            <a:endParaRPr lang="en-US" dirty="0">
              <a:solidFill>
                <a:schemeClr val="accent1">
                  <a:lumMod val="75000"/>
                </a:schemeClr>
              </a:solidFill>
            </a:endParaRPr>
          </a:p>
          <a:p>
            <a:pPr lvl="1"/>
            <a:r>
              <a:rPr lang="en-US" dirty="0" err="1">
                <a:solidFill>
                  <a:schemeClr val="accent1">
                    <a:lumMod val="75000"/>
                  </a:schemeClr>
                </a:solidFill>
              </a:rPr>
              <a:t>Dijagrami</a:t>
            </a:r>
            <a:r>
              <a:rPr lang="en-US" dirty="0">
                <a:solidFill>
                  <a:schemeClr val="accent1">
                    <a:lumMod val="75000"/>
                  </a:schemeClr>
                </a:solidFill>
              </a:rPr>
              <a:t> </a:t>
            </a:r>
            <a:r>
              <a:rPr lang="en-US" dirty="0" err="1">
                <a:solidFill>
                  <a:schemeClr val="accent1">
                    <a:lumMod val="75000"/>
                  </a:schemeClr>
                </a:solidFill>
              </a:rPr>
              <a:t>tokova</a:t>
            </a:r>
            <a:r>
              <a:rPr lang="en-US" dirty="0">
                <a:solidFill>
                  <a:schemeClr val="accent1">
                    <a:lumMod val="75000"/>
                  </a:schemeClr>
                </a:solidFill>
              </a:rPr>
              <a:t> </a:t>
            </a:r>
            <a:r>
              <a:rPr lang="en-US" dirty="0" err="1">
                <a:solidFill>
                  <a:schemeClr val="accent1">
                    <a:lumMod val="75000"/>
                  </a:schemeClr>
                </a:solidFill>
              </a:rPr>
              <a:t>podataka</a:t>
            </a:r>
            <a:r>
              <a:rPr lang="en-US" dirty="0">
                <a:solidFill>
                  <a:schemeClr val="accent1">
                    <a:lumMod val="75000"/>
                  </a:schemeClr>
                </a:solidFill>
              </a:rPr>
              <a:t> (DFD)</a:t>
            </a:r>
          </a:p>
          <a:p>
            <a:pPr lvl="1"/>
            <a:r>
              <a:rPr lang="en-US" dirty="0" err="1">
                <a:solidFill>
                  <a:schemeClr val="accent1">
                    <a:lumMod val="75000"/>
                  </a:schemeClr>
                </a:solidFill>
              </a:rPr>
              <a:t>Postojeće</a:t>
            </a:r>
            <a:r>
              <a:rPr lang="en-US" dirty="0">
                <a:solidFill>
                  <a:schemeClr val="accent1">
                    <a:lumMod val="75000"/>
                  </a:schemeClr>
                </a:solidFill>
              </a:rPr>
              <a:t> </a:t>
            </a:r>
            <a:r>
              <a:rPr lang="en-US" dirty="0" err="1">
                <a:solidFill>
                  <a:schemeClr val="accent1">
                    <a:lumMod val="75000"/>
                  </a:schemeClr>
                </a:solidFill>
              </a:rPr>
              <a:t>protivmere</a:t>
            </a:r>
            <a:r>
              <a:rPr lang="en-US" dirty="0">
                <a:solidFill>
                  <a:schemeClr val="accent1">
                    <a:lumMod val="75000"/>
                  </a:schemeClr>
                </a:solidFill>
              </a:rPr>
              <a:t> za </a:t>
            </a:r>
            <a:r>
              <a:rPr lang="en-US" dirty="0" err="1">
                <a:solidFill>
                  <a:schemeClr val="accent1">
                    <a:lumMod val="75000"/>
                  </a:schemeClr>
                </a:solidFill>
              </a:rPr>
              <a:t>mitigaciju</a:t>
            </a:r>
            <a:r>
              <a:rPr lang="en-US" dirty="0">
                <a:solidFill>
                  <a:schemeClr val="accent1">
                    <a:lumMod val="75000"/>
                  </a:schemeClr>
                </a:solidFill>
              </a:rPr>
              <a:t> </a:t>
            </a:r>
            <a:r>
              <a:rPr lang="en-US" dirty="0" err="1">
                <a:solidFill>
                  <a:schemeClr val="accent1">
                    <a:lumMod val="75000"/>
                  </a:schemeClr>
                </a:solidFill>
              </a:rPr>
              <a:t>identifikovanih</a:t>
            </a:r>
            <a:r>
              <a:rPr lang="en-US" dirty="0">
                <a:solidFill>
                  <a:schemeClr val="accent1">
                    <a:lumMod val="75000"/>
                  </a:schemeClr>
                </a:solidFill>
              </a:rPr>
              <a:t> </a:t>
            </a:r>
            <a:r>
              <a:rPr lang="en-US" dirty="0" err="1">
                <a:solidFill>
                  <a:schemeClr val="accent1">
                    <a:lumMod val="75000"/>
                  </a:schemeClr>
                </a:solidFill>
              </a:rPr>
              <a:t>napada</a:t>
            </a:r>
            <a:endParaRPr lang="en-US" dirty="0">
              <a:solidFill>
                <a:schemeClr val="accent1">
                  <a:lumMod val="75000"/>
                </a:schemeClr>
              </a:solidFill>
            </a:endParaRPr>
          </a:p>
          <a:p>
            <a:pPr lvl="1"/>
            <a:r>
              <a:rPr lang="en-US" dirty="0" err="1">
                <a:solidFill>
                  <a:schemeClr val="accent1">
                    <a:lumMod val="75000"/>
                  </a:schemeClr>
                </a:solidFill>
              </a:rPr>
              <a:t>Predložene</a:t>
            </a:r>
            <a:r>
              <a:rPr lang="en-US" dirty="0">
                <a:solidFill>
                  <a:schemeClr val="accent1">
                    <a:lumMod val="75000"/>
                  </a:schemeClr>
                </a:solidFill>
              </a:rPr>
              <a:t> </a:t>
            </a:r>
            <a:r>
              <a:rPr lang="en-US" dirty="0" err="1">
                <a:solidFill>
                  <a:schemeClr val="accent1">
                    <a:lumMod val="75000"/>
                  </a:schemeClr>
                </a:solidFill>
              </a:rPr>
              <a:t>nove</a:t>
            </a:r>
            <a:r>
              <a:rPr lang="en-US" dirty="0">
                <a:solidFill>
                  <a:schemeClr val="accent1">
                    <a:lumMod val="75000"/>
                  </a:schemeClr>
                </a:solidFill>
              </a:rPr>
              <a:t> </a:t>
            </a:r>
            <a:r>
              <a:rPr lang="en-US" dirty="0" err="1">
                <a:solidFill>
                  <a:schemeClr val="accent1">
                    <a:lumMod val="75000"/>
                  </a:schemeClr>
                </a:solidFill>
              </a:rPr>
              <a:t>protivmere</a:t>
            </a:r>
            <a:r>
              <a:rPr lang="en-US" dirty="0">
                <a:solidFill>
                  <a:schemeClr val="accent1">
                    <a:lumMod val="75000"/>
                  </a:schemeClr>
                </a:solidFill>
              </a:rPr>
              <a:t> za </a:t>
            </a:r>
            <a:r>
              <a:rPr lang="en-US" dirty="0" err="1">
                <a:solidFill>
                  <a:schemeClr val="accent1">
                    <a:lumMod val="75000"/>
                  </a:schemeClr>
                </a:solidFill>
              </a:rPr>
              <a:t>mitigovanje</a:t>
            </a:r>
            <a:r>
              <a:rPr lang="en-US" dirty="0">
                <a:solidFill>
                  <a:schemeClr val="accent1">
                    <a:lumMod val="75000"/>
                  </a:schemeClr>
                </a:solidFill>
              </a:rPr>
              <a:t> </a:t>
            </a:r>
            <a:r>
              <a:rPr lang="en-US" dirty="0" err="1">
                <a:solidFill>
                  <a:schemeClr val="accent1">
                    <a:lumMod val="75000"/>
                  </a:schemeClr>
                </a:solidFill>
              </a:rPr>
              <a:t>nemitigovanih</a:t>
            </a:r>
            <a:r>
              <a:rPr lang="en-US" dirty="0">
                <a:solidFill>
                  <a:schemeClr val="accent1">
                    <a:lumMod val="75000"/>
                  </a:schemeClr>
                </a:solidFill>
              </a:rPr>
              <a:t> </a:t>
            </a:r>
            <a:r>
              <a:rPr lang="en-US" dirty="0" err="1">
                <a:solidFill>
                  <a:schemeClr val="accent1">
                    <a:lumMod val="75000"/>
                  </a:schemeClr>
                </a:solidFill>
              </a:rPr>
              <a:t>napada</a:t>
            </a:r>
            <a:endParaRPr lang="en-US" dirty="0">
              <a:solidFill>
                <a:schemeClr val="accent1">
                  <a:lumMod val="75000"/>
                </a:schemeClr>
              </a:solidFill>
            </a:endParaRPr>
          </a:p>
        </p:txBody>
      </p:sp>
      <p:sp>
        <p:nvSpPr>
          <p:cNvPr id="6" name="Slide Number Placeholder 5">
            <a:extLst>
              <a:ext uri="{FF2B5EF4-FFF2-40B4-BE49-F238E27FC236}">
                <a16:creationId xmlns:a16="http://schemas.microsoft.com/office/drawing/2014/main" id="{2F1EA145-A18B-D998-E5FC-B28B7693CCDA}"/>
              </a:ext>
            </a:extLst>
          </p:cNvPr>
          <p:cNvSpPr>
            <a:spLocks noGrp="1"/>
          </p:cNvSpPr>
          <p:nvPr>
            <p:ph type="sldNum" sz="quarter" idx="12"/>
          </p:nvPr>
        </p:nvSpPr>
        <p:spPr/>
        <p:txBody>
          <a:bodyPr/>
          <a:lstStyle/>
          <a:p>
            <a:fld id="{9041FEBA-683F-B44C-A647-A4FB58DC8725}" type="slidenum">
              <a:rPr lang="en-US" smtClean="0"/>
              <a:t>18</a:t>
            </a:fld>
            <a:endParaRPr lang="en-US"/>
          </a:p>
        </p:txBody>
      </p:sp>
    </p:spTree>
    <p:extLst>
      <p:ext uri="{BB962C8B-B14F-4D97-AF65-F5344CB8AC3E}">
        <p14:creationId xmlns:p14="http://schemas.microsoft.com/office/powerpoint/2010/main" val="310722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STRIDE</a:t>
            </a:r>
          </a:p>
        </p:txBody>
      </p:sp>
      <p:sp>
        <p:nvSpPr>
          <p:cNvPr id="5" name="Content Placeholder 4">
            <a:extLst>
              <a:ext uri="{FF2B5EF4-FFF2-40B4-BE49-F238E27FC236}">
                <a16:creationId xmlns:a16="http://schemas.microsoft.com/office/drawing/2014/main" id="{06AB48B1-141E-0869-8337-12F2A5855F20}"/>
              </a:ext>
            </a:extLst>
          </p:cNvPr>
          <p:cNvSpPr>
            <a:spLocks noGrp="1"/>
          </p:cNvSpPr>
          <p:nvPr>
            <p:ph sz="half" idx="1"/>
          </p:nvPr>
        </p:nvSpPr>
        <p:spPr>
          <a:xfrm>
            <a:off x="92245" y="1642099"/>
            <a:ext cx="5384800" cy="4525963"/>
          </a:xfrm>
        </p:spPr>
        <p:txBody>
          <a:bodyPr/>
          <a:lstStyle/>
          <a:p>
            <a:endParaRPr lang="en-US" dirty="0"/>
          </a:p>
        </p:txBody>
      </p:sp>
      <p:sp>
        <p:nvSpPr>
          <p:cNvPr id="6" name="Rectangle 5">
            <a:extLst>
              <a:ext uri="{FF2B5EF4-FFF2-40B4-BE49-F238E27FC236}">
                <a16:creationId xmlns:a16="http://schemas.microsoft.com/office/drawing/2014/main" id="{B43D3092-6B1B-1F6C-4496-52EA35913CC5}"/>
              </a:ext>
            </a:extLst>
          </p:cNvPr>
          <p:cNvSpPr/>
          <p:nvPr/>
        </p:nvSpPr>
        <p:spPr>
          <a:xfrm>
            <a:off x="244645" y="1417638"/>
            <a:ext cx="2481707" cy="71147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0FEC2B7-2BF2-7C03-FE0D-AB8771EF2BCD}"/>
              </a:ext>
            </a:extLst>
          </p:cNvPr>
          <p:cNvSpPr/>
          <p:nvPr/>
        </p:nvSpPr>
        <p:spPr>
          <a:xfrm>
            <a:off x="2759245" y="1417638"/>
            <a:ext cx="2282000" cy="711476"/>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0E14711-3A63-9BA2-E3ED-6CCFDAAC8A4A}"/>
              </a:ext>
            </a:extLst>
          </p:cNvPr>
          <p:cNvSpPr/>
          <p:nvPr/>
        </p:nvSpPr>
        <p:spPr>
          <a:xfrm>
            <a:off x="5074138" y="1414446"/>
            <a:ext cx="3630024" cy="711476"/>
          </a:xfrm>
          <a:prstGeom prst="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697907DC-37BB-5605-29D9-D2454F43B09C}"/>
              </a:ext>
            </a:extLst>
          </p:cNvPr>
          <p:cNvSpPr/>
          <p:nvPr/>
        </p:nvSpPr>
        <p:spPr>
          <a:xfrm>
            <a:off x="259942" y="2143651"/>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B07DB54-6282-50C4-750A-E72AED35C47F}"/>
              </a:ext>
            </a:extLst>
          </p:cNvPr>
          <p:cNvSpPr/>
          <p:nvPr/>
        </p:nvSpPr>
        <p:spPr>
          <a:xfrm>
            <a:off x="2762274" y="2143652"/>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TextBox 41">
            <a:extLst>
              <a:ext uri="{FF2B5EF4-FFF2-40B4-BE49-F238E27FC236}">
                <a16:creationId xmlns:a16="http://schemas.microsoft.com/office/drawing/2014/main" id="{DE6D9E89-497B-E139-3E4D-743B39DF2120}"/>
              </a:ext>
            </a:extLst>
          </p:cNvPr>
          <p:cNvSpPr txBox="1"/>
          <p:nvPr/>
        </p:nvSpPr>
        <p:spPr>
          <a:xfrm>
            <a:off x="1098319" y="1612442"/>
            <a:ext cx="847796" cy="338554"/>
          </a:xfrm>
          <a:prstGeom prst="rect">
            <a:avLst/>
          </a:prstGeom>
          <a:noFill/>
        </p:spPr>
        <p:txBody>
          <a:bodyPr wrap="none" rtlCol="0" anchor="ctr" anchorCtr="0">
            <a:spAutoFit/>
          </a:bodyPr>
          <a:lstStyle/>
          <a:p>
            <a:r>
              <a:rPr lang="en-US" sz="1600" b="1" dirty="0" err="1">
                <a:solidFill>
                  <a:schemeClr val="bg1"/>
                </a:solidFill>
                <a:latin typeface="Avenir Book" panose="02000503020000020003" pitchFamily="2" charset="0"/>
                <a:ea typeface="League Spartan" charset="0"/>
                <a:cs typeface="Poppins" pitchFamily="2" charset="77"/>
              </a:rPr>
              <a:t>Pretnja</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3" name="TextBox 42">
            <a:extLst>
              <a:ext uri="{FF2B5EF4-FFF2-40B4-BE49-F238E27FC236}">
                <a16:creationId xmlns:a16="http://schemas.microsoft.com/office/drawing/2014/main" id="{CAB87D43-FBA4-8A3A-CA36-7E51936D22BB}"/>
              </a:ext>
            </a:extLst>
          </p:cNvPr>
          <p:cNvSpPr txBox="1"/>
          <p:nvPr/>
        </p:nvSpPr>
        <p:spPr>
          <a:xfrm>
            <a:off x="2915375" y="1614698"/>
            <a:ext cx="2011577"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Ugroženo</a:t>
            </a:r>
            <a:r>
              <a:rPr lang="en-US" sz="1600" b="1" dirty="0">
                <a:solidFill>
                  <a:schemeClr val="bg1"/>
                </a:solidFill>
                <a:latin typeface="Avenir Book" panose="02000503020000020003" pitchFamily="2" charset="0"/>
                <a:ea typeface="League Spartan" charset="0"/>
                <a:cs typeface="Poppins" pitchFamily="2" charset="77"/>
              </a:rPr>
              <a:t> </a:t>
            </a:r>
            <a:r>
              <a:rPr lang="en-US" sz="1600" b="1" dirty="0" err="1">
                <a:solidFill>
                  <a:schemeClr val="bg1"/>
                </a:solidFill>
                <a:latin typeface="Avenir Book" panose="02000503020000020003" pitchFamily="2" charset="0"/>
                <a:ea typeface="League Spartan" charset="0"/>
                <a:cs typeface="Poppins" pitchFamily="2" charset="77"/>
              </a:rPr>
              <a:t>Svojstvo</a:t>
            </a:r>
            <a:r>
              <a:rPr lang="en-US" sz="1600" b="1" dirty="0">
                <a:solidFill>
                  <a:schemeClr val="bg1"/>
                </a:solidFill>
                <a:latin typeface="Avenir Book" panose="02000503020000020003" pitchFamily="2" charset="0"/>
                <a:ea typeface="League Spartan" charset="0"/>
                <a:cs typeface="Poppins" pitchFamily="2" charset="77"/>
              </a:rPr>
              <a:t> </a:t>
            </a:r>
          </a:p>
        </p:txBody>
      </p:sp>
      <p:sp>
        <p:nvSpPr>
          <p:cNvPr id="44" name="TextBox 43">
            <a:extLst>
              <a:ext uri="{FF2B5EF4-FFF2-40B4-BE49-F238E27FC236}">
                <a16:creationId xmlns:a16="http://schemas.microsoft.com/office/drawing/2014/main" id="{1C7D3CF0-BD57-B4A0-7FA1-0F7E9AEBF663}"/>
              </a:ext>
            </a:extLst>
          </p:cNvPr>
          <p:cNvSpPr txBox="1"/>
          <p:nvPr/>
        </p:nvSpPr>
        <p:spPr>
          <a:xfrm>
            <a:off x="5808195" y="1591783"/>
            <a:ext cx="2189878"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Definicija</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58" name="Subtitle 2">
            <a:extLst>
              <a:ext uri="{FF2B5EF4-FFF2-40B4-BE49-F238E27FC236}">
                <a16:creationId xmlns:a16="http://schemas.microsoft.com/office/drawing/2014/main" id="{E101D8A0-0991-5C07-150F-C832BE098916}"/>
              </a:ext>
            </a:extLst>
          </p:cNvPr>
          <p:cNvSpPr txBox="1">
            <a:spLocks/>
          </p:cNvSpPr>
          <p:nvPr/>
        </p:nvSpPr>
        <p:spPr>
          <a:xfrm>
            <a:off x="3317918" y="2325951"/>
            <a:ext cx="3095304"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Autentifikacija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8" name="TextBox 87">
            <a:extLst>
              <a:ext uri="{FF2B5EF4-FFF2-40B4-BE49-F238E27FC236}">
                <a16:creationId xmlns:a16="http://schemas.microsoft.com/office/drawing/2014/main" id="{35E45AC5-BFDF-1DC7-41E5-5EFD0057ED8A}"/>
              </a:ext>
            </a:extLst>
          </p:cNvPr>
          <p:cNvSpPr txBox="1"/>
          <p:nvPr/>
        </p:nvSpPr>
        <p:spPr>
          <a:xfrm>
            <a:off x="947277" y="2305539"/>
            <a:ext cx="1887188"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Spoofing</a:t>
            </a:r>
          </a:p>
        </p:txBody>
      </p:sp>
      <p:sp>
        <p:nvSpPr>
          <p:cNvPr id="96" name="Rectangle 95">
            <a:extLst>
              <a:ext uri="{FF2B5EF4-FFF2-40B4-BE49-F238E27FC236}">
                <a16:creationId xmlns:a16="http://schemas.microsoft.com/office/drawing/2014/main" id="{8864FD4B-DE04-D6A5-6AFB-DC47F867737E}"/>
              </a:ext>
            </a:extLst>
          </p:cNvPr>
          <p:cNvSpPr/>
          <p:nvPr/>
        </p:nvSpPr>
        <p:spPr>
          <a:xfrm>
            <a:off x="5081553" y="2130630"/>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Subtitle 2">
            <a:extLst>
              <a:ext uri="{FF2B5EF4-FFF2-40B4-BE49-F238E27FC236}">
                <a16:creationId xmlns:a16="http://schemas.microsoft.com/office/drawing/2014/main" id="{954DD15C-D8BF-D812-3834-C9EC90463945}"/>
              </a:ext>
            </a:extLst>
          </p:cNvPr>
          <p:cNvSpPr txBox="1">
            <a:spLocks/>
          </p:cNvSpPr>
          <p:nvPr/>
        </p:nvSpPr>
        <p:spPr>
          <a:xfrm>
            <a:off x="5765362" y="2283356"/>
            <a:ext cx="3139522"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Oponašanje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nekoga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nečega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4" name="Rectangle 13">
            <a:extLst>
              <a:ext uri="{FF2B5EF4-FFF2-40B4-BE49-F238E27FC236}">
                <a16:creationId xmlns:a16="http://schemas.microsoft.com/office/drawing/2014/main" id="{05618A98-C100-EC21-7B20-72CF751A29E2}"/>
              </a:ext>
            </a:extLst>
          </p:cNvPr>
          <p:cNvSpPr/>
          <p:nvPr/>
        </p:nvSpPr>
        <p:spPr>
          <a:xfrm>
            <a:off x="260410" y="2848457"/>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1C28E609-8DD6-ECD9-58C2-76E88BF65D14}"/>
              </a:ext>
            </a:extLst>
          </p:cNvPr>
          <p:cNvSpPr/>
          <p:nvPr/>
        </p:nvSpPr>
        <p:spPr>
          <a:xfrm>
            <a:off x="2762742" y="2848458"/>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Subtitle 2">
            <a:extLst>
              <a:ext uri="{FF2B5EF4-FFF2-40B4-BE49-F238E27FC236}">
                <a16:creationId xmlns:a16="http://schemas.microsoft.com/office/drawing/2014/main" id="{479C39B7-6E96-4661-DC3E-2DB3020AF9E1}"/>
              </a:ext>
            </a:extLst>
          </p:cNvPr>
          <p:cNvSpPr txBox="1">
            <a:spLocks/>
          </p:cNvSpPr>
          <p:nvPr/>
        </p:nvSpPr>
        <p:spPr>
          <a:xfrm>
            <a:off x="3493593" y="3031161"/>
            <a:ext cx="3095304"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Integritet</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9" name="TextBox 18">
            <a:extLst>
              <a:ext uri="{FF2B5EF4-FFF2-40B4-BE49-F238E27FC236}">
                <a16:creationId xmlns:a16="http://schemas.microsoft.com/office/drawing/2014/main" id="{9E1D1527-BF47-76C4-7455-D6E51A6AB647}"/>
              </a:ext>
            </a:extLst>
          </p:cNvPr>
          <p:cNvSpPr txBox="1"/>
          <p:nvPr/>
        </p:nvSpPr>
        <p:spPr>
          <a:xfrm>
            <a:off x="947745" y="3010345"/>
            <a:ext cx="1887188"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Tampering</a:t>
            </a:r>
          </a:p>
        </p:txBody>
      </p:sp>
      <p:sp>
        <p:nvSpPr>
          <p:cNvPr id="32" name="Rectangle 31">
            <a:extLst>
              <a:ext uri="{FF2B5EF4-FFF2-40B4-BE49-F238E27FC236}">
                <a16:creationId xmlns:a16="http://schemas.microsoft.com/office/drawing/2014/main" id="{0CDC3CF2-30B7-C6FC-6D32-F958C9CB923E}"/>
              </a:ext>
            </a:extLst>
          </p:cNvPr>
          <p:cNvSpPr/>
          <p:nvPr/>
        </p:nvSpPr>
        <p:spPr>
          <a:xfrm>
            <a:off x="257827" y="3545874"/>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53F0F2F6-95B6-C58E-6C58-E73A2A38563C}"/>
              </a:ext>
            </a:extLst>
          </p:cNvPr>
          <p:cNvSpPr/>
          <p:nvPr/>
        </p:nvSpPr>
        <p:spPr>
          <a:xfrm>
            <a:off x="2760159" y="3545875"/>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Subtitle 2">
            <a:extLst>
              <a:ext uri="{FF2B5EF4-FFF2-40B4-BE49-F238E27FC236}">
                <a16:creationId xmlns:a16="http://schemas.microsoft.com/office/drawing/2014/main" id="{A6999063-1124-A083-864A-4C2618A3A03E}"/>
              </a:ext>
            </a:extLst>
          </p:cNvPr>
          <p:cNvSpPr txBox="1">
            <a:spLocks/>
          </p:cNvSpPr>
          <p:nvPr/>
        </p:nvSpPr>
        <p:spPr>
          <a:xfrm>
            <a:off x="3207970" y="3607845"/>
            <a:ext cx="1426386" cy="532325"/>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Neporicanje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a:p>
            <a:pPr>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(non-repudiation)</a:t>
            </a:r>
          </a:p>
        </p:txBody>
      </p:sp>
      <p:sp>
        <p:nvSpPr>
          <p:cNvPr id="35" name="TextBox 34">
            <a:extLst>
              <a:ext uri="{FF2B5EF4-FFF2-40B4-BE49-F238E27FC236}">
                <a16:creationId xmlns:a16="http://schemas.microsoft.com/office/drawing/2014/main" id="{ACA85717-AF73-32F2-FDE3-93600FE5DA06}"/>
              </a:ext>
            </a:extLst>
          </p:cNvPr>
          <p:cNvSpPr txBox="1"/>
          <p:nvPr/>
        </p:nvSpPr>
        <p:spPr>
          <a:xfrm>
            <a:off x="847177" y="3715971"/>
            <a:ext cx="1887188"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Repudiation</a:t>
            </a:r>
          </a:p>
        </p:txBody>
      </p:sp>
      <p:sp>
        <p:nvSpPr>
          <p:cNvPr id="36" name="Rectangle 35">
            <a:extLst>
              <a:ext uri="{FF2B5EF4-FFF2-40B4-BE49-F238E27FC236}">
                <a16:creationId xmlns:a16="http://schemas.microsoft.com/office/drawing/2014/main" id="{E218C2FC-74CD-CE09-3AE7-65B10EBB09DF}"/>
              </a:ext>
            </a:extLst>
          </p:cNvPr>
          <p:cNvSpPr/>
          <p:nvPr/>
        </p:nvSpPr>
        <p:spPr>
          <a:xfrm>
            <a:off x="257827" y="4247364"/>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2639BE48-4B25-9857-DE1F-C639019EA9CD}"/>
              </a:ext>
            </a:extLst>
          </p:cNvPr>
          <p:cNvSpPr/>
          <p:nvPr/>
        </p:nvSpPr>
        <p:spPr>
          <a:xfrm>
            <a:off x="2760159" y="4247365"/>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Subtitle 2">
            <a:extLst>
              <a:ext uri="{FF2B5EF4-FFF2-40B4-BE49-F238E27FC236}">
                <a16:creationId xmlns:a16="http://schemas.microsoft.com/office/drawing/2014/main" id="{051B2734-EDA7-A4A2-E6C7-9DD2D7CC7083}"/>
              </a:ext>
            </a:extLst>
          </p:cNvPr>
          <p:cNvSpPr txBox="1">
            <a:spLocks/>
          </p:cNvSpPr>
          <p:nvPr/>
        </p:nvSpPr>
        <p:spPr>
          <a:xfrm>
            <a:off x="3486645" y="4429671"/>
            <a:ext cx="3095304"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Poverljivost</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39" name="TextBox 38">
            <a:extLst>
              <a:ext uri="{FF2B5EF4-FFF2-40B4-BE49-F238E27FC236}">
                <a16:creationId xmlns:a16="http://schemas.microsoft.com/office/drawing/2014/main" id="{D47B39A9-C745-8945-DC88-6CEA18D126EA}"/>
              </a:ext>
            </a:extLst>
          </p:cNvPr>
          <p:cNvSpPr txBox="1"/>
          <p:nvPr/>
        </p:nvSpPr>
        <p:spPr>
          <a:xfrm>
            <a:off x="879920" y="4286141"/>
            <a:ext cx="1887188" cy="584775"/>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Information</a:t>
            </a:r>
          </a:p>
          <a:p>
            <a:r>
              <a:rPr lang="en-US" sz="1600" b="1" dirty="0">
                <a:solidFill>
                  <a:schemeClr val="tx2"/>
                </a:solidFill>
                <a:latin typeface="Avenir Book" panose="02000503020000020003" pitchFamily="2" charset="0"/>
                <a:ea typeface="League Spartan" charset="0"/>
                <a:cs typeface="Poppins" pitchFamily="2" charset="77"/>
              </a:rPr>
              <a:t>Disclosure</a:t>
            </a:r>
          </a:p>
        </p:txBody>
      </p:sp>
      <p:sp>
        <p:nvSpPr>
          <p:cNvPr id="40" name="Rectangle 39">
            <a:extLst>
              <a:ext uri="{FF2B5EF4-FFF2-40B4-BE49-F238E27FC236}">
                <a16:creationId xmlns:a16="http://schemas.microsoft.com/office/drawing/2014/main" id="{6AB0433D-CA62-31AD-15B2-19C639600A08}"/>
              </a:ext>
            </a:extLst>
          </p:cNvPr>
          <p:cNvSpPr/>
          <p:nvPr/>
        </p:nvSpPr>
        <p:spPr>
          <a:xfrm>
            <a:off x="257827" y="4941465"/>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Rectangle 40">
            <a:extLst>
              <a:ext uri="{FF2B5EF4-FFF2-40B4-BE49-F238E27FC236}">
                <a16:creationId xmlns:a16="http://schemas.microsoft.com/office/drawing/2014/main" id="{2FB663EB-86A9-6D2C-6967-FB8EEA8AAB7A}"/>
              </a:ext>
            </a:extLst>
          </p:cNvPr>
          <p:cNvSpPr/>
          <p:nvPr/>
        </p:nvSpPr>
        <p:spPr>
          <a:xfrm>
            <a:off x="2760159" y="4941466"/>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Subtitle 2">
            <a:extLst>
              <a:ext uri="{FF2B5EF4-FFF2-40B4-BE49-F238E27FC236}">
                <a16:creationId xmlns:a16="http://schemas.microsoft.com/office/drawing/2014/main" id="{8A09762F-5229-8E6A-B598-A0CB3F8332AE}"/>
              </a:ext>
            </a:extLst>
          </p:cNvPr>
          <p:cNvSpPr txBox="1">
            <a:spLocks/>
          </p:cNvSpPr>
          <p:nvPr/>
        </p:nvSpPr>
        <p:spPr>
          <a:xfrm>
            <a:off x="3493593" y="5140350"/>
            <a:ext cx="3095304"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Dostupnost</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46" name="TextBox 45">
            <a:extLst>
              <a:ext uri="{FF2B5EF4-FFF2-40B4-BE49-F238E27FC236}">
                <a16:creationId xmlns:a16="http://schemas.microsoft.com/office/drawing/2014/main" id="{E89FE80F-A944-0655-187E-CFC185361F48}"/>
              </a:ext>
            </a:extLst>
          </p:cNvPr>
          <p:cNvSpPr txBox="1"/>
          <p:nvPr/>
        </p:nvSpPr>
        <p:spPr>
          <a:xfrm>
            <a:off x="713901" y="5110317"/>
            <a:ext cx="1887188"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Denial of Service</a:t>
            </a:r>
          </a:p>
        </p:txBody>
      </p:sp>
      <p:sp>
        <p:nvSpPr>
          <p:cNvPr id="47" name="Rectangle 46">
            <a:extLst>
              <a:ext uri="{FF2B5EF4-FFF2-40B4-BE49-F238E27FC236}">
                <a16:creationId xmlns:a16="http://schemas.microsoft.com/office/drawing/2014/main" id="{B6146CAC-AEC3-4E3B-59BF-13D88188B01A}"/>
              </a:ext>
            </a:extLst>
          </p:cNvPr>
          <p:cNvSpPr/>
          <p:nvPr/>
        </p:nvSpPr>
        <p:spPr>
          <a:xfrm>
            <a:off x="257827" y="5635565"/>
            <a:ext cx="2466410" cy="66233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8E9F740F-B994-0B63-06F0-B2BB4DFC66D6}"/>
              </a:ext>
            </a:extLst>
          </p:cNvPr>
          <p:cNvSpPr/>
          <p:nvPr/>
        </p:nvSpPr>
        <p:spPr>
          <a:xfrm>
            <a:off x="2760159" y="5635566"/>
            <a:ext cx="2281999" cy="6623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Subtitle 2">
            <a:extLst>
              <a:ext uri="{FF2B5EF4-FFF2-40B4-BE49-F238E27FC236}">
                <a16:creationId xmlns:a16="http://schemas.microsoft.com/office/drawing/2014/main" id="{ABF6D884-0287-66A6-D121-0DAFDEE72FCA}"/>
              </a:ext>
            </a:extLst>
          </p:cNvPr>
          <p:cNvSpPr txBox="1">
            <a:spLocks/>
          </p:cNvSpPr>
          <p:nvPr/>
        </p:nvSpPr>
        <p:spPr>
          <a:xfrm>
            <a:off x="3486645" y="5815260"/>
            <a:ext cx="3095304"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Autorizacija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0" name="TextBox 49">
            <a:extLst>
              <a:ext uri="{FF2B5EF4-FFF2-40B4-BE49-F238E27FC236}">
                <a16:creationId xmlns:a16="http://schemas.microsoft.com/office/drawing/2014/main" id="{4717C71E-D6A0-3D5E-7AA4-5A20C9B4F25B}"/>
              </a:ext>
            </a:extLst>
          </p:cNvPr>
          <p:cNvSpPr txBox="1"/>
          <p:nvPr/>
        </p:nvSpPr>
        <p:spPr>
          <a:xfrm>
            <a:off x="945162" y="5674343"/>
            <a:ext cx="1887188" cy="584775"/>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Elevation of Privilege</a:t>
            </a:r>
          </a:p>
        </p:txBody>
      </p:sp>
      <p:sp>
        <p:nvSpPr>
          <p:cNvPr id="51" name="Rectangle 50">
            <a:extLst>
              <a:ext uri="{FF2B5EF4-FFF2-40B4-BE49-F238E27FC236}">
                <a16:creationId xmlns:a16="http://schemas.microsoft.com/office/drawing/2014/main" id="{4EAB47B6-ED2A-5F57-0570-22E9322D5E91}"/>
              </a:ext>
            </a:extLst>
          </p:cNvPr>
          <p:cNvSpPr/>
          <p:nvPr/>
        </p:nvSpPr>
        <p:spPr>
          <a:xfrm>
            <a:off x="5081553" y="2843860"/>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Subtitle 2">
            <a:extLst>
              <a:ext uri="{FF2B5EF4-FFF2-40B4-BE49-F238E27FC236}">
                <a16:creationId xmlns:a16="http://schemas.microsoft.com/office/drawing/2014/main" id="{175F865F-9662-467E-BBBE-51B3CEE06A41}"/>
              </a:ext>
            </a:extLst>
          </p:cNvPr>
          <p:cNvSpPr txBox="1">
            <a:spLocks/>
          </p:cNvSpPr>
          <p:nvPr/>
        </p:nvSpPr>
        <p:spPr>
          <a:xfrm>
            <a:off x="5936204" y="3021169"/>
            <a:ext cx="3139522"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Izmena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podataka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3" name="Rectangle 52">
            <a:extLst>
              <a:ext uri="{FF2B5EF4-FFF2-40B4-BE49-F238E27FC236}">
                <a16:creationId xmlns:a16="http://schemas.microsoft.com/office/drawing/2014/main" id="{8D05B016-D621-3234-1745-66E0EF784957}"/>
              </a:ext>
            </a:extLst>
          </p:cNvPr>
          <p:cNvSpPr/>
          <p:nvPr/>
        </p:nvSpPr>
        <p:spPr>
          <a:xfrm>
            <a:off x="5081553" y="3533337"/>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Subtitle 2">
            <a:extLst>
              <a:ext uri="{FF2B5EF4-FFF2-40B4-BE49-F238E27FC236}">
                <a16:creationId xmlns:a16="http://schemas.microsoft.com/office/drawing/2014/main" id="{46D4A36B-68B1-5418-4CDA-0879053B33CF}"/>
              </a:ext>
            </a:extLst>
          </p:cNvPr>
          <p:cNvSpPr txBox="1">
            <a:spLocks/>
          </p:cNvSpPr>
          <p:nvPr/>
        </p:nvSpPr>
        <p:spPr>
          <a:xfrm>
            <a:off x="5611670" y="3696079"/>
            <a:ext cx="3139522"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Tvrdnja</a:t>
            </a:r>
            <a:r>
              <a:rPr lang="en-US" sz="1200" dirty="0">
                <a:latin typeface="Avenir Book" panose="02000503020000020003" pitchFamily="2" charset="0"/>
                <a:ea typeface="Lato Light" panose="020F0502020204030203" pitchFamily="34" charset="0"/>
                <a:cs typeface="Mukta ExtraLight" panose="020B0000000000000000" pitchFamily="34" charset="77"/>
              </a:rPr>
              <a:t> da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korisnik</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izvršio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radnju</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5" name="Rectangle 54">
            <a:extLst>
              <a:ext uri="{FF2B5EF4-FFF2-40B4-BE49-F238E27FC236}">
                <a16:creationId xmlns:a16="http://schemas.microsoft.com/office/drawing/2014/main" id="{5AB727A1-028D-C61F-6E71-0381199BF9F1}"/>
              </a:ext>
            </a:extLst>
          </p:cNvPr>
          <p:cNvSpPr/>
          <p:nvPr/>
        </p:nvSpPr>
        <p:spPr>
          <a:xfrm>
            <a:off x="5081553" y="4234464"/>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Subtitle 2">
            <a:extLst>
              <a:ext uri="{FF2B5EF4-FFF2-40B4-BE49-F238E27FC236}">
                <a16:creationId xmlns:a16="http://schemas.microsoft.com/office/drawing/2014/main" id="{99F8AA0E-9B08-8B16-4940-25857BDA47E2}"/>
              </a:ext>
            </a:extLst>
          </p:cNvPr>
          <p:cNvSpPr txBox="1">
            <a:spLocks/>
          </p:cNvSpPr>
          <p:nvPr/>
        </p:nvSpPr>
        <p:spPr>
          <a:xfrm>
            <a:off x="5319389" y="4399570"/>
            <a:ext cx="3376516"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Izlaganje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informacija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neovlašćenim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korisnicima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7" name="Rectangle 56">
            <a:extLst>
              <a:ext uri="{FF2B5EF4-FFF2-40B4-BE49-F238E27FC236}">
                <a16:creationId xmlns:a16="http://schemas.microsoft.com/office/drawing/2014/main" id="{A01AC28E-A3AC-B8C2-9425-B08C57185E12}"/>
              </a:ext>
            </a:extLst>
          </p:cNvPr>
          <p:cNvSpPr/>
          <p:nvPr/>
        </p:nvSpPr>
        <p:spPr>
          <a:xfrm>
            <a:off x="5081553" y="4928566"/>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Subtitle 2">
            <a:extLst>
              <a:ext uri="{FF2B5EF4-FFF2-40B4-BE49-F238E27FC236}">
                <a16:creationId xmlns:a16="http://schemas.microsoft.com/office/drawing/2014/main" id="{BD1AC889-9351-2414-7A97-FC7DEEC8F0CA}"/>
              </a:ext>
            </a:extLst>
          </p:cNvPr>
          <p:cNvSpPr txBox="1">
            <a:spLocks/>
          </p:cNvSpPr>
          <p:nvPr/>
        </p:nvSpPr>
        <p:spPr>
          <a:xfrm>
            <a:off x="5319388" y="5093672"/>
            <a:ext cx="3320665"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Uskraćivanje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degradiranje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usluga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korisnicima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60" name="Rectangle 59">
            <a:extLst>
              <a:ext uri="{FF2B5EF4-FFF2-40B4-BE49-F238E27FC236}">
                <a16:creationId xmlns:a16="http://schemas.microsoft.com/office/drawing/2014/main" id="{F59B8F75-5D9C-7A81-A3DF-DCA274E90A05}"/>
              </a:ext>
            </a:extLst>
          </p:cNvPr>
          <p:cNvSpPr/>
          <p:nvPr/>
        </p:nvSpPr>
        <p:spPr>
          <a:xfrm>
            <a:off x="5081553" y="5622666"/>
            <a:ext cx="3630244"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Subtitle 2">
            <a:extLst>
              <a:ext uri="{FF2B5EF4-FFF2-40B4-BE49-F238E27FC236}">
                <a16:creationId xmlns:a16="http://schemas.microsoft.com/office/drawing/2014/main" id="{0674D6E0-974F-EAF7-BF1A-CB82AC2AFFFA}"/>
              </a:ext>
            </a:extLst>
          </p:cNvPr>
          <p:cNvSpPr txBox="1">
            <a:spLocks/>
          </p:cNvSpPr>
          <p:nvPr/>
        </p:nvSpPr>
        <p:spPr>
          <a:xfrm>
            <a:off x="5714039" y="5799880"/>
            <a:ext cx="3139522"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Dobijanje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neovlašćenih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mogućnosti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62" name="Rectangle 61">
            <a:extLst>
              <a:ext uri="{FF2B5EF4-FFF2-40B4-BE49-F238E27FC236}">
                <a16:creationId xmlns:a16="http://schemas.microsoft.com/office/drawing/2014/main" id="{F1758B22-E0E2-17E1-522B-560639CE6641}"/>
              </a:ext>
            </a:extLst>
          </p:cNvPr>
          <p:cNvSpPr/>
          <p:nvPr/>
        </p:nvSpPr>
        <p:spPr>
          <a:xfrm>
            <a:off x="8719212" y="1414446"/>
            <a:ext cx="3194338" cy="711476"/>
          </a:xfrm>
          <a:prstGeom prst="rect">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TextBox 62">
            <a:extLst>
              <a:ext uri="{FF2B5EF4-FFF2-40B4-BE49-F238E27FC236}">
                <a16:creationId xmlns:a16="http://schemas.microsoft.com/office/drawing/2014/main" id="{AC80E90E-0D68-CDCB-976C-1F5AD80E5CC7}"/>
              </a:ext>
            </a:extLst>
          </p:cNvPr>
          <p:cNvSpPr txBox="1"/>
          <p:nvPr/>
        </p:nvSpPr>
        <p:spPr>
          <a:xfrm>
            <a:off x="9304585" y="1602503"/>
            <a:ext cx="2189878" cy="338554"/>
          </a:xfrm>
          <a:prstGeom prst="rect">
            <a:avLst/>
          </a:prstGeom>
          <a:noFill/>
        </p:spPr>
        <p:txBody>
          <a:bodyPr wrap="square" rtlCol="0" anchor="ctr" anchorCtr="0">
            <a:spAutoFit/>
          </a:bodyPr>
          <a:lstStyle/>
          <a:p>
            <a:pPr algn="ctr"/>
            <a:r>
              <a:rPr lang="en-US" sz="1600" b="1" dirty="0">
                <a:solidFill>
                  <a:schemeClr val="bg1"/>
                </a:solidFill>
                <a:latin typeface="Avenir Book" panose="02000503020000020003" pitchFamily="2" charset="0"/>
                <a:ea typeface="League Spartan" charset="0"/>
                <a:cs typeface="Poppins" pitchFamily="2" charset="77"/>
              </a:rPr>
              <a:t>Primer</a:t>
            </a:r>
          </a:p>
        </p:txBody>
      </p:sp>
      <p:sp>
        <p:nvSpPr>
          <p:cNvPr id="64" name="Rectangle 63">
            <a:extLst>
              <a:ext uri="{FF2B5EF4-FFF2-40B4-BE49-F238E27FC236}">
                <a16:creationId xmlns:a16="http://schemas.microsoft.com/office/drawing/2014/main" id="{887D0D80-FBF3-F6FE-6B0F-62195303AFBF}"/>
              </a:ext>
            </a:extLst>
          </p:cNvPr>
          <p:cNvSpPr/>
          <p:nvPr/>
        </p:nvSpPr>
        <p:spPr>
          <a:xfrm>
            <a:off x="8726627" y="2130630"/>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Subtitle 2">
            <a:extLst>
              <a:ext uri="{FF2B5EF4-FFF2-40B4-BE49-F238E27FC236}">
                <a16:creationId xmlns:a16="http://schemas.microsoft.com/office/drawing/2014/main" id="{15B948C9-DEB1-5ADF-D8D0-8A65C9C088C1}"/>
              </a:ext>
            </a:extLst>
          </p:cNvPr>
          <p:cNvSpPr txBox="1">
            <a:spLocks/>
          </p:cNvSpPr>
          <p:nvPr/>
        </p:nvSpPr>
        <p:spPr>
          <a:xfrm>
            <a:off x="9090556" y="2082495"/>
            <a:ext cx="2617937"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Oponašanje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originalnog</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proizvođača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opreme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administratora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itd</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66" name="Rectangle 65">
            <a:extLst>
              <a:ext uri="{FF2B5EF4-FFF2-40B4-BE49-F238E27FC236}">
                <a16:creationId xmlns:a16="http://schemas.microsoft.com/office/drawing/2014/main" id="{28EA929F-612B-F683-ECB3-DFCF21DA64BA}"/>
              </a:ext>
            </a:extLst>
          </p:cNvPr>
          <p:cNvSpPr/>
          <p:nvPr/>
        </p:nvSpPr>
        <p:spPr>
          <a:xfrm>
            <a:off x="8726627" y="2843860"/>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Subtitle 2">
            <a:extLst>
              <a:ext uri="{FF2B5EF4-FFF2-40B4-BE49-F238E27FC236}">
                <a16:creationId xmlns:a16="http://schemas.microsoft.com/office/drawing/2014/main" id="{E0B52800-5571-2BD2-A2F2-1716AEB9DF23}"/>
              </a:ext>
            </a:extLst>
          </p:cNvPr>
          <p:cNvSpPr txBox="1">
            <a:spLocks/>
          </p:cNvSpPr>
          <p:nvPr/>
        </p:nvSpPr>
        <p:spPr>
          <a:xfrm>
            <a:off x="9090556" y="2934914"/>
            <a:ext cx="274403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Izmena</a:t>
            </a:r>
            <a:r>
              <a:rPr lang="en-US" sz="1200" dirty="0">
                <a:latin typeface="Avenir Book" panose="02000503020000020003" pitchFamily="2" charset="0"/>
                <a:ea typeface="Lato Light" panose="020F0502020204030203" pitchFamily="34" charset="0"/>
                <a:cs typeface="Mukta ExtraLight" panose="020B0000000000000000" pitchFamily="34" charset="77"/>
              </a:rPr>
              <a:t> dela </a:t>
            </a:r>
            <a:r>
              <a:rPr lang="en-US" sz="1200" i="1" dirty="0">
                <a:latin typeface="Avenir Book" panose="02000503020000020003" pitchFamily="2" charset="0"/>
                <a:ea typeface="Lato Light" panose="020F0502020204030203" pitchFamily="34" charset="0"/>
                <a:cs typeface="Mukta ExtraLight" panose="020B0000000000000000" pitchFamily="34" charset="77"/>
              </a:rPr>
              <a:t>Serial Peripheral Interface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skripte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itd</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68" name="Rectangle 67">
            <a:extLst>
              <a:ext uri="{FF2B5EF4-FFF2-40B4-BE49-F238E27FC236}">
                <a16:creationId xmlns:a16="http://schemas.microsoft.com/office/drawing/2014/main" id="{9B7D1214-B4BD-474B-F5B6-F41D6E8EC27D}"/>
              </a:ext>
            </a:extLst>
          </p:cNvPr>
          <p:cNvSpPr/>
          <p:nvPr/>
        </p:nvSpPr>
        <p:spPr>
          <a:xfrm>
            <a:off x="8726627" y="3533337"/>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Subtitle 2">
            <a:extLst>
              <a:ext uri="{FF2B5EF4-FFF2-40B4-BE49-F238E27FC236}">
                <a16:creationId xmlns:a16="http://schemas.microsoft.com/office/drawing/2014/main" id="{9CA2B00A-2B68-E053-C88B-6285B367D36C}"/>
              </a:ext>
            </a:extLst>
          </p:cNvPr>
          <p:cNvSpPr txBox="1">
            <a:spLocks/>
          </p:cNvSpPr>
          <p:nvPr/>
        </p:nvSpPr>
        <p:spPr>
          <a:xfrm>
            <a:off x="9090556" y="3623256"/>
            <a:ext cx="274403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Tvrdnja</a:t>
            </a:r>
            <a:r>
              <a:rPr lang="en-US" sz="1200" dirty="0">
                <a:latin typeface="Avenir Book" panose="02000503020000020003" pitchFamily="2" charset="0"/>
                <a:ea typeface="Lato Light" panose="020F0502020204030203" pitchFamily="34" charset="0"/>
                <a:cs typeface="Mukta ExtraLight" panose="020B0000000000000000" pitchFamily="34" charset="77"/>
              </a:rPr>
              <a:t> da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korisnik</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fizički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otvorio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kućište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računara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70" name="Rectangle 69">
            <a:extLst>
              <a:ext uri="{FF2B5EF4-FFF2-40B4-BE49-F238E27FC236}">
                <a16:creationId xmlns:a16="http://schemas.microsoft.com/office/drawing/2014/main" id="{A08AE1AD-0319-5E79-14F0-0BB0292409BB}"/>
              </a:ext>
            </a:extLst>
          </p:cNvPr>
          <p:cNvSpPr/>
          <p:nvPr/>
        </p:nvSpPr>
        <p:spPr>
          <a:xfrm>
            <a:off x="8726627" y="4234464"/>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Subtitle 2">
            <a:extLst>
              <a:ext uri="{FF2B5EF4-FFF2-40B4-BE49-F238E27FC236}">
                <a16:creationId xmlns:a16="http://schemas.microsoft.com/office/drawing/2014/main" id="{D38E168C-29EA-CA3A-88B7-C6C39083EDFF}"/>
              </a:ext>
            </a:extLst>
          </p:cNvPr>
          <p:cNvSpPr txBox="1">
            <a:spLocks/>
          </p:cNvSpPr>
          <p:nvPr/>
        </p:nvSpPr>
        <p:spPr>
          <a:xfrm>
            <a:off x="9090556" y="4284154"/>
            <a:ext cx="2435952"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Korisnička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lozinka</a:t>
            </a:r>
            <a:r>
              <a:rPr lang="en-US" sz="1200" dirty="0">
                <a:latin typeface="Avenir Book" panose="02000503020000020003" pitchFamily="2" charset="0"/>
                <a:ea typeface="Lato Light" panose="020F0502020204030203" pitchFamily="34" charset="0"/>
                <a:cs typeface="Mukta ExtraLight" panose="020B0000000000000000" pitchFamily="34" charset="77"/>
              </a:rPr>
              <a:t> je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ostala</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memoriji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72" name="Rectangle 71">
            <a:extLst>
              <a:ext uri="{FF2B5EF4-FFF2-40B4-BE49-F238E27FC236}">
                <a16:creationId xmlns:a16="http://schemas.microsoft.com/office/drawing/2014/main" id="{F023CB61-B035-197A-DE9B-4C165EA2B204}"/>
              </a:ext>
            </a:extLst>
          </p:cNvPr>
          <p:cNvSpPr/>
          <p:nvPr/>
        </p:nvSpPr>
        <p:spPr>
          <a:xfrm>
            <a:off x="8726627" y="4928566"/>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Subtitle 2">
            <a:extLst>
              <a:ext uri="{FF2B5EF4-FFF2-40B4-BE49-F238E27FC236}">
                <a16:creationId xmlns:a16="http://schemas.microsoft.com/office/drawing/2014/main" id="{9FF5AAC4-FFDB-4831-7892-10F25D0598F0}"/>
              </a:ext>
            </a:extLst>
          </p:cNvPr>
          <p:cNvSpPr txBox="1">
            <a:spLocks/>
          </p:cNvSpPr>
          <p:nvPr/>
        </p:nvSpPr>
        <p:spPr>
          <a:xfrm>
            <a:off x="9090556" y="5018485"/>
            <a:ext cx="274403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Sprečavanje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pokretanja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sistema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resursa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74" name="Rectangle 73">
            <a:extLst>
              <a:ext uri="{FF2B5EF4-FFF2-40B4-BE49-F238E27FC236}">
                <a16:creationId xmlns:a16="http://schemas.microsoft.com/office/drawing/2014/main" id="{89A4F5E0-E350-18ED-E44D-05D31264F9F1}"/>
              </a:ext>
            </a:extLst>
          </p:cNvPr>
          <p:cNvSpPr/>
          <p:nvPr/>
        </p:nvSpPr>
        <p:spPr>
          <a:xfrm>
            <a:off x="8726627" y="5622666"/>
            <a:ext cx="3194532" cy="67523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Subtitle 2">
            <a:extLst>
              <a:ext uri="{FF2B5EF4-FFF2-40B4-BE49-F238E27FC236}">
                <a16:creationId xmlns:a16="http://schemas.microsoft.com/office/drawing/2014/main" id="{06B58993-D32D-3729-53DC-E241882740B9}"/>
              </a:ext>
            </a:extLst>
          </p:cNvPr>
          <p:cNvSpPr txBox="1">
            <a:spLocks/>
          </p:cNvSpPr>
          <p:nvPr/>
        </p:nvSpPr>
        <p:spPr>
          <a:xfrm>
            <a:off x="9090556" y="5699844"/>
            <a:ext cx="274403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Omogućavanje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izvršavanja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proizvoljnog</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3" name="Slide Number Placeholder 2">
            <a:extLst>
              <a:ext uri="{FF2B5EF4-FFF2-40B4-BE49-F238E27FC236}">
                <a16:creationId xmlns:a16="http://schemas.microsoft.com/office/drawing/2014/main" id="{75DE2045-7833-EF7D-971D-6E1EDCB6A12F}"/>
              </a:ext>
            </a:extLst>
          </p:cNvPr>
          <p:cNvSpPr>
            <a:spLocks noGrp="1"/>
          </p:cNvSpPr>
          <p:nvPr>
            <p:ph type="sldNum" sz="quarter" idx="12"/>
          </p:nvPr>
        </p:nvSpPr>
        <p:spPr/>
        <p:txBody>
          <a:bodyPr/>
          <a:lstStyle/>
          <a:p>
            <a:fld id="{9041FEBA-683F-B44C-A647-A4FB58DC8725}" type="slidenum">
              <a:rPr lang="en-US" smtClean="0"/>
              <a:t>19</a:t>
            </a:fld>
            <a:endParaRPr lang="en-US"/>
          </a:p>
        </p:txBody>
      </p:sp>
    </p:spTree>
    <p:extLst>
      <p:ext uri="{BB962C8B-B14F-4D97-AF65-F5344CB8AC3E}">
        <p14:creationId xmlns:p14="http://schemas.microsoft.com/office/powerpoint/2010/main" val="248813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A202-0BD0-3913-9119-F4600ABA3FD5}"/>
              </a:ext>
            </a:extLst>
          </p:cNvPr>
          <p:cNvSpPr>
            <a:spLocks noGrp="1"/>
          </p:cNvSpPr>
          <p:nvPr>
            <p:ph type="title"/>
          </p:nvPr>
        </p:nvSpPr>
        <p:spPr/>
        <p:txBody>
          <a:bodyPr>
            <a:normAutofit fontScale="90000"/>
          </a:bodyPr>
          <a:lstStyle/>
          <a:p>
            <a:r>
              <a:rPr lang="en-US" dirty="0" err="1"/>
              <a:t>Sadržaj</a:t>
            </a:r>
            <a:r>
              <a:rPr lang="en-US" dirty="0"/>
              <a:t> </a:t>
            </a:r>
            <a:r>
              <a:rPr lang="en-US" dirty="0" err="1"/>
              <a:t>predavanja</a:t>
            </a:r>
            <a:endParaRPr lang="en-US" dirty="0"/>
          </a:p>
        </p:txBody>
      </p:sp>
      <p:sp>
        <p:nvSpPr>
          <p:cNvPr id="3" name="Content Placeholder 2">
            <a:extLst>
              <a:ext uri="{FF2B5EF4-FFF2-40B4-BE49-F238E27FC236}">
                <a16:creationId xmlns:a16="http://schemas.microsoft.com/office/drawing/2014/main" id="{4EF19632-B470-A270-6A42-20B8451EE564}"/>
              </a:ext>
            </a:extLst>
          </p:cNvPr>
          <p:cNvSpPr>
            <a:spLocks noGrp="1"/>
          </p:cNvSpPr>
          <p:nvPr>
            <p:ph idx="1"/>
          </p:nvPr>
        </p:nvSpPr>
        <p:spPr/>
        <p:txBody>
          <a:bodyPr/>
          <a:lstStyle/>
          <a:p>
            <a:r>
              <a:rPr lang="en-US" dirty="0" err="1"/>
              <a:t>Motivacija</a:t>
            </a:r>
            <a:r>
              <a:rPr lang="en-US" dirty="0"/>
              <a:t> za SDL</a:t>
            </a:r>
          </a:p>
          <a:p>
            <a:r>
              <a:rPr lang="en-US" dirty="0"/>
              <a:t>Microsoft </a:t>
            </a:r>
            <a:r>
              <a:rPr lang="en-US" dirty="0" err="1"/>
              <a:t>softverski</a:t>
            </a:r>
            <a:r>
              <a:rPr lang="en-US" dirty="0"/>
              <a:t> SDL</a:t>
            </a:r>
          </a:p>
          <a:p>
            <a:r>
              <a:rPr lang="en-US" dirty="0"/>
              <a:t>IEC 62443-4-1</a:t>
            </a:r>
          </a:p>
          <a:p>
            <a:r>
              <a:rPr lang="en-US" dirty="0"/>
              <a:t>Intel </a:t>
            </a:r>
            <a:r>
              <a:rPr lang="en-US" dirty="0" err="1"/>
              <a:t>hardverski</a:t>
            </a:r>
            <a:r>
              <a:rPr lang="en-US" dirty="0"/>
              <a:t> SDL</a:t>
            </a:r>
          </a:p>
          <a:p>
            <a:r>
              <a:rPr lang="en-US" dirty="0" err="1"/>
              <a:t>Hardversko-softverski</a:t>
            </a:r>
            <a:r>
              <a:rPr lang="en-US" dirty="0"/>
              <a:t> </a:t>
            </a:r>
            <a:r>
              <a:rPr lang="en-US" dirty="0" err="1"/>
              <a:t>kodizajn</a:t>
            </a:r>
            <a:endParaRPr lang="en-US" dirty="0"/>
          </a:p>
        </p:txBody>
      </p:sp>
      <p:sp>
        <p:nvSpPr>
          <p:cNvPr id="4" name="Slide Number Placeholder 3">
            <a:extLst>
              <a:ext uri="{FF2B5EF4-FFF2-40B4-BE49-F238E27FC236}">
                <a16:creationId xmlns:a16="http://schemas.microsoft.com/office/drawing/2014/main" id="{7D0CE7C6-AF89-2278-A1D2-8D8C9AF2AC45}"/>
              </a:ext>
            </a:extLst>
          </p:cNvPr>
          <p:cNvSpPr>
            <a:spLocks noGrp="1"/>
          </p:cNvSpPr>
          <p:nvPr>
            <p:ph type="sldNum" sz="quarter" idx="12"/>
          </p:nvPr>
        </p:nvSpPr>
        <p:spPr/>
        <p:txBody>
          <a:bodyPr/>
          <a:lstStyle/>
          <a:p>
            <a:fld id="{9041FEBA-683F-B44C-A647-A4FB58DC8725}" type="slidenum">
              <a:rPr lang="en-US" smtClean="0"/>
              <a:t>2</a:t>
            </a:fld>
            <a:endParaRPr lang="en-US"/>
          </a:p>
        </p:txBody>
      </p:sp>
    </p:spTree>
    <p:extLst>
      <p:ext uri="{BB962C8B-B14F-4D97-AF65-F5344CB8AC3E}">
        <p14:creationId xmlns:p14="http://schemas.microsoft.com/office/powerpoint/2010/main" val="332819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Microsoft Threat Modeling Tool</a:t>
            </a:r>
          </a:p>
        </p:txBody>
      </p:sp>
      <p:pic>
        <p:nvPicPr>
          <p:cNvPr id="8" name="Picture 7" descr="A screenshot of a computer&#10;&#10;Description generated with very high confidence">
            <a:extLst>
              <a:ext uri="{FF2B5EF4-FFF2-40B4-BE49-F238E27FC236}">
                <a16:creationId xmlns:a16="http://schemas.microsoft.com/office/drawing/2014/main" id="{45C295C3-1087-7563-F2F8-90B7EE023C39}"/>
              </a:ext>
            </a:extLst>
          </p:cNvPr>
          <p:cNvPicPr>
            <a:picLocks noChangeAspect="1"/>
          </p:cNvPicPr>
          <p:nvPr/>
        </p:nvPicPr>
        <p:blipFill>
          <a:blip r:embed="rId3"/>
          <a:stretch>
            <a:fillRect/>
          </a:stretch>
        </p:blipFill>
        <p:spPr>
          <a:xfrm>
            <a:off x="1885802" y="1600201"/>
            <a:ext cx="8420396" cy="4525963"/>
          </a:xfrm>
          <a:prstGeom prst="rect">
            <a:avLst/>
          </a:prstGeom>
          <a:noFill/>
        </p:spPr>
      </p:pic>
      <p:sp>
        <p:nvSpPr>
          <p:cNvPr id="3" name="Slide Number Placeholder 2">
            <a:extLst>
              <a:ext uri="{FF2B5EF4-FFF2-40B4-BE49-F238E27FC236}">
                <a16:creationId xmlns:a16="http://schemas.microsoft.com/office/drawing/2014/main" id="{D016BDC0-E0B9-0880-8D08-99A69DBCB5A8}"/>
              </a:ext>
            </a:extLst>
          </p:cNvPr>
          <p:cNvSpPr>
            <a:spLocks noGrp="1"/>
          </p:cNvSpPr>
          <p:nvPr>
            <p:ph type="sldNum" sz="quarter" idx="12"/>
          </p:nvPr>
        </p:nvSpPr>
        <p:spPr/>
        <p:txBody>
          <a:bodyPr/>
          <a:lstStyle/>
          <a:p>
            <a:fld id="{9041FEBA-683F-B44C-A647-A4FB58DC8725}" type="slidenum">
              <a:rPr lang="en-US" smtClean="0"/>
              <a:t>20</a:t>
            </a:fld>
            <a:endParaRPr lang="en-US"/>
          </a:p>
        </p:txBody>
      </p:sp>
    </p:spTree>
    <p:extLst>
      <p:ext uri="{BB962C8B-B14F-4D97-AF65-F5344CB8AC3E}">
        <p14:creationId xmlns:p14="http://schemas.microsoft.com/office/powerpoint/2010/main" val="1853720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Analiza</a:t>
            </a:r>
            <a:r>
              <a:rPr lang="en-US" sz="4100" dirty="0"/>
              <a:t> </a:t>
            </a:r>
            <a:r>
              <a:rPr lang="en-US" sz="4100" dirty="0" err="1"/>
              <a:t>Rizika</a:t>
            </a:r>
            <a:endParaRPr lang="en-US" sz="4100" dirty="0"/>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10972800" cy="1494691"/>
          </a:xfrm>
        </p:spPr>
        <p:txBody>
          <a:bodyPr>
            <a:normAutofit/>
          </a:bodyPr>
          <a:lstStyle/>
          <a:p>
            <a:r>
              <a:rPr lang="en-US" dirty="0" err="1"/>
              <a:t>Cilj</a:t>
            </a:r>
            <a:r>
              <a:rPr lang="en-US" dirty="0"/>
              <a:t> </a:t>
            </a:r>
            <a:r>
              <a:rPr lang="en-US" dirty="0" err="1"/>
              <a:t>ovog</a:t>
            </a:r>
            <a:r>
              <a:rPr lang="en-US" dirty="0"/>
              <a:t> </a:t>
            </a:r>
            <a:r>
              <a:rPr lang="en-US" dirty="0" err="1"/>
              <a:t>koraka</a:t>
            </a:r>
            <a:r>
              <a:rPr lang="en-US" dirty="0"/>
              <a:t> je </a:t>
            </a:r>
            <a:r>
              <a:rPr lang="en-US" dirty="0" err="1"/>
              <a:t>efikasno</a:t>
            </a:r>
            <a:r>
              <a:rPr lang="en-US" dirty="0"/>
              <a:t> </a:t>
            </a:r>
            <a:r>
              <a:rPr lang="en-US" dirty="0" err="1"/>
              <a:t>usmeravanje</a:t>
            </a:r>
            <a:r>
              <a:rPr lang="en-US" dirty="0"/>
              <a:t> </a:t>
            </a:r>
            <a:r>
              <a:rPr lang="en-US" dirty="0" err="1"/>
              <a:t>ulaganja</a:t>
            </a:r>
            <a:r>
              <a:rPr lang="en-US" dirty="0"/>
              <a:t> u </a:t>
            </a:r>
            <a:r>
              <a:rPr lang="en-US" dirty="0" err="1"/>
              <a:t>bezbednost</a:t>
            </a:r>
            <a:r>
              <a:rPr lang="en-US" dirty="0"/>
              <a:t> </a:t>
            </a:r>
            <a:r>
              <a:rPr lang="en-US" dirty="0" err="1"/>
              <a:t>davanjem</a:t>
            </a:r>
            <a:r>
              <a:rPr lang="en-US" dirty="0"/>
              <a:t> </a:t>
            </a:r>
            <a:r>
              <a:rPr lang="en-US" dirty="0" err="1"/>
              <a:t>prioriteta</a:t>
            </a:r>
            <a:r>
              <a:rPr lang="en-US" dirty="0"/>
              <a:t> </a:t>
            </a:r>
            <a:r>
              <a:rPr lang="en-US" dirty="0" err="1"/>
              <a:t>pretnjama</a:t>
            </a:r>
            <a:r>
              <a:rPr lang="en-US" dirty="0"/>
              <a:t> </a:t>
            </a:r>
            <a:r>
              <a:rPr lang="en-US" dirty="0" err="1"/>
              <a:t>i</a:t>
            </a:r>
            <a:r>
              <a:rPr lang="en-US" dirty="0"/>
              <a:t> </a:t>
            </a:r>
            <a:r>
              <a:rPr lang="en-US" dirty="0" err="1"/>
              <a:t>napadima</a:t>
            </a:r>
            <a:r>
              <a:rPr lang="en-US" dirty="0"/>
              <a:t> koji </a:t>
            </a:r>
            <a:r>
              <a:rPr lang="en-US" dirty="0" err="1"/>
              <a:t>zahtevaju</a:t>
            </a:r>
            <a:r>
              <a:rPr lang="en-US" dirty="0"/>
              <a:t> </a:t>
            </a:r>
            <a:r>
              <a:rPr lang="en-US" dirty="0" err="1"/>
              <a:t>mitigaciju</a:t>
            </a:r>
            <a:endParaRPr lang="en-US" dirty="0"/>
          </a:p>
        </p:txBody>
      </p:sp>
      <p:sp>
        <p:nvSpPr>
          <p:cNvPr id="4" name="Content Placeholder 2">
            <a:extLst>
              <a:ext uri="{FF2B5EF4-FFF2-40B4-BE49-F238E27FC236}">
                <a16:creationId xmlns:a16="http://schemas.microsoft.com/office/drawing/2014/main" id="{F1D53F93-0790-E5AD-1A3F-B352CCF91B2A}"/>
              </a:ext>
            </a:extLst>
          </p:cNvPr>
          <p:cNvSpPr txBox="1">
            <a:spLocks/>
          </p:cNvSpPr>
          <p:nvPr/>
        </p:nvSpPr>
        <p:spPr>
          <a:xfrm>
            <a:off x="609600" y="3277455"/>
            <a:ext cx="5248589" cy="33343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Ulazi</a:t>
            </a:r>
            <a:endParaRPr lang="en-US" dirty="0"/>
          </a:p>
          <a:p>
            <a:pPr lvl="1"/>
            <a:r>
              <a:rPr lang="en-US" dirty="0">
                <a:solidFill>
                  <a:schemeClr val="accent1">
                    <a:lumMod val="75000"/>
                  </a:schemeClr>
                </a:solidFill>
              </a:rPr>
              <a:t>Lista </a:t>
            </a:r>
            <a:r>
              <a:rPr lang="en-US" dirty="0" err="1">
                <a:solidFill>
                  <a:schemeClr val="accent1">
                    <a:lumMod val="75000"/>
                  </a:schemeClr>
                </a:solidFill>
              </a:rPr>
              <a:t>pretnji</a:t>
            </a:r>
            <a:r>
              <a:rPr lang="en-US" dirty="0">
                <a:solidFill>
                  <a:schemeClr val="accent1">
                    <a:lumMod val="75000"/>
                  </a:schemeClr>
                </a:solidFill>
              </a:rPr>
              <a:t>, </a:t>
            </a:r>
            <a:r>
              <a:rPr lang="en-US" dirty="0" err="1">
                <a:solidFill>
                  <a:schemeClr val="accent1">
                    <a:lumMod val="75000"/>
                  </a:schemeClr>
                </a:solidFill>
              </a:rPr>
              <a:t>nemitigovanih</a:t>
            </a:r>
            <a:r>
              <a:rPr lang="en-US" dirty="0">
                <a:solidFill>
                  <a:schemeClr val="accent1">
                    <a:lumMod val="75000"/>
                  </a:schemeClr>
                </a:solidFill>
              </a:rPr>
              <a:t> </a:t>
            </a:r>
            <a:r>
              <a:rPr lang="en-US" dirty="0" err="1">
                <a:solidFill>
                  <a:schemeClr val="accent1">
                    <a:lumMod val="75000"/>
                  </a:schemeClr>
                </a:solidFill>
              </a:rPr>
              <a:t>napada</a:t>
            </a:r>
            <a:r>
              <a:rPr lang="en-US" dirty="0">
                <a:solidFill>
                  <a:schemeClr val="accent1">
                    <a:lumMod val="75000"/>
                  </a:schemeClr>
                </a:solidFill>
              </a:rPr>
              <a:t> </a:t>
            </a:r>
            <a:r>
              <a:rPr lang="en-US" dirty="0" err="1">
                <a:solidFill>
                  <a:schemeClr val="accent1">
                    <a:lumMod val="75000"/>
                  </a:schemeClr>
                </a:solidFill>
              </a:rPr>
              <a:t>i</a:t>
            </a:r>
            <a:r>
              <a:rPr lang="en-US" dirty="0">
                <a:solidFill>
                  <a:schemeClr val="accent1">
                    <a:lumMod val="75000"/>
                  </a:schemeClr>
                </a:solidFill>
              </a:rPr>
              <a:t> </a:t>
            </a:r>
            <a:r>
              <a:rPr lang="en-US" dirty="0" err="1">
                <a:solidFill>
                  <a:schemeClr val="accent1">
                    <a:lumMod val="75000"/>
                  </a:schemeClr>
                </a:solidFill>
              </a:rPr>
              <a:t>predloženih</a:t>
            </a:r>
            <a:r>
              <a:rPr lang="en-US" dirty="0">
                <a:solidFill>
                  <a:schemeClr val="accent1">
                    <a:lumMod val="75000"/>
                  </a:schemeClr>
                </a:solidFill>
              </a:rPr>
              <a:t> </a:t>
            </a:r>
            <a:r>
              <a:rPr lang="en-US" dirty="0" err="1">
                <a:solidFill>
                  <a:schemeClr val="accent1">
                    <a:lumMod val="75000"/>
                  </a:schemeClr>
                </a:solidFill>
              </a:rPr>
              <a:t>protivmera</a:t>
            </a:r>
            <a:endParaRPr lang="en-US" dirty="0">
              <a:solidFill>
                <a:schemeClr val="accent1">
                  <a:lumMod val="75000"/>
                </a:schemeClr>
              </a:solidFill>
            </a:endParaRPr>
          </a:p>
          <a:p>
            <a:pPr lvl="1"/>
            <a:r>
              <a:rPr lang="en-US" dirty="0">
                <a:solidFill>
                  <a:schemeClr val="accent1">
                    <a:lumMod val="75000"/>
                  </a:schemeClr>
                </a:solidFill>
              </a:rPr>
              <a:t>Lista </a:t>
            </a:r>
            <a:r>
              <a:rPr lang="en-US" dirty="0" err="1">
                <a:solidFill>
                  <a:schemeClr val="accent1">
                    <a:lumMod val="75000"/>
                  </a:schemeClr>
                </a:solidFill>
              </a:rPr>
              <a:t>pogođene</a:t>
            </a:r>
            <a:r>
              <a:rPr lang="en-US" dirty="0">
                <a:solidFill>
                  <a:schemeClr val="accent1">
                    <a:lumMod val="75000"/>
                  </a:schemeClr>
                </a:solidFill>
              </a:rPr>
              <a:t> </a:t>
            </a:r>
            <a:r>
              <a:rPr lang="en-US" dirty="0" err="1">
                <a:solidFill>
                  <a:schemeClr val="accent1">
                    <a:lumMod val="75000"/>
                  </a:schemeClr>
                </a:solidFill>
              </a:rPr>
              <a:t>imovine</a:t>
            </a:r>
            <a:r>
              <a:rPr lang="en-US" dirty="0">
                <a:solidFill>
                  <a:schemeClr val="accent1">
                    <a:lumMod val="75000"/>
                  </a:schemeClr>
                </a:solidFill>
              </a:rPr>
              <a:t> </a:t>
            </a:r>
            <a:r>
              <a:rPr lang="en-US" dirty="0" err="1">
                <a:solidFill>
                  <a:schemeClr val="accent1">
                    <a:lumMod val="75000"/>
                  </a:schemeClr>
                </a:solidFill>
              </a:rPr>
              <a:t>sa</a:t>
            </a:r>
            <a:r>
              <a:rPr lang="en-US" dirty="0">
                <a:solidFill>
                  <a:schemeClr val="accent1">
                    <a:lumMod val="75000"/>
                  </a:schemeClr>
                </a:solidFill>
              </a:rPr>
              <a:t> </a:t>
            </a:r>
            <a:r>
              <a:rPr lang="en-US" dirty="0" err="1">
                <a:solidFill>
                  <a:schemeClr val="accent1">
                    <a:lumMod val="75000"/>
                  </a:schemeClr>
                </a:solidFill>
              </a:rPr>
              <a:t>pratećim</a:t>
            </a:r>
            <a:r>
              <a:rPr lang="en-US" dirty="0">
                <a:solidFill>
                  <a:schemeClr val="accent1">
                    <a:lumMod val="75000"/>
                  </a:schemeClr>
                </a:solidFill>
              </a:rPr>
              <a:t> </a:t>
            </a:r>
            <a:r>
              <a:rPr lang="en-US" dirty="0" err="1">
                <a:solidFill>
                  <a:schemeClr val="accent1">
                    <a:lumMod val="75000"/>
                  </a:schemeClr>
                </a:solidFill>
              </a:rPr>
              <a:t>bezbednosnim</a:t>
            </a:r>
            <a:r>
              <a:rPr lang="en-US" dirty="0">
                <a:solidFill>
                  <a:schemeClr val="accent1">
                    <a:lumMod val="75000"/>
                  </a:schemeClr>
                </a:solidFill>
              </a:rPr>
              <a:t> </a:t>
            </a:r>
            <a:r>
              <a:rPr lang="en-US" dirty="0" err="1">
                <a:solidFill>
                  <a:schemeClr val="accent1">
                    <a:lumMod val="75000"/>
                  </a:schemeClr>
                </a:solidFill>
              </a:rPr>
              <a:t>zahtevima</a:t>
            </a:r>
            <a:endParaRPr lang="en-US" dirty="0">
              <a:solidFill>
                <a:schemeClr val="accent1">
                  <a:lumMod val="75000"/>
                </a:schemeClr>
              </a:solidFill>
            </a:endParaRPr>
          </a:p>
        </p:txBody>
      </p:sp>
      <p:sp>
        <p:nvSpPr>
          <p:cNvPr id="5" name="Content Placeholder 2">
            <a:extLst>
              <a:ext uri="{FF2B5EF4-FFF2-40B4-BE49-F238E27FC236}">
                <a16:creationId xmlns:a16="http://schemas.microsoft.com/office/drawing/2014/main" id="{60A3F16F-EC10-6752-F6C3-BD331F71E350}"/>
              </a:ext>
            </a:extLst>
          </p:cNvPr>
          <p:cNvSpPr txBox="1">
            <a:spLocks/>
          </p:cNvSpPr>
          <p:nvPr/>
        </p:nvSpPr>
        <p:spPr>
          <a:xfrm>
            <a:off x="6459416" y="3277455"/>
            <a:ext cx="5248589" cy="33343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2">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2">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a:t>Izlazi</a:t>
            </a:r>
            <a:endParaRPr lang="en-US" dirty="0"/>
          </a:p>
          <a:p>
            <a:pPr lvl="1"/>
            <a:r>
              <a:rPr lang="en-US" dirty="0" err="1">
                <a:solidFill>
                  <a:schemeClr val="accent1">
                    <a:lumMod val="75000"/>
                  </a:schemeClr>
                </a:solidFill>
              </a:rPr>
              <a:t>Sortirani</a:t>
            </a:r>
            <a:r>
              <a:rPr lang="en-US" dirty="0">
                <a:solidFill>
                  <a:schemeClr val="accent1">
                    <a:lumMod val="75000"/>
                  </a:schemeClr>
                </a:solidFill>
              </a:rPr>
              <a:t> </a:t>
            </a:r>
            <a:r>
              <a:rPr lang="en-US" dirty="0" err="1">
                <a:solidFill>
                  <a:schemeClr val="accent1">
                    <a:lumMod val="75000"/>
                  </a:schemeClr>
                </a:solidFill>
              </a:rPr>
              <a:t>popis</a:t>
            </a:r>
            <a:r>
              <a:rPr lang="en-US" dirty="0">
                <a:solidFill>
                  <a:schemeClr val="accent1">
                    <a:lumMod val="75000"/>
                  </a:schemeClr>
                </a:solidFill>
              </a:rPr>
              <a:t> </a:t>
            </a:r>
            <a:r>
              <a:rPr lang="en-US" dirty="0" err="1">
                <a:solidFill>
                  <a:schemeClr val="accent1">
                    <a:lumMod val="75000"/>
                  </a:schemeClr>
                </a:solidFill>
              </a:rPr>
              <a:t>rizika</a:t>
            </a:r>
            <a:r>
              <a:rPr lang="en-US" dirty="0">
                <a:solidFill>
                  <a:schemeClr val="accent1">
                    <a:lumMod val="75000"/>
                  </a:schemeClr>
                </a:solidFill>
              </a:rPr>
              <a:t>, </a:t>
            </a:r>
            <a:r>
              <a:rPr lang="en-US" dirty="0" err="1">
                <a:solidFill>
                  <a:schemeClr val="accent1">
                    <a:lumMod val="75000"/>
                  </a:schemeClr>
                </a:solidFill>
              </a:rPr>
              <a:t>sa</a:t>
            </a:r>
            <a:r>
              <a:rPr lang="en-US" dirty="0">
                <a:solidFill>
                  <a:schemeClr val="accent1">
                    <a:lumMod val="75000"/>
                  </a:schemeClr>
                </a:solidFill>
              </a:rPr>
              <a:t> </a:t>
            </a:r>
            <a:r>
              <a:rPr lang="en-US" dirty="0" err="1">
                <a:solidFill>
                  <a:schemeClr val="accent1">
                    <a:lumMod val="75000"/>
                  </a:schemeClr>
                </a:solidFill>
              </a:rPr>
              <a:t>strategijom</a:t>
            </a:r>
            <a:r>
              <a:rPr lang="en-US" dirty="0">
                <a:solidFill>
                  <a:schemeClr val="accent1">
                    <a:lumMod val="75000"/>
                  </a:schemeClr>
                </a:solidFill>
              </a:rPr>
              <a:t> </a:t>
            </a:r>
            <a:r>
              <a:rPr lang="en-US" dirty="0" err="1">
                <a:solidFill>
                  <a:schemeClr val="accent1">
                    <a:lumMod val="75000"/>
                  </a:schemeClr>
                </a:solidFill>
              </a:rPr>
              <a:t>rukovanja</a:t>
            </a:r>
            <a:r>
              <a:rPr lang="en-US" dirty="0">
                <a:solidFill>
                  <a:schemeClr val="accent1">
                    <a:lumMod val="75000"/>
                  </a:schemeClr>
                </a:solidFill>
              </a:rPr>
              <a:t> </a:t>
            </a:r>
            <a:r>
              <a:rPr lang="en-US" dirty="0" err="1">
                <a:solidFill>
                  <a:schemeClr val="accent1">
                    <a:lumMod val="75000"/>
                  </a:schemeClr>
                </a:solidFill>
              </a:rPr>
              <a:t>svakim</a:t>
            </a:r>
            <a:endParaRPr lang="en-US" dirty="0">
              <a:solidFill>
                <a:schemeClr val="accent1">
                  <a:lumMod val="75000"/>
                </a:schemeClr>
              </a:solidFill>
            </a:endParaRPr>
          </a:p>
          <a:p>
            <a:pPr lvl="1"/>
            <a:r>
              <a:rPr lang="en-US" dirty="0" err="1">
                <a:solidFill>
                  <a:schemeClr val="accent1">
                    <a:lumMod val="75000"/>
                  </a:schemeClr>
                </a:solidFill>
              </a:rPr>
              <a:t>Prioritizovana</a:t>
            </a:r>
            <a:r>
              <a:rPr lang="en-US" dirty="0">
                <a:solidFill>
                  <a:schemeClr val="accent1">
                    <a:lumMod val="75000"/>
                  </a:schemeClr>
                </a:solidFill>
              </a:rPr>
              <a:t> </a:t>
            </a:r>
            <a:r>
              <a:rPr lang="en-US" dirty="0" err="1">
                <a:solidFill>
                  <a:schemeClr val="accent1">
                    <a:lumMod val="75000"/>
                  </a:schemeClr>
                </a:solidFill>
              </a:rPr>
              <a:t>lista</a:t>
            </a:r>
            <a:r>
              <a:rPr lang="en-US" dirty="0">
                <a:solidFill>
                  <a:schemeClr val="accent1">
                    <a:lumMod val="75000"/>
                  </a:schemeClr>
                </a:solidFill>
              </a:rPr>
              <a:t> </a:t>
            </a:r>
            <a:r>
              <a:rPr lang="en-US" dirty="0" err="1">
                <a:solidFill>
                  <a:schemeClr val="accent1">
                    <a:lumMod val="75000"/>
                  </a:schemeClr>
                </a:solidFill>
              </a:rPr>
              <a:t>mitigacija</a:t>
            </a:r>
            <a:r>
              <a:rPr lang="en-US" dirty="0">
                <a:solidFill>
                  <a:schemeClr val="accent1">
                    <a:lumMod val="75000"/>
                  </a:schemeClr>
                </a:solidFill>
              </a:rPr>
              <a:t> </a:t>
            </a:r>
            <a:r>
              <a:rPr lang="en-US" dirty="0" err="1">
                <a:solidFill>
                  <a:schemeClr val="accent1">
                    <a:lumMod val="75000"/>
                  </a:schemeClr>
                </a:solidFill>
              </a:rPr>
              <a:t>i</a:t>
            </a:r>
            <a:r>
              <a:rPr lang="en-US" dirty="0">
                <a:solidFill>
                  <a:schemeClr val="accent1">
                    <a:lumMod val="75000"/>
                  </a:schemeClr>
                </a:solidFill>
              </a:rPr>
              <a:t> </a:t>
            </a:r>
            <a:r>
              <a:rPr lang="en-US" dirty="0" err="1">
                <a:solidFill>
                  <a:schemeClr val="accent1">
                    <a:lumMod val="75000"/>
                  </a:schemeClr>
                </a:solidFill>
              </a:rPr>
              <a:t>stavki</a:t>
            </a:r>
            <a:r>
              <a:rPr lang="en-US" dirty="0">
                <a:solidFill>
                  <a:schemeClr val="accent1">
                    <a:lumMod val="75000"/>
                  </a:schemeClr>
                </a:solidFill>
              </a:rPr>
              <a:t> </a:t>
            </a:r>
            <a:r>
              <a:rPr lang="en-US" dirty="0" err="1">
                <a:solidFill>
                  <a:schemeClr val="accent1">
                    <a:lumMod val="75000"/>
                  </a:schemeClr>
                </a:solidFill>
              </a:rPr>
              <a:t>povezanih</a:t>
            </a:r>
            <a:r>
              <a:rPr lang="en-US" dirty="0">
                <a:solidFill>
                  <a:schemeClr val="accent1">
                    <a:lumMod val="75000"/>
                  </a:schemeClr>
                </a:solidFill>
              </a:rPr>
              <a:t> </a:t>
            </a:r>
            <a:r>
              <a:rPr lang="en-US" dirty="0" err="1">
                <a:solidFill>
                  <a:schemeClr val="accent1">
                    <a:lumMod val="75000"/>
                  </a:schemeClr>
                </a:solidFill>
              </a:rPr>
              <a:t>sa</a:t>
            </a:r>
            <a:r>
              <a:rPr lang="en-US" dirty="0">
                <a:solidFill>
                  <a:schemeClr val="accent1">
                    <a:lumMod val="75000"/>
                  </a:schemeClr>
                </a:solidFill>
              </a:rPr>
              <a:t> </a:t>
            </a:r>
            <a:r>
              <a:rPr lang="en-US" dirty="0" err="1">
                <a:solidFill>
                  <a:schemeClr val="accent1">
                    <a:lumMod val="75000"/>
                  </a:schemeClr>
                </a:solidFill>
              </a:rPr>
              <a:t>bezbednošću</a:t>
            </a:r>
            <a:endParaRPr lang="en-US" dirty="0">
              <a:solidFill>
                <a:schemeClr val="accent1">
                  <a:lumMod val="75000"/>
                </a:schemeClr>
              </a:solidFill>
            </a:endParaRPr>
          </a:p>
        </p:txBody>
      </p:sp>
      <p:sp>
        <p:nvSpPr>
          <p:cNvPr id="6" name="Slide Number Placeholder 5">
            <a:extLst>
              <a:ext uri="{FF2B5EF4-FFF2-40B4-BE49-F238E27FC236}">
                <a16:creationId xmlns:a16="http://schemas.microsoft.com/office/drawing/2014/main" id="{F5225391-6E3E-739E-9DD3-1A4C7D66A3BF}"/>
              </a:ext>
            </a:extLst>
          </p:cNvPr>
          <p:cNvSpPr>
            <a:spLocks noGrp="1"/>
          </p:cNvSpPr>
          <p:nvPr>
            <p:ph type="sldNum" sz="quarter" idx="12"/>
          </p:nvPr>
        </p:nvSpPr>
        <p:spPr/>
        <p:txBody>
          <a:bodyPr/>
          <a:lstStyle/>
          <a:p>
            <a:fld id="{9041FEBA-683F-B44C-A647-A4FB58DC8725}" type="slidenum">
              <a:rPr lang="en-US" smtClean="0"/>
              <a:t>21</a:t>
            </a:fld>
            <a:endParaRPr lang="en-US"/>
          </a:p>
        </p:txBody>
      </p:sp>
    </p:spTree>
    <p:extLst>
      <p:ext uri="{BB962C8B-B14F-4D97-AF65-F5344CB8AC3E}">
        <p14:creationId xmlns:p14="http://schemas.microsoft.com/office/powerpoint/2010/main" val="2740226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fontScale="92500"/>
          </a:bodyPr>
          <a:lstStyle/>
          <a:p>
            <a:r>
              <a:rPr lang="en-US" dirty="0" err="1">
                <a:latin typeface="Avenir Book" panose="02000503020000020003" pitchFamily="2" charset="0"/>
              </a:rPr>
              <a:t>Korišćenje</a:t>
            </a:r>
            <a:r>
              <a:rPr lang="en-US" dirty="0">
                <a:latin typeface="Avenir Book" panose="02000503020000020003" pitchFamily="2" charset="0"/>
              </a:rPr>
              <a:t> </a:t>
            </a:r>
            <a:r>
              <a:rPr lang="en-US" dirty="0" err="1">
                <a:latin typeface="Avenir Book" panose="02000503020000020003" pitchFamily="2" charset="0"/>
              </a:rPr>
              <a:t>odobrenih</a:t>
            </a:r>
            <a:r>
              <a:rPr lang="en-US" dirty="0">
                <a:latin typeface="Avenir Book" panose="02000503020000020003" pitchFamily="2" charset="0"/>
              </a:rPr>
              <a:t> </a:t>
            </a:r>
            <a:r>
              <a:rPr lang="en-US" dirty="0" err="1">
                <a:latin typeface="Avenir Book" panose="02000503020000020003" pitchFamily="2" charset="0"/>
              </a:rPr>
              <a:t>alata</a:t>
            </a:r>
            <a:endParaRPr lang="en-US" dirty="0">
              <a:latin typeface="Avenir Book" panose="02000503020000020003" pitchFamily="2" charset="0"/>
            </a:endParaRPr>
          </a:p>
          <a:p>
            <a:pPr lvl="1"/>
            <a:r>
              <a:rPr lang="hr-HR" dirty="0"/>
              <a:t>Objavljivanje popisa odobrenih alata i povezanih </a:t>
            </a:r>
            <a:r>
              <a:rPr lang="hr-HR" dirty="0" err="1"/>
              <a:t>bezbednosnih</a:t>
            </a:r>
            <a:r>
              <a:rPr lang="hr-HR" dirty="0"/>
              <a:t> </a:t>
            </a:r>
            <a:r>
              <a:rPr lang="hr-HR" dirty="0" err="1"/>
              <a:t>provera</a:t>
            </a:r>
            <a:r>
              <a:rPr lang="hr-HR" dirty="0"/>
              <a:t> (kao što su opcije kompajlera/</a:t>
            </a:r>
            <a:r>
              <a:rPr lang="hr-HR" dirty="0" err="1"/>
              <a:t>linkera</a:t>
            </a:r>
            <a:r>
              <a:rPr lang="hr-HR" dirty="0"/>
              <a:t> i upozorenja) pomaže u automatizaciji i </a:t>
            </a:r>
            <a:r>
              <a:rPr lang="hr-HR" dirty="0" err="1"/>
              <a:t>primeni</a:t>
            </a:r>
            <a:r>
              <a:rPr lang="hr-HR" dirty="0"/>
              <a:t> </a:t>
            </a:r>
            <a:r>
              <a:rPr lang="hr-HR" dirty="0" err="1"/>
              <a:t>bezbednosnih</a:t>
            </a:r>
            <a:r>
              <a:rPr lang="hr-HR" dirty="0"/>
              <a:t> praksi na lak način uz nisku </a:t>
            </a:r>
            <a:r>
              <a:rPr lang="hr-HR" dirty="0" err="1"/>
              <a:t>cenu</a:t>
            </a:r>
            <a:endParaRPr lang="hr-HR" dirty="0"/>
          </a:p>
          <a:p>
            <a:r>
              <a:rPr lang="en-US" dirty="0" err="1">
                <a:solidFill>
                  <a:schemeClr val="tx1"/>
                </a:solidFill>
                <a:latin typeface="Avenir Book" panose="02000503020000020003" pitchFamily="2" charset="0"/>
              </a:rPr>
              <a:t>Izbacivanje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nebezbednih</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funkcija</a:t>
            </a:r>
            <a:endParaRPr lang="en-US" dirty="0">
              <a:solidFill>
                <a:schemeClr val="tx1"/>
              </a:solidFill>
              <a:latin typeface="Avenir Book" panose="02000503020000020003" pitchFamily="2" charset="0"/>
            </a:endParaRPr>
          </a:p>
          <a:p>
            <a:pPr lvl="1"/>
            <a:r>
              <a:rPr lang="hr-HR" dirty="0"/>
              <a:t>Analiziranje svih pozivanih funkcija i API-ja kao i zabrana onih za koje se utvrdi da nisu </a:t>
            </a:r>
            <a:r>
              <a:rPr lang="hr-HR" dirty="0" err="1"/>
              <a:t>bezbedne</a:t>
            </a:r>
            <a:r>
              <a:rPr lang="hr-HR" dirty="0"/>
              <a:t> pomaže u smanjivanju broja potencijalnih </a:t>
            </a:r>
            <a:r>
              <a:rPr lang="hr-HR" dirty="0" err="1"/>
              <a:t>bezbednosnih</a:t>
            </a:r>
            <a:r>
              <a:rPr lang="hr-HR" dirty="0"/>
              <a:t> grešaka</a:t>
            </a:r>
          </a:p>
          <a:p>
            <a:r>
              <a:rPr lang="en-US" dirty="0" err="1">
                <a:latin typeface="Avenir Book" panose="02000503020000020003" pitchFamily="2" charset="0"/>
              </a:rPr>
              <a:t>Korišćenje</a:t>
            </a:r>
            <a:r>
              <a:rPr lang="en-US" dirty="0">
                <a:latin typeface="Avenir Book" panose="02000503020000020003" pitchFamily="2" charset="0"/>
              </a:rPr>
              <a:t> </a:t>
            </a:r>
            <a:r>
              <a:rPr lang="en-US" dirty="0" err="1">
                <a:latin typeface="Avenir Book" panose="02000503020000020003" pitchFamily="2" charset="0"/>
              </a:rPr>
              <a:t>alata</a:t>
            </a:r>
            <a:r>
              <a:rPr lang="en-US" dirty="0">
                <a:latin typeface="Avenir Book" panose="02000503020000020003" pitchFamily="2" charset="0"/>
              </a:rPr>
              <a:t> za </a:t>
            </a:r>
            <a:r>
              <a:rPr lang="en-US" dirty="0" err="1">
                <a:latin typeface="Avenir Book" panose="02000503020000020003" pitchFamily="2" charset="0"/>
              </a:rPr>
              <a:t>statičku</a:t>
            </a:r>
            <a:r>
              <a:rPr lang="en-US" dirty="0">
                <a:latin typeface="Avenir Book" panose="02000503020000020003" pitchFamily="2" charset="0"/>
              </a:rPr>
              <a:t> </a:t>
            </a:r>
            <a:r>
              <a:rPr lang="en-US" dirty="0" err="1">
                <a:latin typeface="Avenir Book" panose="02000503020000020003" pitchFamily="2" charset="0"/>
              </a:rPr>
              <a:t>analizu</a:t>
            </a:r>
            <a:r>
              <a:rPr lang="en-US" dirty="0">
                <a:latin typeface="Avenir Book" panose="02000503020000020003" pitchFamily="2" charset="0"/>
              </a:rPr>
              <a:t> </a:t>
            </a:r>
            <a:r>
              <a:rPr lang="en-US" dirty="0" err="1">
                <a:latin typeface="Avenir Book" panose="02000503020000020003" pitchFamily="2" charset="0"/>
              </a:rPr>
              <a:t>koda</a:t>
            </a:r>
            <a:endParaRPr lang="en-US" dirty="0">
              <a:solidFill>
                <a:schemeClr val="tx1"/>
              </a:solidFill>
              <a:latin typeface="Avenir Book" panose="02000503020000020003" pitchFamily="2" charset="0"/>
            </a:endParaRPr>
          </a:p>
          <a:p>
            <a:pPr lvl="1"/>
            <a:r>
              <a:rPr lang="hr-HR" dirty="0"/>
              <a:t>Analiza izvornog koda pre </a:t>
            </a:r>
            <a:r>
              <a:rPr lang="hr-HR" dirty="0" err="1"/>
              <a:t>kompajliranja</a:t>
            </a:r>
            <a:r>
              <a:rPr lang="hr-HR" dirty="0"/>
              <a:t> pruža skalabilnu metodu </a:t>
            </a:r>
            <a:r>
              <a:rPr lang="hr-HR" dirty="0" err="1"/>
              <a:t>bezbednosne</a:t>
            </a:r>
            <a:r>
              <a:rPr lang="hr-HR" dirty="0"/>
              <a:t> revizije koda i pomaže u osiguravanju da se poštuju pravila </a:t>
            </a:r>
            <a:r>
              <a:rPr lang="hr-HR" dirty="0" err="1"/>
              <a:t>bezbednog</a:t>
            </a:r>
            <a:r>
              <a:rPr lang="hr-HR" dirty="0"/>
              <a:t> kodiranja</a:t>
            </a:r>
            <a:endParaRPr lang="en-US" dirty="0">
              <a:solidFill>
                <a:schemeClr val="tx1"/>
              </a:solidFill>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EFD56F0A-4E86-CE4A-0C1C-3B9297F25AF3}"/>
              </a:ext>
            </a:extLst>
          </p:cNvPr>
          <p:cNvSpPr>
            <a:spLocks noGrp="1"/>
          </p:cNvSpPr>
          <p:nvPr>
            <p:ph type="sldNum" sz="quarter" idx="12"/>
          </p:nvPr>
        </p:nvSpPr>
        <p:spPr/>
        <p:txBody>
          <a:bodyPr/>
          <a:lstStyle/>
          <a:p>
            <a:fld id="{9041FEBA-683F-B44C-A647-A4FB58DC8725}" type="slidenum">
              <a:rPr lang="en-US" smtClean="0"/>
              <a:t>22</a:t>
            </a:fld>
            <a:endParaRPr lang="en-US"/>
          </a:p>
        </p:txBody>
      </p:sp>
    </p:spTree>
    <p:extLst>
      <p:ext uri="{BB962C8B-B14F-4D97-AF65-F5344CB8AC3E}">
        <p14:creationId xmlns:p14="http://schemas.microsoft.com/office/powerpoint/2010/main" val="392820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err="1"/>
              <a:t>Smernice</a:t>
            </a:r>
            <a:r>
              <a:rPr lang="en-US" dirty="0"/>
              <a:t> </a:t>
            </a:r>
            <a:r>
              <a:rPr lang="en-US" dirty="0" err="1"/>
              <a:t>i</a:t>
            </a:r>
            <a:r>
              <a:rPr lang="en-US" dirty="0"/>
              <a:t> </a:t>
            </a:r>
            <a:r>
              <a:rPr lang="en-US" dirty="0" err="1"/>
              <a:t>liste</a:t>
            </a:r>
            <a:r>
              <a:rPr lang="en-US" dirty="0"/>
              <a:t> </a:t>
            </a:r>
            <a:r>
              <a:rPr lang="en-US" dirty="0" err="1"/>
              <a:t>praksi</a:t>
            </a:r>
            <a:r>
              <a:rPr lang="en-US" dirty="0"/>
              <a:t> </a:t>
            </a:r>
            <a:r>
              <a:rPr lang="en-US" dirty="0" err="1"/>
              <a:t>bezbednog</a:t>
            </a:r>
            <a:r>
              <a:rPr lang="en-US" dirty="0"/>
              <a:t> </a:t>
            </a:r>
            <a:r>
              <a:rPr lang="en-US" dirty="0" err="1"/>
              <a:t>koda</a:t>
            </a:r>
            <a:endParaRPr lang="en-US" dirty="0"/>
          </a:p>
        </p:txBody>
      </p:sp>
      <p:sp>
        <p:nvSpPr>
          <p:cNvPr id="5" name="Content Placeholder 4">
            <a:extLst>
              <a:ext uri="{FF2B5EF4-FFF2-40B4-BE49-F238E27FC236}">
                <a16:creationId xmlns:a16="http://schemas.microsoft.com/office/drawing/2014/main" id="{8499A71E-F4DB-2352-5115-C4C16E4E72D6}"/>
              </a:ext>
            </a:extLst>
          </p:cNvPr>
          <p:cNvSpPr>
            <a:spLocks noGrp="1"/>
          </p:cNvSpPr>
          <p:nvPr>
            <p:ph idx="1"/>
          </p:nvPr>
        </p:nvSpPr>
        <p:spPr/>
        <p:txBody>
          <a:bodyPr>
            <a:normAutofit/>
          </a:bodyPr>
          <a:lstStyle/>
          <a:p>
            <a:endParaRPr lang="en-US" dirty="0"/>
          </a:p>
        </p:txBody>
      </p:sp>
      <p:pic>
        <p:nvPicPr>
          <p:cNvPr id="6" name="Picture 5">
            <a:extLst>
              <a:ext uri="{FF2B5EF4-FFF2-40B4-BE49-F238E27FC236}">
                <a16:creationId xmlns:a16="http://schemas.microsoft.com/office/drawing/2014/main" id="{D6E4673D-ACFE-FA86-EF3B-2176BC2A2E0A}"/>
              </a:ext>
            </a:extLst>
          </p:cNvPr>
          <p:cNvPicPr>
            <a:picLocks noChangeAspect="1"/>
          </p:cNvPicPr>
          <p:nvPr/>
        </p:nvPicPr>
        <p:blipFill>
          <a:blip r:embed="rId2"/>
          <a:stretch>
            <a:fillRect/>
          </a:stretch>
        </p:blipFill>
        <p:spPr>
          <a:xfrm>
            <a:off x="916360" y="2217555"/>
            <a:ext cx="2273638" cy="2943450"/>
          </a:xfrm>
          <a:prstGeom prst="rect">
            <a:avLst/>
          </a:prstGeom>
        </p:spPr>
      </p:pic>
      <p:pic>
        <p:nvPicPr>
          <p:cNvPr id="7" name="Picture 6">
            <a:extLst>
              <a:ext uri="{FF2B5EF4-FFF2-40B4-BE49-F238E27FC236}">
                <a16:creationId xmlns:a16="http://schemas.microsoft.com/office/drawing/2014/main" id="{DDCFABB4-6359-D011-318C-E079E17FDEC4}"/>
              </a:ext>
            </a:extLst>
          </p:cNvPr>
          <p:cNvPicPr>
            <a:picLocks noChangeAspect="1"/>
          </p:cNvPicPr>
          <p:nvPr/>
        </p:nvPicPr>
        <p:blipFill>
          <a:blip r:embed="rId3"/>
          <a:stretch>
            <a:fillRect/>
          </a:stretch>
        </p:blipFill>
        <p:spPr>
          <a:xfrm>
            <a:off x="3496757" y="1992035"/>
            <a:ext cx="2504623" cy="3186124"/>
          </a:xfrm>
          <a:prstGeom prst="rect">
            <a:avLst/>
          </a:prstGeom>
        </p:spPr>
      </p:pic>
      <p:pic>
        <p:nvPicPr>
          <p:cNvPr id="8" name="Picture 7">
            <a:extLst>
              <a:ext uri="{FF2B5EF4-FFF2-40B4-BE49-F238E27FC236}">
                <a16:creationId xmlns:a16="http://schemas.microsoft.com/office/drawing/2014/main" id="{AECD1B3E-044F-5477-7B1D-534A6B9F2EBB}"/>
              </a:ext>
            </a:extLst>
          </p:cNvPr>
          <p:cNvPicPr>
            <a:picLocks noChangeAspect="1"/>
          </p:cNvPicPr>
          <p:nvPr/>
        </p:nvPicPr>
        <p:blipFill>
          <a:blip r:embed="rId4"/>
          <a:stretch>
            <a:fillRect/>
          </a:stretch>
        </p:blipFill>
        <p:spPr>
          <a:xfrm>
            <a:off x="6270815" y="1992034"/>
            <a:ext cx="2377321" cy="3186125"/>
          </a:xfrm>
          <a:prstGeom prst="rect">
            <a:avLst/>
          </a:prstGeom>
        </p:spPr>
      </p:pic>
      <p:pic>
        <p:nvPicPr>
          <p:cNvPr id="9" name="Picture 8">
            <a:extLst>
              <a:ext uri="{FF2B5EF4-FFF2-40B4-BE49-F238E27FC236}">
                <a16:creationId xmlns:a16="http://schemas.microsoft.com/office/drawing/2014/main" id="{8858F99B-CA81-5069-894A-2DFC80985E7F}"/>
              </a:ext>
            </a:extLst>
          </p:cNvPr>
          <p:cNvPicPr>
            <a:picLocks noChangeAspect="1"/>
          </p:cNvPicPr>
          <p:nvPr/>
        </p:nvPicPr>
        <p:blipFill>
          <a:blip r:embed="rId5"/>
          <a:stretch>
            <a:fillRect/>
          </a:stretch>
        </p:blipFill>
        <p:spPr>
          <a:xfrm>
            <a:off x="8888536" y="1891909"/>
            <a:ext cx="2504623" cy="3286250"/>
          </a:xfrm>
          <a:prstGeom prst="rect">
            <a:avLst/>
          </a:prstGeom>
        </p:spPr>
      </p:pic>
      <p:sp>
        <p:nvSpPr>
          <p:cNvPr id="3" name="TextBox 2">
            <a:extLst>
              <a:ext uri="{FF2B5EF4-FFF2-40B4-BE49-F238E27FC236}">
                <a16:creationId xmlns:a16="http://schemas.microsoft.com/office/drawing/2014/main" id="{C7E868B7-4742-DC05-48BF-E32411739AB1}"/>
              </a:ext>
            </a:extLst>
          </p:cNvPr>
          <p:cNvSpPr txBox="1"/>
          <p:nvPr/>
        </p:nvSpPr>
        <p:spPr>
          <a:xfrm>
            <a:off x="77958" y="6550223"/>
            <a:ext cx="8345554" cy="307777"/>
          </a:xfrm>
          <a:prstGeom prst="rect">
            <a:avLst/>
          </a:prstGeom>
          <a:noFill/>
        </p:spPr>
        <p:txBody>
          <a:bodyPr wrap="none" rtlCol="0">
            <a:spAutoFit/>
          </a:bodyPr>
          <a:lstStyle/>
          <a:p>
            <a:r>
              <a:rPr lang="en-US" sz="1400" dirty="0">
                <a:latin typeface="Avenir Book" panose="02000503020000020003" pitchFamily="2" charset="0"/>
              </a:rPr>
              <a:t>Lista </a:t>
            </a:r>
            <a:r>
              <a:rPr lang="en-US" sz="1400" dirty="0" err="1">
                <a:latin typeface="Avenir Book" panose="02000503020000020003" pitchFamily="2" charset="0"/>
              </a:rPr>
              <a:t>alata</a:t>
            </a:r>
            <a:r>
              <a:rPr lang="en-US" sz="1400" dirty="0">
                <a:latin typeface="Avenir Book" panose="02000503020000020003" pitchFamily="2" charset="0"/>
              </a:rPr>
              <a:t> za </a:t>
            </a:r>
            <a:r>
              <a:rPr lang="en-US" sz="1400" dirty="0" err="1">
                <a:latin typeface="Avenir Book" panose="02000503020000020003" pitchFamily="2" charset="0"/>
              </a:rPr>
              <a:t>statičku</a:t>
            </a:r>
            <a:r>
              <a:rPr lang="en-US" sz="1400" dirty="0">
                <a:latin typeface="Avenir Book" panose="02000503020000020003" pitchFamily="2" charset="0"/>
              </a:rPr>
              <a:t> </a:t>
            </a:r>
            <a:r>
              <a:rPr lang="en-US" sz="1400" dirty="0" err="1">
                <a:latin typeface="Avenir Book" panose="02000503020000020003" pitchFamily="2" charset="0"/>
              </a:rPr>
              <a:t>analizu</a:t>
            </a:r>
            <a:r>
              <a:rPr lang="en-US" sz="1400" dirty="0">
                <a:latin typeface="Avenir Book" panose="02000503020000020003" pitchFamily="2" charset="0"/>
              </a:rPr>
              <a:t> </a:t>
            </a:r>
            <a:r>
              <a:rPr lang="en-US" sz="1400" dirty="0" err="1">
                <a:latin typeface="Avenir Book" panose="02000503020000020003" pitchFamily="2" charset="0"/>
              </a:rPr>
              <a:t>koda</a:t>
            </a:r>
            <a:r>
              <a:rPr lang="en-US" sz="1400" dirty="0">
                <a:latin typeface="Avenir Book" panose="02000503020000020003" pitchFamily="2" charset="0"/>
              </a:rPr>
              <a:t>: https://</a:t>
            </a:r>
            <a:r>
              <a:rPr lang="en-US" sz="1400" dirty="0" err="1">
                <a:latin typeface="Avenir Book" panose="02000503020000020003" pitchFamily="2" charset="0"/>
              </a:rPr>
              <a:t>en.wikipedia.org</a:t>
            </a:r>
            <a:r>
              <a:rPr lang="en-US" sz="1400" dirty="0">
                <a:latin typeface="Avenir Book" panose="02000503020000020003" pitchFamily="2" charset="0"/>
              </a:rPr>
              <a:t>/wiki/</a:t>
            </a:r>
            <a:r>
              <a:rPr lang="en-US" sz="1400" dirty="0" err="1">
                <a:latin typeface="Avenir Book" panose="02000503020000020003" pitchFamily="2" charset="0"/>
              </a:rPr>
              <a:t>List_of_tools_for_static_code_analysis</a:t>
            </a:r>
            <a:endParaRPr lang="en-US" sz="1400"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1E4370C4-8DA2-57AD-110E-3400C174FC4A}"/>
              </a:ext>
            </a:extLst>
          </p:cNvPr>
          <p:cNvSpPr>
            <a:spLocks noGrp="1"/>
          </p:cNvSpPr>
          <p:nvPr>
            <p:ph type="sldNum" sz="quarter" idx="12"/>
          </p:nvPr>
        </p:nvSpPr>
        <p:spPr/>
        <p:txBody>
          <a:bodyPr/>
          <a:lstStyle/>
          <a:p>
            <a:fld id="{9041FEBA-683F-B44C-A647-A4FB58DC8725}" type="slidenum">
              <a:rPr lang="en-US" smtClean="0"/>
              <a:t>23</a:t>
            </a:fld>
            <a:endParaRPr lang="en-US"/>
          </a:p>
        </p:txBody>
      </p:sp>
    </p:spTree>
    <p:extLst>
      <p:ext uri="{BB962C8B-B14F-4D97-AF65-F5344CB8AC3E}">
        <p14:creationId xmlns:p14="http://schemas.microsoft.com/office/powerpoint/2010/main" val="381318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fontScale="92500" lnSpcReduction="20000"/>
          </a:bodyPr>
          <a:lstStyle/>
          <a:p>
            <a:r>
              <a:rPr lang="en-US" dirty="0" err="1">
                <a:latin typeface="Avenir Book" panose="02000503020000020003" pitchFamily="2" charset="0"/>
              </a:rPr>
              <a:t>Korišćenje</a:t>
            </a:r>
            <a:r>
              <a:rPr lang="en-US" dirty="0">
                <a:latin typeface="Avenir Book" panose="02000503020000020003" pitchFamily="2" charset="0"/>
              </a:rPr>
              <a:t> </a:t>
            </a:r>
            <a:r>
              <a:rPr lang="en-US" dirty="0" err="1">
                <a:latin typeface="Avenir Book" panose="02000503020000020003" pitchFamily="2" charset="0"/>
              </a:rPr>
              <a:t>alata</a:t>
            </a:r>
            <a:r>
              <a:rPr lang="en-US" dirty="0">
                <a:latin typeface="Avenir Book" panose="02000503020000020003" pitchFamily="2" charset="0"/>
              </a:rPr>
              <a:t> za </a:t>
            </a:r>
            <a:r>
              <a:rPr lang="en-US" dirty="0" err="1">
                <a:latin typeface="Avenir Book" panose="02000503020000020003" pitchFamily="2" charset="0"/>
              </a:rPr>
              <a:t>dinamičku</a:t>
            </a:r>
            <a:r>
              <a:rPr lang="en-US" dirty="0">
                <a:latin typeface="Avenir Book" panose="02000503020000020003" pitchFamily="2" charset="0"/>
              </a:rPr>
              <a:t> </a:t>
            </a:r>
            <a:r>
              <a:rPr lang="en-US" dirty="0" err="1">
                <a:latin typeface="Avenir Book" panose="02000503020000020003" pitchFamily="2" charset="0"/>
              </a:rPr>
              <a:t>analizu</a:t>
            </a:r>
            <a:endParaRPr lang="en-US" dirty="0">
              <a:latin typeface="Avenir Book" panose="02000503020000020003" pitchFamily="2" charset="0"/>
            </a:endParaRPr>
          </a:p>
          <a:p>
            <a:pPr lvl="1"/>
            <a:r>
              <a:rPr lang="hr-HR" dirty="0"/>
              <a:t>Izvođenjem </a:t>
            </a:r>
            <a:r>
              <a:rPr lang="hr-HR" dirty="0" err="1"/>
              <a:t>provera</a:t>
            </a:r>
            <a:r>
              <a:rPr lang="hr-HR" dirty="0"/>
              <a:t> tokom izvršavanja (engl. </a:t>
            </a:r>
            <a:r>
              <a:rPr lang="hr-HR" i="1" dirty="0" err="1"/>
              <a:t>runtime</a:t>
            </a:r>
            <a:r>
              <a:rPr lang="hr-HR" dirty="0"/>
              <a:t>) </a:t>
            </a:r>
            <a:r>
              <a:rPr lang="hr-HR" dirty="0" err="1"/>
              <a:t>proverava</a:t>
            </a:r>
            <a:r>
              <a:rPr lang="hr-HR" dirty="0"/>
              <a:t> se funkcionalnost softvera pomoću alata koji nadziru ponašanje aplikacije u potrazi za oštećenjem memorije (engl. </a:t>
            </a:r>
            <a:r>
              <a:rPr lang="hr-HR" i="1" dirty="0" err="1"/>
              <a:t>memory</a:t>
            </a:r>
            <a:r>
              <a:rPr lang="hr-HR" i="1" dirty="0"/>
              <a:t> </a:t>
            </a:r>
            <a:r>
              <a:rPr lang="hr-HR" i="1" dirty="0" err="1"/>
              <a:t>corruption</a:t>
            </a:r>
            <a:r>
              <a:rPr lang="hr-HR" dirty="0"/>
              <a:t>), problema s korisničkim privilegijama, itd.</a:t>
            </a:r>
          </a:p>
          <a:p>
            <a:r>
              <a:rPr lang="en-US" dirty="0">
                <a:solidFill>
                  <a:schemeClr val="tx1"/>
                </a:solidFill>
                <a:latin typeface="Avenir Book" panose="02000503020000020003" pitchFamily="2" charset="0"/>
              </a:rPr>
              <a:t>Fuzz </a:t>
            </a:r>
            <a:r>
              <a:rPr lang="en-US" dirty="0" err="1">
                <a:solidFill>
                  <a:schemeClr val="tx1"/>
                </a:solidFill>
                <a:latin typeface="Avenir Book" panose="02000503020000020003" pitchFamily="2" charset="0"/>
              </a:rPr>
              <a:t>testiranje</a:t>
            </a:r>
            <a:endParaRPr lang="en-US" dirty="0">
              <a:solidFill>
                <a:schemeClr val="tx1"/>
              </a:solidFill>
              <a:latin typeface="Avenir Book" panose="02000503020000020003" pitchFamily="2" charset="0"/>
            </a:endParaRPr>
          </a:p>
          <a:p>
            <a:pPr lvl="1"/>
            <a:r>
              <a:rPr lang="hr-HR" dirty="0"/>
              <a:t>Izazivanje kvara programa </a:t>
            </a:r>
            <a:r>
              <a:rPr lang="hr-HR" dirty="0" err="1"/>
              <a:t>namernim</a:t>
            </a:r>
            <a:r>
              <a:rPr lang="hr-HR" dirty="0"/>
              <a:t> uvođenjem neispravnih ili nasumičnih podataka u aplikaciju pomaže u otkrivanju mogućih </a:t>
            </a:r>
            <a:r>
              <a:rPr lang="hr-HR" dirty="0" err="1"/>
              <a:t>bezbednosnih</a:t>
            </a:r>
            <a:r>
              <a:rPr lang="hr-HR" dirty="0"/>
              <a:t> problema pre puštanja u rad</a:t>
            </a:r>
          </a:p>
          <a:p>
            <a:r>
              <a:rPr lang="en-US" dirty="0" err="1">
                <a:solidFill>
                  <a:schemeClr val="tx1"/>
                </a:solidFill>
                <a:latin typeface="Avenir Book" panose="02000503020000020003" pitchFamily="2" charset="0"/>
              </a:rPr>
              <a:t>Revizija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površine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napada</a:t>
            </a:r>
            <a:endParaRPr lang="en-US" dirty="0">
              <a:solidFill>
                <a:schemeClr val="tx1"/>
              </a:solidFill>
              <a:latin typeface="Avenir Book" panose="02000503020000020003" pitchFamily="2" charset="0"/>
            </a:endParaRPr>
          </a:p>
          <a:p>
            <a:pPr lvl="1"/>
            <a:r>
              <a:rPr lang="hr-HR" dirty="0"/>
              <a:t>Pregled </a:t>
            </a:r>
            <a:r>
              <a:rPr lang="hr-HR" dirty="0" err="1"/>
              <a:t>mera</a:t>
            </a:r>
            <a:r>
              <a:rPr lang="hr-HR" dirty="0"/>
              <a:t> površine napada nakon završetka implementacije koda pomaže  da se osigura da su sve </a:t>
            </a:r>
            <a:r>
              <a:rPr lang="hr-HR" dirty="0" err="1"/>
              <a:t>promene</a:t>
            </a:r>
            <a:r>
              <a:rPr lang="hr-HR" dirty="0"/>
              <a:t> dizajna ili implementacije aplikacije ili sistema uzete u obzir i da su svi novi vektori napada revidirani i </a:t>
            </a:r>
            <a:r>
              <a:rPr lang="hr-HR" dirty="0" err="1"/>
              <a:t>mitigovani</a:t>
            </a:r>
            <a:endParaRPr lang="en-US" dirty="0">
              <a:solidFill>
                <a:schemeClr val="tx1"/>
              </a:solidFill>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CBB8CC5F-733B-7F5C-D8AE-2C8D1A36575B}"/>
              </a:ext>
            </a:extLst>
          </p:cNvPr>
          <p:cNvSpPr>
            <a:spLocks noGrp="1"/>
          </p:cNvSpPr>
          <p:nvPr>
            <p:ph type="sldNum" sz="quarter" idx="12"/>
          </p:nvPr>
        </p:nvSpPr>
        <p:spPr/>
        <p:txBody>
          <a:bodyPr/>
          <a:lstStyle/>
          <a:p>
            <a:fld id="{9041FEBA-683F-B44C-A647-A4FB58DC8725}" type="slidenum">
              <a:rPr lang="en-US" smtClean="0"/>
              <a:t>24</a:t>
            </a:fld>
            <a:endParaRPr lang="en-US"/>
          </a:p>
        </p:txBody>
      </p:sp>
    </p:spTree>
    <p:extLst>
      <p:ext uri="{BB962C8B-B14F-4D97-AF65-F5344CB8AC3E}">
        <p14:creationId xmlns:p14="http://schemas.microsoft.com/office/powerpoint/2010/main" val="298306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err="1"/>
              <a:t>Gde</a:t>
            </a:r>
            <a:r>
              <a:rPr lang="en-US" dirty="0"/>
              <a:t> </a:t>
            </a:r>
            <a:r>
              <a:rPr lang="en-US" dirty="0" err="1"/>
              <a:t>raditi</a:t>
            </a:r>
            <a:r>
              <a:rPr lang="en-US" dirty="0"/>
              <a:t> </a:t>
            </a:r>
            <a:r>
              <a:rPr lang="en-US" dirty="0" err="1"/>
              <a:t>bezbednosno</a:t>
            </a:r>
            <a:r>
              <a:rPr lang="en-US" dirty="0"/>
              <a:t> </a:t>
            </a:r>
            <a:r>
              <a:rPr lang="en-US" dirty="0" err="1"/>
              <a:t>testiranje</a:t>
            </a:r>
            <a:r>
              <a:rPr lang="en-US" dirty="0"/>
              <a:t>?</a:t>
            </a:r>
          </a:p>
        </p:txBody>
      </p:sp>
      <p:sp>
        <p:nvSpPr>
          <p:cNvPr id="6" name="Rectangle 5">
            <a:extLst>
              <a:ext uri="{FF2B5EF4-FFF2-40B4-BE49-F238E27FC236}">
                <a16:creationId xmlns:a16="http://schemas.microsoft.com/office/drawing/2014/main" id="{BD0ACE83-A26D-2DC8-C9B1-D9FDA1001691}"/>
              </a:ext>
            </a:extLst>
          </p:cNvPr>
          <p:cNvSpPr/>
          <p:nvPr/>
        </p:nvSpPr>
        <p:spPr>
          <a:xfrm>
            <a:off x="3151313" y="1417638"/>
            <a:ext cx="2481707" cy="71147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11E53D-1E70-DAC4-87FE-E39C48E81B8E}"/>
              </a:ext>
            </a:extLst>
          </p:cNvPr>
          <p:cNvSpPr/>
          <p:nvPr/>
        </p:nvSpPr>
        <p:spPr>
          <a:xfrm>
            <a:off x="5665912" y="1417638"/>
            <a:ext cx="3723185" cy="711476"/>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23280A9-428E-9B14-A598-EBE954F83F7B}"/>
              </a:ext>
            </a:extLst>
          </p:cNvPr>
          <p:cNvSpPr/>
          <p:nvPr/>
        </p:nvSpPr>
        <p:spPr>
          <a:xfrm>
            <a:off x="3166610" y="2143651"/>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0D12FEF-EF2F-7E0D-E9BE-6F513340A924}"/>
              </a:ext>
            </a:extLst>
          </p:cNvPr>
          <p:cNvSpPr/>
          <p:nvPr/>
        </p:nvSpPr>
        <p:spPr>
          <a:xfrm>
            <a:off x="5668941" y="2143651"/>
            <a:ext cx="3720155"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a:extLst>
              <a:ext uri="{FF2B5EF4-FFF2-40B4-BE49-F238E27FC236}">
                <a16:creationId xmlns:a16="http://schemas.microsoft.com/office/drawing/2014/main" id="{37D88108-F5DB-5461-19D1-208A511D0675}"/>
              </a:ext>
            </a:extLst>
          </p:cNvPr>
          <p:cNvSpPr txBox="1"/>
          <p:nvPr/>
        </p:nvSpPr>
        <p:spPr>
          <a:xfrm>
            <a:off x="3761659" y="1622134"/>
            <a:ext cx="1063112" cy="338554"/>
          </a:xfrm>
          <a:prstGeom prst="rect">
            <a:avLst/>
          </a:prstGeom>
          <a:noFill/>
        </p:spPr>
        <p:txBody>
          <a:bodyPr wrap="none" rtlCol="0" anchor="ctr" anchorCtr="0">
            <a:spAutoFit/>
          </a:bodyPr>
          <a:lstStyle/>
          <a:p>
            <a:r>
              <a:rPr lang="en-US" sz="1600" b="1" dirty="0">
                <a:solidFill>
                  <a:schemeClr val="bg1"/>
                </a:solidFill>
                <a:latin typeface="Avenir Book" panose="02000503020000020003" pitchFamily="2" charset="0"/>
                <a:ea typeface="League Spartan" charset="0"/>
                <a:cs typeface="Poppins" pitchFamily="2" charset="77"/>
              </a:rPr>
              <a:t>SDL Faze</a:t>
            </a:r>
          </a:p>
        </p:txBody>
      </p:sp>
      <p:sp>
        <p:nvSpPr>
          <p:cNvPr id="11" name="TextBox 10">
            <a:extLst>
              <a:ext uri="{FF2B5EF4-FFF2-40B4-BE49-F238E27FC236}">
                <a16:creationId xmlns:a16="http://schemas.microsoft.com/office/drawing/2014/main" id="{C8D04FA6-A8B3-CBF0-5E62-8FB32081E7DF}"/>
              </a:ext>
            </a:extLst>
          </p:cNvPr>
          <p:cNvSpPr txBox="1"/>
          <p:nvPr/>
        </p:nvSpPr>
        <p:spPr>
          <a:xfrm>
            <a:off x="6637667" y="1594873"/>
            <a:ext cx="1834156"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Pristupi</a:t>
            </a:r>
            <a:r>
              <a:rPr lang="en-US" sz="1600" b="1" dirty="0">
                <a:solidFill>
                  <a:schemeClr val="bg1"/>
                </a:solidFill>
                <a:latin typeface="Avenir Book" panose="02000503020000020003" pitchFamily="2" charset="0"/>
                <a:ea typeface="League Spartan" charset="0"/>
                <a:cs typeface="Poppins" pitchFamily="2" charset="77"/>
              </a:rPr>
              <a:t> </a:t>
            </a:r>
            <a:r>
              <a:rPr lang="en-US" sz="1600" b="1" dirty="0" err="1">
                <a:solidFill>
                  <a:schemeClr val="bg1"/>
                </a:solidFill>
                <a:latin typeface="Avenir Book" panose="02000503020000020003" pitchFamily="2" charset="0"/>
                <a:ea typeface="League Spartan" charset="0"/>
                <a:cs typeface="Poppins" pitchFamily="2" charset="77"/>
              </a:rPr>
              <a:t>testiranju</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19" name="Subtitle 2">
            <a:extLst>
              <a:ext uri="{FF2B5EF4-FFF2-40B4-BE49-F238E27FC236}">
                <a16:creationId xmlns:a16="http://schemas.microsoft.com/office/drawing/2014/main" id="{DD46252B-B08B-7692-1A96-081CF214B3BD}"/>
              </a:ext>
            </a:extLst>
          </p:cNvPr>
          <p:cNvSpPr txBox="1">
            <a:spLocks/>
          </p:cNvSpPr>
          <p:nvPr/>
        </p:nvSpPr>
        <p:spPr>
          <a:xfrm>
            <a:off x="5813328" y="2177172"/>
            <a:ext cx="3335198"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slučajeva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zloupotrebe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pogrešne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upotrebe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20" name="TextBox 19">
            <a:extLst>
              <a:ext uri="{FF2B5EF4-FFF2-40B4-BE49-F238E27FC236}">
                <a16:creationId xmlns:a16="http://schemas.microsoft.com/office/drawing/2014/main" id="{9DC5DEA8-FF03-F0D4-B876-76D4A5D0EE1D}"/>
              </a:ext>
            </a:extLst>
          </p:cNvPr>
          <p:cNvSpPr txBox="1"/>
          <p:nvPr/>
        </p:nvSpPr>
        <p:spPr>
          <a:xfrm>
            <a:off x="3999171" y="2248917"/>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Zahtevi</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32" name="Rectangle 31">
            <a:extLst>
              <a:ext uri="{FF2B5EF4-FFF2-40B4-BE49-F238E27FC236}">
                <a16:creationId xmlns:a16="http://schemas.microsoft.com/office/drawing/2014/main" id="{7C9C7DB4-366D-6A85-A42E-B0E102737E8A}"/>
              </a:ext>
            </a:extLst>
          </p:cNvPr>
          <p:cNvSpPr/>
          <p:nvPr/>
        </p:nvSpPr>
        <p:spPr>
          <a:xfrm>
            <a:off x="3166610" y="2804830"/>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75753206-7A0B-3B88-4DFE-F07D94BFB3D8}"/>
              </a:ext>
            </a:extLst>
          </p:cNvPr>
          <p:cNvSpPr/>
          <p:nvPr/>
        </p:nvSpPr>
        <p:spPr>
          <a:xfrm>
            <a:off x="5668942" y="2804830"/>
            <a:ext cx="3720154"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Subtitle 2">
            <a:extLst>
              <a:ext uri="{FF2B5EF4-FFF2-40B4-BE49-F238E27FC236}">
                <a16:creationId xmlns:a16="http://schemas.microsoft.com/office/drawing/2014/main" id="{E2059DFE-BDF1-B39C-057C-4E927CECB6A4}"/>
              </a:ext>
            </a:extLst>
          </p:cNvPr>
          <p:cNvSpPr txBox="1">
            <a:spLocks/>
          </p:cNvSpPr>
          <p:nvPr/>
        </p:nvSpPr>
        <p:spPr>
          <a:xfrm>
            <a:off x="5813327" y="2838351"/>
            <a:ext cx="3482829"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rizika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dizajn</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Razvoj</a:t>
            </a:r>
            <a:r>
              <a:rPr lang="en-US" sz="1200" dirty="0">
                <a:latin typeface="Avenir Book" panose="02000503020000020003" pitchFamily="2" charset="0"/>
                <a:ea typeface="Lato Light" panose="020F0502020204030203" pitchFamily="34" charset="0"/>
                <a:cs typeface="Mukta ExtraLight" panose="020B0000000000000000" pitchFamily="34" charset="77"/>
              </a:rPr>
              <a:t> plana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uključujući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testove</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35" name="TextBox 34">
            <a:extLst>
              <a:ext uri="{FF2B5EF4-FFF2-40B4-BE49-F238E27FC236}">
                <a16:creationId xmlns:a16="http://schemas.microsoft.com/office/drawing/2014/main" id="{660933AA-1BC7-7454-75EB-27663864727B}"/>
              </a:ext>
            </a:extLst>
          </p:cNvPr>
          <p:cNvSpPr txBox="1"/>
          <p:nvPr/>
        </p:nvSpPr>
        <p:spPr>
          <a:xfrm>
            <a:off x="4094376" y="2933846"/>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Dizajn</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36" name="Rectangle 35">
            <a:extLst>
              <a:ext uri="{FF2B5EF4-FFF2-40B4-BE49-F238E27FC236}">
                <a16:creationId xmlns:a16="http://schemas.microsoft.com/office/drawing/2014/main" id="{88AA3FD1-02E8-8E1C-27D7-9CFDCB61B1F7}"/>
              </a:ext>
            </a:extLst>
          </p:cNvPr>
          <p:cNvSpPr/>
          <p:nvPr/>
        </p:nvSpPr>
        <p:spPr>
          <a:xfrm>
            <a:off x="3166610" y="3472061"/>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AE9B93A9-4D79-D4F1-C43E-4797E6029285}"/>
              </a:ext>
            </a:extLst>
          </p:cNvPr>
          <p:cNvSpPr/>
          <p:nvPr/>
        </p:nvSpPr>
        <p:spPr>
          <a:xfrm>
            <a:off x="5668941" y="3472061"/>
            <a:ext cx="3720153"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Subtitle 2">
            <a:extLst>
              <a:ext uri="{FF2B5EF4-FFF2-40B4-BE49-F238E27FC236}">
                <a16:creationId xmlns:a16="http://schemas.microsoft.com/office/drawing/2014/main" id="{A6ADEE0E-E0C1-FAAF-BA40-1167F5AD7B2F}"/>
              </a:ext>
            </a:extLst>
          </p:cNvPr>
          <p:cNvSpPr txBox="1">
            <a:spLocks/>
          </p:cNvSpPr>
          <p:nvPr/>
        </p:nvSpPr>
        <p:spPr>
          <a:xfrm>
            <a:off x="5813328" y="3505582"/>
            <a:ext cx="3335198"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Statičko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dinamičko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bele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kutije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engl</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White Box Testing</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39" name="TextBox 38">
            <a:extLst>
              <a:ext uri="{FF2B5EF4-FFF2-40B4-BE49-F238E27FC236}">
                <a16:creationId xmlns:a16="http://schemas.microsoft.com/office/drawing/2014/main" id="{3D1AA283-7FD4-789E-D189-EAFCC5468FE4}"/>
              </a:ext>
            </a:extLst>
          </p:cNvPr>
          <p:cNvSpPr txBox="1"/>
          <p:nvPr/>
        </p:nvSpPr>
        <p:spPr>
          <a:xfrm>
            <a:off x="3112039" y="3489137"/>
            <a:ext cx="2701288" cy="584775"/>
          </a:xfrm>
          <a:prstGeom prst="rect">
            <a:avLst/>
          </a:prstGeom>
          <a:noFill/>
        </p:spPr>
        <p:txBody>
          <a:bodyPr wrap="square" rtlCol="0" anchor="ctr" anchorCtr="0">
            <a:spAutoFit/>
          </a:bodyPr>
          <a:lstStyle/>
          <a:p>
            <a:pPr algn="ctr"/>
            <a:r>
              <a:rPr lang="en-US" sz="1600" b="1" dirty="0" err="1">
                <a:solidFill>
                  <a:schemeClr val="tx2"/>
                </a:solidFill>
                <a:latin typeface="Avenir Book" panose="02000503020000020003" pitchFamily="2" charset="0"/>
                <a:ea typeface="League Spartan" charset="0"/>
                <a:cs typeface="Poppins" pitchFamily="2" charset="77"/>
              </a:rPr>
              <a:t>Kodiranje</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jedinično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testiranje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44" name="Rectangle 43">
            <a:extLst>
              <a:ext uri="{FF2B5EF4-FFF2-40B4-BE49-F238E27FC236}">
                <a16:creationId xmlns:a16="http://schemas.microsoft.com/office/drawing/2014/main" id="{0DBF989F-385C-CA6F-16D5-019360FA5EA6}"/>
              </a:ext>
            </a:extLst>
          </p:cNvPr>
          <p:cNvSpPr/>
          <p:nvPr/>
        </p:nvSpPr>
        <p:spPr>
          <a:xfrm>
            <a:off x="3166610" y="4140102"/>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947E0F15-1F9F-2824-7894-598681EFCA2F}"/>
              </a:ext>
            </a:extLst>
          </p:cNvPr>
          <p:cNvSpPr/>
          <p:nvPr/>
        </p:nvSpPr>
        <p:spPr>
          <a:xfrm>
            <a:off x="5668942" y="4140102"/>
            <a:ext cx="3720152"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Subtitle 2">
            <a:extLst>
              <a:ext uri="{FF2B5EF4-FFF2-40B4-BE49-F238E27FC236}">
                <a16:creationId xmlns:a16="http://schemas.microsoft.com/office/drawing/2014/main" id="{ED40C817-84EB-44A0-6160-0E39B137772A}"/>
              </a:ext>
            </a:extLst>
          </p:cNvPr>
          <p:cNvSpPr txBox="1">
            <a:spLocks/>
          </p:cNvSpPr>
          <p:nvPr/>
        </p:nvSpPr>
        <p:spPr>
          <a:xfrm>
            <a:off x="5813328" y="4289039"/>
            <a:ext cx="3335198"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crne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kutije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engl.</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Black Box Testing</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47" name="TextBox 46">
            <a:extLst>
              <a:ext uri="{FF2B5EF4-FFF2-40B4-BE49-F238E27FC236}">
                <a16:creationId xmlns:a16="http://schemas.microsoft.com/office/drawing/2014/main" id="{57004748-4E7A-0A5E-27DB-0D2DDBF7BB95}"/>
              </a:ext>
            </a:extLst>
          </p:cNvPr>
          <p:cNvSpPr txBox="1"/>
          <p:nvPr/>
        </p:nvSpPr>
        <p:spPr>
          <a:xfrm>
            <a:off x="3419949" y="4271963"/>
            <a:ext cx="2466410"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Integracioni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testovi</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48" name="Rectangle 47">
            <a:extLst>
              <a:ext uri="{FF2B5EF4-FFF2-40B4-BE49-F238E27FC236}">
                <a16:creationId xmlns:a16="http://schemas.microsoft.com/office/drawing/2014/main" id="{6681211A-D951-A58D-B49C-2F83EDEE857B}"/>
              </a:ext>
            </a:extLst>
          </p:cNvPr>
          <p:cNvSpPr/>
          <p:nvPr/>
        </p:nvSpPr>
        <p:spPr>
          <a:xfrm>
            <a:off x="3166610" y="4807741"/>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35BEC099-EDAA-492F-BEE4-0494ACC6F42D}"/>
              </a:ext>
            </a:extLst>
          </p:cNvPr>
          <p:cNvSpPr/>
          <p:nvPr/>
        </p:nvSpPr>
        <p:spPr>
          <a:xfrm>
            <a:off x="5668942" y="4807741"/>
            <a:ext cx="3720152"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41D2160-7E81-47EA-F9FF-0A356FAE4E32}"/>
              </a:ext>
            </a:extLst>
          </p:cNvPr>
          <p:cNvSpPr txBox="1">
            <a:spLocks/>
          </p:cNvSpPr>
          <p:nvPr/>
        </p:nvSpPr>
        <p:spPr>
          <a:xfrm>
            <a:off x="5813328" y="4841262"/>
            <a:ext cx="3335198"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crne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kutije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skeniranje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alatima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otkrivanje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1" name="TextBox 50">
            <a:extLst>
              <a:ext uri="{FF2B5EF4-FFF2-40B4-BE49-F238E27FC236}">
                <a16:creationId xmlns:a16="http://schemas.microsoft.com/office/drawing/2014/main" id="{E2BDDA83-1CBE-056E-2098-EB33FDC6B42A}"/>
              </a:ext>
            </a:extLst>
          </p:cNvPr>
          <p:cNvSpPr txBox="1"/>
          <p:nvPr/>
        </p:nvSpPr>
        <p:spPr>
          <a:xfrm>
            <a:off x="3415478" y="4942382"/>
            <a:ext cx="2217542"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Sistemsko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testiranje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52" name="Rectangle 51">
            <a:extLst>
              <a:ext uri="{FF2B5EF4-FFF2-40B4-BE49-F238E27FC236}">
                <a16:creationId xmlns:a16="http://schemas.microsoft.com/office/drawing/2014/main" id="{67AD9181-EE2B-7A4A-22F2-DA77DA1BAA83}"/>
              </a:ext>
            </a:extLst>
          </p:cNvPr>
          <p:cNvSpPr/>
          <p:nvPr/>
        </p:nvSpPr>
        <p:spPr>
          <a:xfrm>
            <a:off x="3166610" y="5474301"/>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1E3D60A8-318F-29AB-4D4A-A43BD85B1EC2}"/>
              </a:ext>
            </a:extLst>
          </p:cNvPr>
          <p:cNvSpPr/>
          <p:nvPr/>
        </p:nvSpPr>
        <p:spPr>
          <a:xfrm>
            <a:off x="5668941" y="5474301"/>
            <a:ext cx="3720151"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Subtitle 2">
            <a:extLst>
              <a:ext uri="{FF2B5EF4-FFF2-40B4-BE49-F238E27FC236}">
                <a16:creationId xmlns:a16="http://schemas.microsoft.com/office/drawing/2014/main" id="{481A4708-1700-88A4-27AC-E3FAE61CAC5F}"/>
              </a:ext>
            </a:extLst>
          </p:cNvPr>
          <p:cNvSpPr txBox="1">
            <a:spLocks/>
          </p:cNvSpPr>
          <p:nvPr/>
        </p:nvSpPr>
        <p:spPr>
          <a:xfrm>
            <a:off x="5813328" y="5507822"/>
            <a:ext cx="3335198"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Penetraciono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skeniranje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alatima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otkrivanje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5" name="TextBox 54">
            <a:extLst>
              <a:ext uri="{FF2B5EF4-FFF2-40B4-BE49-F238E27FC236}">
                <a16:creationId xmlns:a16="http://schemas.microsoft.com/office/drawing/2014/main" id="{294FEA61-A75B-1EF6-2CCB-0115ECD17990}"/>
              </a:ext>
            </a:extLst>
          </p:cNvPr>
          <p:cNvSpPr txBox="1"/>
          <p:nvPr/>
        </p:nvSpPr>
        <p:spPr>
          <a:xfrm>
            <a:off x="3676289" y="5612801"/>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Puštanje</a:t>
            </a:r>
            <a:r>
              <a:rPr lang="en-US" sz="1600" b="1" dirty="0">
                <a:solidFill>
                  <a:schemeClr val="tx2"/>
                </a:solidFill>
                <a:latin typeface="Avenir Book" panose="02000503020000020003" pitchFamily="2" charset="0"/>
                <a:ea typeface="League Spartan" charset="0"/>
                <a:cs typeface="Poppins" pitchFamily="2" charset="77"/>
              </a:rPr>
              <a:t> u rad</a:t>
            </a:r>
          </a:p>
        </p:txBody>
      </p:sp>
      <p:sp>
        <p:nvSpPr>
          <p:cNvPr id="56" name="Rectangle 55">
            <a:extLst>
              <a:ext uri="{FF2B5EF4-FFF2-40B4-BE49-F238E27FC236}">
                <a16:creationId xmlns:a16="http://schemas.microsoft.com/office/drawing/2014/main" id="{32458D71-3DAA-D159-88AC-91F3480BB939}"/>
              </a:ext>
            </a:extLst>
          </p:cNvPr>
          <p:cNvSpPr/>
          <p:nvPr/>
        </p:nvSpPr>
        <p:spPr>
          <a:xfrm>
            <a:off x="3166610" y="6140861"/>
            <a:ext cx="246641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Rectangle 56">
            <a:extLst>
              <a:ext uri="{FF2B5EF4-FFF2-40B4-BE49-F238E27FC236}">
                <a16:creationId xmlns:a16="http://schemas.microsoft.com/office/drawing/2014/main" id="{B9579B6C-7949-9D44-14DC-84969360BD60}"/>
              </a:ext>
            </a:extLst>
          </p:cNvPr>
          <p:cNvSpPr/>
          <p:nvPr/>
        </p:nvSpPr>
        <p:spPr>
          <a:xfrm>
            <a:off x="5668942" y="6140861"/>
            <a:ext cx="3720150" cy="58477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Subtitle 2">
            <a:extLst>
              <a:ext uri="{FF2B5EF4-FFF2-40B4-BE49-F238E27FC236}">
                <a16:creationId xmlns:a16="http://schemas.microsoft.com/office/drawing/2014/main" id="{3CE1501E-C31B-06F7-DEF7-BA1976ABCA56}"/>
              </a:ext>
            </a:extLst>
          </p:cNvPr>
          <p:cNvSpPr txBox="1">
            <a:spLocks/>
          </p:cNvSpPr>
          <p:nvPr/>
        </p:nvSpPr>
        <p:spPr>
          <a:xfrm>
            <a:off x="5813328" y="6289798"/>
            <a:ext cx="3335198" cy="26456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uticaja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zakrpa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sistem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engl.</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patch</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59" name="TextBox 58">
            <a:extLst>
              <a:ext uri="{FF2B5EF4-FFF2-40B4-BE49-F238E27FC236}">
                <a16:creationId xmlns:a16="http://schemas.microsoft.com/office/drawing/2014/main" id="{3A6B8C86-1356-95AE-6946-63DC539BD7DC}"/>
              </a:ext>
            </a:extLst>
          </p:cNvPr>
          <p:cNvSpPr txBox="1"/>
          <p:nvPr/>
        </p:nvSpPr>
        <p:spPr>
          <a:xfrm>
            <a:off x="3763793" y="6263971"/>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Faza</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podrške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3" name="Slide Number Placeholder 2">
            <a:extLst>
              <a:ext uri="{FF2B5EF4-FFF2-40B4-BE49-F238E27FC236}">
                <a16:creationId xmlns:a16="http://schemas.microsoft.com/office/drawing/2014/main" id="{C22BAA3D-1B97-649E-04F0-0DB294DB1C61}"/>
              </a:ext>
            </a:extLst>
          </p:cNvPr>
          <p:cNvSpPr>
            <a:spLocks noGrp="1"/>
          </p:cNvSpPr>
          <p:nvPr>
            <p:ph type="sldNum" sz="quarter" idx="12"/>
          </p:nvPr>
        </p:nvSpPr>
        <p:spPr/>
        <p:txBody>
          <a:bodyPr/>
          <a:lstStyle/>
          <a:p>
            <a:fld id="{9041FEBA-683F-B44C-A647-A4FB58DC8725}" type="slidenum">
              <a:rPr lang="en-US" smtClean="0"/>
              <a:t>25</a:t>
            </a:fld>
            <a:endParaRPr lang="en-US"/>
          </a:p>
        </p:txBody>
      </p:sp>
    </p:spTree>
    <p:extLst>
      <p:ext uri="{BB962C8B-B14F-4D97-AF65-F5344CB8AC3E}">
        <p14:creationId xmlns:p14="http://schemas.microsoft.com/office/powerpoint/2010/main" val="1883464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fontScale="92500" lnSpcReduction="10000"/>
          </a:bodyPr>
          <a:lstStyle/>
          <a:p>
            <a:r>
              <a:rPr lang="en-US" dirty="0" err="1">
                <a:latin typeface="Avenir Book" panose="02000503020000020003" pitchFamily="2" charset="0"/>
              </a:rPr>
              <a:t>Pravljenje</a:t>
            </a:r>
            <a:r>
              <a:rPr lang="en-US" dirty="0">
                <a:latin typeface="Avenir Book" panose="02000503020000020003" pitchFamily="2" charset="0"/>
              </a:rPr>
              <a:t> plana </a:t>
            </a:r>
            <a:r>
              <a:rPr lang="en-US" dirty="0" err="1">
                <a:latin typeface="Avenir Book" panose="02000503020000020003" pitchFamily="2" charset="0"/>
              </a:rPr>
              <a:t>odgovora</a:t>
            </a:r>
            <a:r>
              <a:rPr lang="en-US" dirty="0">
                <a:latin typeface="Avenir Book" panose="02000503020000020003" pitchFamily="2" charset="0"/>
              </a:rPr>
              <a:t> </a:t>
            </a:r>
            <a:r>
              <a:rPr lang="en-US" dirty="0" err="1">
                <a:latin typeface="Avenir Book" panose="02000503020000020003" pitchFamily="2" charset="0"/>
              </a:rPr>
              <a:t>na</a:t>
            </a:r>
            <a:r>
              <a:rPr lang="en-US" dirty="0">
                <a:latin typeface="Avenir Book" panose="02000503020000020003" pitchFamily="2" charset="0"/>
              </a:rPr>
              <a:t> incident</a:t>
            </a:r>
          </a:p>
          <a:p>
            <a:pPr lvl="1"/>
            <a:r>
              <a:rPr lang="hr-HR" dirty="0"/>
              <a:t>Ključno za pomoć u </a:t>
            </a:r>
            <a:r>
              <a:rPr lang="hr-HR" dirty="0" err="1"/>
              <a:t>rešavanju</a:t>
            </a:r>
            <a:r>
              <a:rPr lang="hr-HR" dirty="0"/>
              <a:t> novih </a:t>
            </a:r>
            <a:r>
              <a:rPr lang="hr-HR" dirty="0" err="1"/>
              <a:t>pretnji</a:t>
            </a:r>
            <a:r>
              <a:rPr lang="hr-HR" dirty="0"/>
              <a:t> koje se mogu pojaviti tokom vremena i uključuje identifikaciju odgovarajućih kontakata za hitne slučajeve zadužene za </a:t>
            </a:r>
            <a:r>
              <a:rPr lang="hr-HR" dirty="0" err="1"/>
              <a:t>bezbednost</a:t>
            </a:r>
            <a:r>
              <a:rPr lang="hr-HR" dirty="0"/>
              <a:t> i uspostavljanje planova </a:t>
            </a:r>
            <a:r>
              <a:rPr lang="hr-HR" dirty="0" err="1"/>
              <a:t>bezbednosnog</a:t>
            </a:r>
            <a:r>
              <a:rPr lang="hr-HR" dirty="0"/>
              <a:t> servisiranja za kod </a:t>
            </a:r>
            <a:r>
              <a:rPr lang="hr-HR" dirty="0" err="1"/>
              <a:t>nasleđen</a:t>
            </a:r>
            <a:r>
              <a:rPr lang="hr-HR" dirty="0"/>
              <a:t> od drugih grupa unutar ili izvan organizacije</a:t>
            </a:r>
          </a:p>
          <a:p>
            <a:r>
              <a:rPr lang="en-US" dirty="0" err="1">
                <a:solidFill>
                  <a:schemeClr val="tx1"/>
                </a:solidFill>
                <a:latin typeface="Avenir Book" panose="02000503020000020003" pitchFamily="2" charset="0"/>
              </a:rPr>
              <a:t>Izvođenje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završne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bezbednosne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revizije</a:t>
            </a:r>
            <a:endParaRPr lang="en-US" dirty="0">
              <a:solidFill>
                <a:schemeClr val="tx1"/>
              </a:solidFill>
              <a:latin typeface="Avenir Book" panose="02000503020000020003" pitchFamily="2" charset="0"/>
            </a:endParaRPr>
          </a:p>
          <a:p>
            <a:pPr lvl="1"/>
            <a:r>
              <a:rPr lang="hr-HR" dirty="0"/>
              <a:t>Uključuje ispitivanje modela </a:t>
            </a:r>
            <a:r>
              <a:rPr lang="hr-HR" dirty="0" err="1"/>
              <a:t>pretnji</a:t>
            </a:r>
            <a:r>
              <a:rPr lang="hr-HR" dirty="0"/>
              <a:t>, rezultata rada alata i performansi u odnosu na </a:t>
            </a:r>
            <a:r>
              <a:rPr lang="hr-HR" dirty="0" err="1"/>
              <a:t>definisani</a:t>
            </a:r>
            <a:r>
              <a:rPr lang="hr-HR" dirty="0"/>
              <a:t> nivo kvaliteta i granica broja dozvoljenih defekata, kako bi se </a:t>
            </a:r>
            <a:r>
              <a:rPr lang="hr-HR" dirty="0" err="1"/>
              <a:t>obezbedila</a:t>
            </a:r>
            <a:r>
              <a:rPr lang="hr-HR" dirty="0"/>
              <a:t> spremnost za puštanja softvera u rad</a:t>
            </a:r>
          </a:p>
          <a:p>
            <a:r>
              <a:rPr lang="en-US" dirty="0" err="1">
                <a:solidFill>
                  <a:schemeClr val="tx1"/>
                </a:solidFill>
                <a:latin typeface="Avenir Book" panose="02000503020000020003" pitchFamily="2" charset="0"/>
              </a:rPr>
              <a:t>Sertifikacija</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verzije</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puštene</a:t>
            </a:r>
            <a:r>
              <a:rPr lang="en-US" dirty="0">
                <a:solidFill>
                  <a:schemeClr val="tx1"/>
                </a:solidFill>
                <a:latin typeface="Avenir Book" panose="02000503020000020003" pitchFamily="2" charset="0"/>
              </a:rPr>
              <a:t> u rad </a:t>
            </a:r>
            <a:r>
              <a:rPr lang="en-US" dirty="0" err="1">
                <a:solidFill>
                  <a:schemeClr val="tx1"/>
                </a:solidFill>
                <a:latin typeface="Avenir Book" panose="02000503020000020003" pitchFamily="2" charset="0"/>
              </a:rPr>
              <a:t>i</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arhiviranje</a:t>
            </a:r>
            <a:endParaRPr lang="en-US" dirty="0">
              <a:solidFill>
                <a:schemeClr val="tx1"/>
              </a:solidFill>
              <a:latin typeface="Avenir Book" panose="02000503020000020003" pitchFamily="2" charset="0"/>
            </a:endParaRPr>
          </a:p>
          <a:p>
            <a:pPr lvl="1"/>
            <a:r>
              <a:rPr lang="hr-HR" dirty="0" err="1"/>
              <a:t>Sertifikovanje</a:t>
            </a:r>
            <a:r>
              <a:rPr lang="hr-HR" dirty="0"/>
              <a:t> softvera pre </a:t>
            </a:r>
            <a:r>
              <a:rPr lang="hr-HR" dirty="0" err="1"/>
              <a:t>pušttanja</a:t>
            </a:r>
            <a:r>
              <a:rPr lang="hr-HR" dirty="0"/>
              <a:t> u rad pomaže da se osigura da su </a:t>
            </a:r>
            <a:r>
              <a:rPr lang="hr-HR" dirty="0" err="1"/>
              <a:t>zahtevi</a:t>
            </a:r>
            <a:r>
              <a:rPr lang="hr-HR" dirty="0"/>
              <a:t> za </a:t>
            </a:r>
            <a:r>
              <a:rPr lang="hr-HR" dirty="0" err="1"/>
              <a:t>bezbednost</a:t>
            </a:r>
            <a:r>
              <a:rPr lang="hr-HR" dirty="0"/>
              <a:t> i privatnost ispunjeni. Bitno je arhivirati sve relevantne podatke.</a:t>
            </a:r>
            <a:endParaRPr lang="en-US" dirty="0">
              <a:solidFill>
                <a:schemeClr val="tx1"/>
              </a:solidFill>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9E89F3FD-5298-8FF8-1CF8-69BC8EC48BB6}"/>
              </a:ext>
            </a:extLst>
          </p:cNvPr>
          <p:cNvSpPr>
            <a:spLocks noGrp="1"/>
          </p:cNvSpPr>
          <p:nvPr>
            <p:ph type="sldNum" sz="quarter" idx="12"/>
          </p:nvPr>
        </p:nvSpPr>
        <p:spPr/>
        <p:txBody>
          <a:bodyPr/>
          <a:lstStyle/>
          <a:p>
            <a:fld id="{9041FEBA-683F-B44C-A647-A4FB58DC8725}" type="slidenum">
              <a:rPr lang="en-US" smtClean="0"/>
              <a:t>26</a:t>
            </a:fld>
            <a:endParaRPr lang="en-US"/>
          </a:p>
        </p:txBody>
      </p:sp>
    </p:spTree>
    <p:extLst>
      <p:ext uri="{BB962C8B-B14F-4D97-AF65-F5344CB8AC3E}">
        <p14:creationId xmlns:p14="http://schemas.microsoft.com/office/powerpoint/2010/main" val="315256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Microsoft SDL</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566058" y="2095826"/>
            <a:ext cx="10972800" cy="4525963"/>
          </a:xfrm>
        </p:spPr>
        <p:txBody>
          <a:bodyPr>
            <a:normAutofit/>
          </a:bodyPr>
          <a:lstStyle/>
          <a:p>
            <a:r>
              <a:rPr lang="en-US" dirty="0" err="1">
                <a:latin typeface="Avenir Book" panose="02000503020000020003" pitchFamily="2" charset="0"/>
              </a:rPr>
              <a:t>Izvršavanje</a:t>
            </a:r>
            <a:r>
              <a:rPr lang="en-US" dirty="0">
                <a:latin typeface="Avenir Book" panose="02000503020000020003" pitchFamily="2" charset="0"/>
              </a:rPr>
              <a:t> plana </a:t>
            </a:r>
            <a:r>
              <a:rPr lang="en-US" dirty="0" err="1">
                <a:latin typeface="Avenir Book" panose="02000503020000020003" pitchFamily="2" charset="0"/>
              </a:rPr>
              <a:t>odgovora</a:t>
            </a:r>
            <a:r>
              <a:rPr lang="en-US" dirty="0">
                <a:latin typeface="Avenir Book" panose="02000503020000020003" pitchFamily="2" charset="0"/>
              </a:rPr>
              <a:t> </a:t>
            </a:r>
            <a:r>
              <a:rPr lang="en-US" dirty="0" err="1">
                <a:latin typeface="Avenir Book" panose="02000503020000020003" pitchFamily="2" charset="0"/>
              </a:rPr>
              <a:t>na</a:t>
            </a:r>
            <a:r>
              <a:rPr lang="en-US" dirty="0">
                <a:latin typeface="Avenir Book" panose="02000503020000020003" pitchFamily="2" charset="0"/>
              </a:rPr>
              <a:t> incident</a:t>
            </a:r>
          </a:p>
          <a:p>
            <a:pPr lvl="1"/>
            <a:r>
              <a:rPr lang="en-US" dirty="0" err="1">
                <a:latin typeface="Avenir Book" panose="02000503020000020003" pitchFamily="2" charset="0"/>
              </a:rPr>
              <a:t>Sposobnost</a:t>
            </a:r>
            <a:r>
              <a:rPr lang="en-US" dirty="0">
                <a:latin typeface="Avenir Book" panose="02000503020000020003" pitchFamily="2" charset="0"/>
              </a:rPr>
              <a:t> </a:t>
            </a:r>
            <a:r>
              <a:rPr lang="en-US" dirty="0" err="1">
                <a:latin typeface="Avenir Book" panose="02000503020000020003" pitchFamily="2" charset="0"/>
              </a:rPr>
              <a:t>implementacije</a:t>
            </a:r>
            <a:r>
              <a:rPr lang="en-US" dirty="0">
                <a:latin typeface="Avenir Book" panose="02000503020000020003" pitchFamily="2" charset="0"/>
              </a:rPr>
              <a:t> plana </a:t>
            </a:r>
            <a:r>
              <a:rPr lang="en-US" dirty="0" err="1">
                <a:latin typeface="Avenir Book" panose="02000503020000020003" pitchFamily="2" charset="0"/>
              </a:rPr>
              <a:t>odgovora</a:t>
            </a:r>
            <a:r>
              <a:rPr lang="en-US" dirty="0">
                <a:latin typeface="Avenir Book" panose="02000503020000020003" pitchFamily="2" charset="0"/>
              </a:rPr>
              <a:t> </a:t>
            </a:r>
            <a:r>
              <a:rPr lang="en-US" dirty="0" err="1">
                <a:latin typeface="Avenir Book" panose="02000503020000020003" pitchFamily="2" charset="0"/>
              </a:rPr>
              <a:t>na</a:t>
            </a:r>
            <a:r>
              <a:rPr lang="en-US" dirty="0">
                <a:latin typeface="Avenir Book" panose="02000503020000020003" pitchFamily="2" charset="0"/>
              </a:rPr>
              <a:t> </a:t>
            </a:r>
            <a:r>
              <a:rPr lang="en-US" dirty="0" err="1">
                <a:latin typeface="Avenir Book" panose="02000503020000020003" pitchFamily="2" charset="0"/>
              </a:rPr>
              <a:t>incidente</a:t>
            </a:r>
            <a:r>
              <a:rPr lang="en-US" dirty="0">
                <a:latin typeface="Avenir Book" panose="02000503020000020003" pitchFamily="2" charset="0"/>
              </a:rPr>
              <a:t> </a:t>
            </a:r>
            <a:r>
              <a:rPr lang="en-US" dirty="0" err="1">
                <a:latin typeface="Avenir Book" panose="02000503020000020003" pitchFamily="2" charset="0"/>
              </a:rPr>
              <a:t>uspostavljenog</a:t>
            </a:r>
            <a:r>
              <a:rPr lang="en-US" dirty="0">
                <a:latin typeface="Avenir Book" panose="02000503020000020003" pitchFamily="2" charset="0"/>
              </a:rPr>
              <a:t> u </a:t>
            </a:r>
            <a:r>
              <a:rPr lang="en-US" dirty="0" err="1">
                <a:latin typeface="Avenir Book" panose="02000503020000020003" pitchFamily="2" charset="0"/>
              </a:rPr>
              <a:t>fazi</a:t>
            </a:r>
            <a:r>
              <a:rPr lang="en-US" dirty="0">
                <a:latin typeface="Avenir Book" panose="02000503020000020003" pitchFamily="2" charset="0"/>
              </a:rPr>
              <a:t> </a:t>
            </a:r>
            <a:r>
              <a:rPr lang="en-US" dirty="0" err="1">
                <a:latin typeface="Avenir Book" panose="02000503020000020003" pitchFamily="2" charset="0"/>
              </a:rPr>
              <a:t>puštanja</a:t>
            </a:r>
            <a:r>
              <a:rPr lang="en-US" dirty="0">
                <a:latin typeface="Avenir Book" panose="02000503020000020003" pitchFamily="2" charset="0"/>
              </a:rPr>
              <a:t> u rad </a:t>
            </a:r>
            <a:r>
              <a:rPr lang="en-US" dirty="0" err="1">
                <a:latin typeface="Avenir Book" panose="02000503020000020003" pitchFamily="2" charset="0"/>
              </a:rPr>
              <a:t>ključna</a:t>
            </a:r>
            <a:r>
              <a:rPr lang="en-US" dirty="0">
                <a:latin typeface="Avenir Book" panose="02000503020000020003" pitchFamily="2" charset="0"/>
              </a:rPr>
              <a:t> je za </a:t>
            </a:r>
            <a:r>
              <a:rPr lang="en-US" dirty="0" err="1">
                <a:latin typeface="Avenir Book" panose="02000503020000020003" pitchFamily="2" charset="0"/>
              </a:rPr>
              <a:t>pomoć</a:t>
            </a:r>
            <a:r>
              <a:rPr lang="en-US" dirty="0">
                <a:latin typeface="Avenir Book" panose="02000503020000020003" pitchFamily="2" charset="0"/>
              </a:rPr>
              <a:t> u </a:t>
            </a:r>
            <a:r>
              <a:rPr lang="en-US" dirty="0" err="1">
                <a:latin typeface="Avenir Book" panose="02000503020000020003" pitchFamily="2" charset="0"/>
              </a:rPr>
              <a:t>zaštiti</a:t>
            </a:r>
            <a:r>
              <a:rPr lang="en-US" dirty="0">
                <a:latin typeface="Avenir Book" panose="02000503020000020003" pitchFamily="2" charset="0"/>
              </a:rPr>
              <a:t> </a:t>
            </a:r>
            <a:r>
              <a:rPr lang="en-US" dirty="0" err="1">
                <a:latin typeface="Avenir Book" panose="02000503020000020003" pitchFamily="2" charset="0"/>
              </a:rPr>
              <a:t>korisnika</a:t>
            </a:r>
            <a:r>
              <a:rPr lang="en-US" dirty="0">
                <a:latin typeface="Avenir Book" panose="02000503020000020003" pitchFamily="2" charset="0"/>
              </a:rPr>
              <a:t> od </a:t>
            </a:r>
            <a:r>
              <a:rPr lang="en-US" dirty="0" err="1">
                <a:latin typeface="Avenir Book" panose="02000503020000020003" pitchFamily="2" charset="0"/>
              </a:rPr>
              <a:t>bezbednosnih</a:t>
            </a:r>
            <a:r>
              <a:rPr lang="en-US" dirty="0">
                <a:latin typeface="Avenir Book" panose="02000503020000020003" pitchFamily="2" charset="0"/>
              </a:rPr>
              <a:t> </a:t>
            </a:r>
            <a:r>
              <a:rPr lang="en-US" dirty="0" err="1">
                <a:latin typeface="Avenir Book" panose="02000503020000020003" pitchFamily="2" charset="0"/>
              </a:rPr>
              <a:t>ranjivosti</a:t>
            </a:r>
            <a:r>
              <a:rPr lang="en-US" dirty="0">
                <a:latin typeface="Avenir Book" panose="02000503020000020003" pitchFamily="2" charset="0"/>
              </a:rPr>
              <a:t> </a:t>
            </a:r>
            <a:r>
              <a:rPr lang="en-US" dirty="0" err="1">
                <a:latin typeface="Avenir Book" panose="02000503020000020003" pitchFamily="2" charset="0"/>
              </a:rPr>
              <a:t>softvera</a:t>
            </a:r>
            <a:r>
              <a:rPr lang="en-US" dirty="0">
                <a:latin typeface="Avenir Book" panose="02000503020000020003" pitchFamily="2" charset="0"/>
              </a:rPr>
              <a:t> </a:t>
            </a:r>
            <a:r>
              <a:rPr lang="en-US" dirty="0" err="1">
                <a:latin typeface="Avenir Book" panose="02000503020000020003" pitchFamily="2" charset="0"/>
              </a:rPr>
              <a:t>ili</a:t>
            </a:r>
            <a:r>
              <a:rPr lang="en-US" dirty="0">
                <a:latin typeface="Avenir Book" panose="02000503020000020003" pitchFamily="2" charset="0"/>
              </a:rPr>
              <a:t> </a:t>
            </a:r>
            <a:r>
              <a:rPr lang="en-US" dirty="0" err="1">
                <a:latin typeface="Avenir Book" panose="02000503020000020003" pitchFamily="2" charset="0"/>
              </a:rPr>
              <a:t>privatnosti</a:t>
            </a:r>
            <a:r>
              <a:rPr lang="en-US" dirty="0">
                <a:latin typeface="Avenir Book" panose="02000503020000020003" pitchFamily="2" charset="0"/>
              </a:rPr>
              <a:t> </a:t>
            </a:r>
            <a:r>
              <a:rPr lang="en-US" dirty="0" err="1">
                <a:latin typeface="Avenir Book" panose="02000503020000020003" pitchFamily="2" charset="0"/>
              </a:rPr>
              <a:t>podataka</a:t>
            </a:r>
            <a:endParaRPr lang="en-US" dirty="0">
              <a:latin typeface="Old Standard TT" panose="020B0604020202020204" charset="0"/>
            </a:endParaRPr>
          </a:p>
        </p:txBody>
      </p:sp>
      <p:sp>
        <p:nvSpPr>
          <p:cNvPr id="12" name="Chevron 11">
            <a:extLst>
              <a:ext uri="{FF2B5EF4-FFF2-40B4-BE49-F238E27FC236}">
                <a16:creationId xmlns:a16="http://schemas.microsoft.com/office/drawing/2014/main" id="{277F913B-27DE-ABE9-2D49-64BCEF31897F}"/>
              </a:ext>
            </a:extLst>
          </p:cNvPr>
          <p:cNvSpPr/>
          <p:nvPr/>
        </p:nvSpPr>
        <p:spPr>
          <a:xfrm>
            <a:off x="1663962"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Zahtevi</a:t>
            </a:r>
            <a:endParaRPr lang="en-US" sz="1300" dirty="0">
              <a:solidFill>
                <a:schemeClr val="bg1"/>
              </a:solidFill>
              <a:latin typeface="Avenir Book" panose="02000503020000020003" pitchFamily="2" charset="0"/>
            </a:endParaRPr>
          </a:p>
        </p:txBody>
      </p:sp>
      <p:sp>
        <p:nvSpPr>
          <p:cNvPr id="13" name="Chevron 12">
            <a:extLst>
              <a:ext uri="{FF2B5EF4-FFF2-40B4-BE49-F238E27FC236}">
                <a16:creationId xmlns:a16="http://schemas.microsoft.com/office/drawing/2014/main" id="{1A4EE8D7-083E-868C-BDD5-1E662692BDBB}"/>
              </a:ext>
            </a:extLst>
          </p:cNvPr>
          <p:cNvSpPr/>
          <p:nvPr/>
        </p:nvSpPr>
        <p:spPr>
          <a:xfrm>
            <a:off x="338235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Dizajn</a:t>
            </a:r>
            <a:endParaRPr lang="en-US" sz="1300" dirty="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B9FE7BBA-5212-6C8E-91EA-CCA6198CBFF7}"/>
              </a:ext>
            </a:extLst>
          </p:cNvPr>
          <p:cNvSpPr/>
          <p:nvPr/>
        </p:nvSpPr>
        <p:spPr>
          <a:xfrm>
            <a:off x="5108511"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Implementacija</a:t>
            </a:r>
            <a:endParaRPr lang="en-US" sz="1300" dirty="0">
              <a:solidFill>
                <a:schemeClr val="bg1"/>
              </a:solidFill>
              <a:latin typeface="Avenir Book" panose="02000503020000020003" pitchFamily="2" charset="0"/>
            </a:endParaRPr>
          </a:p>
        </p:txBody>
      </p:sp>
      <p:sp>
        <p:nvSpPr>
          <p:cNvPr id="15" name="Chevron 14">
            <a:extLst>
              <a:ext uri="{FF2B5EF4-FFF2-40B4-BE49-F238E27FC236}">
                <a16:creationId xmlns:a16="http://schemas.microsoft.com/office/drawing/2014/main" id="{5CBB3237-706B-DBA3-00B7-D5590CCF2CA2}"/>
              </a:ext>
            </a:extLst>
          </p:cNvPr>
          <p:cNvSpPr/>
          <p:nvPr/>
        </p:nvSpPr>
        <p:spPr>
          <a:xfrm>
            <a:off x="6826899"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Verifikacija</a:t>
            </a:r>
            <a:endParaRPr lang="en-US" sz="1300" dirty="0">
              <a:solidFill>
                <a:schemeClr val="bg1"/>
              </a:solidFill>
              <a:latin typeface="Avenir Book" panose="02000503020000020003" pitchFamily="2" charset="0"/>
            </a:endParaRPr>
          </a:p>
        </p:txBody>
      </p:sp>
      <p:sp>
        <p:nvSpPr>
          <p:cNvPr id="16" name="Chevron 15">
            <a:extLst>
              <a:ext uri="{FF2B5EF4-FFF2-40B4-BE49-F238E27FC236}">
                <a16:creationId xmlns:a16="http://schemas.microsoft.com/office/drawing/2014/main" id="{79E74DE5-D5AB-1589-8B4E-43ED0C7E02DC}"/>
              </a:ext>
            </a:extLst>
          </p:cNvPr>
          <p:cNvSpPr/>
          <p:nvPr/>
        </p:nvSpPr>
        <p:spPr>
          <a:xfrm>
            <a:off x="8553060" y="1477427"/>
            <a:ext cx="1887895"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Puštanje</a:t>
            </a:r>
            <a:r>
              <a:rPr lang="en-US" sz="1300" dirty="0">
                <a:solidFill>
                  <a:schemeClr val="bg1"/>
                </a:solidFill>
                <a:latin typeface="Avenir Book" panose="02000503020000020003" pitchFamily="2" charset="0"/>
              </a:rPr>
              <a:t> u rad</a:t>
            </a:r>
          </a:p>
        </p:txBody>
      </p:sp>
      <p:sp>
        <p:nvSpPr>
          <p:cNvPr id="17" name="Chevron 16">
            <a:extLst>
              <a:ext uri="{FF2B5EF4-FFF2-40B4-BE49-F238E27FC236}">
                <a16:creationId xmlns:a16="http://schemas.microsoft.com/office/drawing/2014/main" id="{81A2DAC0-4C6B-D532-FB72-0FC8C55865D1}"/>
              </a:ext>
            </a:extLst>
          </p:cNvPr>
          <p:cNvSpPr/>
          <p:nvPr/>
        </p:nvSpPr>
        <p:spPr>
          <a:xfrm>
            <a:off x="10271448" y="1458150"/>
            <a:ext cx="1463359" cy="522514"/>
          </a:xfrm>
          <a:prstGeom prst="chevr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Odgovor</a:t>
            </a:r>
            <a:endParaRPr lang="en-US" sz="1300" dirty="0">
              <a:solidFill>
                <a:schemeClr val="bg1"/>
              </a:solidFill>
              <a:latin typeface="Avenir Book" panose="02000503020000020003" pitchFamily="2" charset="0"/>
            </a:endParaRPr>
          </a:p>
        </p:txBody>
      </p:sp>
      <p:sp>
        <p:nvSpPr>
          <p:cNvPr id="18" name="Chevron 17">
            <a:extLst>
              <a:ext uri="{FF2B5EF4-FFF2-40B4-BE49-F238E27FC236}">
                <a16:creationId xmlns:a16="http://schemas.microsoft.com/office/drawing/2014/main" id="{561224B3-749F-4C25-EA32-6CA3A59177B8}"/>
              </a:ext>
            </a:extLst>
          </p:cNvPr>
          <p:cNvSpPr/>
          <p:nvPr/>
        </p:nvSpPr>
        <p:spPr>
          <a:xfrm>
            <a:off x="370110" y="1477427"/>
            <a:ext cx="1463359" cy="522514"/>
          </a:xfrm>
          <a:prstGeom prst="chevron">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bg1"/>
                </a:solidFill>
                <a:latin typeface="Avenir Book" panose="02000503020000020003" pitchFamily="2" charset="0"/>
              </a:rPr>
              <a:t>Trening</a:t>
            </a:r>
            <a:endParaRPr lang="en-US" sz="1300" dirty="0">
              <a:solidFill>
                <a:schemeClr val="bg1"/>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84A97C38-000C-3BFE-C836-1897EB8661EC}"/>
              </a:ext>
            </a:extLst>
          </p:cNvPr>
          <p:cNvSpPr>
            <a:spLocks noGrp="1"/>
          </p:cNvSpPr>
          <p:nvPr>
            <p:ph type="sldNum" sz="quarter" idx="12"/>
          </p:nvPr>
        </p:nvSpPr>
        <p:spPr/>
        <p:txBody>
          <a:bodyPr/>
          <a:lstStyle/>
          <a:p>
            <a:fld id="{9041FEBA-683F-B44C-A647-A4FB58DC8725}" type="slidenum">
              <a:rPr lang="en-US" smtClean="0"/>
              <a:t>27</a:t>
            </a:fld>
            <a:endParaRPr lang="en-US"/>
          </a:p>
        </p:txBody>
      </p:sp>
    </p:spTree>
    <p:extLst>
      <p:ext uri="{BB962C8B-B14F-4D97-AF65-F5344CB8AC3E}">
        <p14:creationId xmlns:p14="http://schemas.microsoft.com/office/powerpoint/2010/main" val="428758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a:t>Cisco SDL</a:t>
            </a:r>
          </a:p>
        </p:txBody>
      </p:sp>
      <p:pic>
        <p:nvPicPr>
          <p:cNvPr id="6" name="Picture 5">
            <a:extLst>
              <a:ext uri="{FF2B5EF4-FFF2-40B4-BE49-F238E27FC236}">
                <a16:creationId xmlns:a16="http://schemas.microsoft.com/office/drawing/2014/main" id="{E2FCD84C-0AEC-7C5B-ABB7-8D91603906B6}"/>
              </a:ext>
            </a:extLst>
          </p:cNvPr>
          <p:cNvPicPr>
            <a:picLocks noChangeAspect="1"/>
          </p:cNvPicPr>
          <p:nvPr/>
        </p:nvPicPr>
        <p:blipFill>
          <a:blip r:embed="rId2"/>
          <a:stretch>
            <a:fillRect/>
          </a:stretch>
        </p:blipFill>
        <p:spPr>
          <a:xfrm>
            <a:off x="1027646" y="1600201"/>
            <a:ext cx="4548707" cy="4525963"/>
          </a:xfrm>
          <a:prstGeom prst="rect">
            <a:avLst/>
          </a:prstGeom>
          <a:noFill/>
        </p:spPr>
      </p:pic>
      <p:sp>
        <p:nvSpPr>
          <p:cNvPr id="11" name="Content Placeholder 3">
            <a:extLst>
              <a:ext uri="{FF2B5EF4-FFF2-40B4-BE49-F238E27FC236}">
                <a16:creationId xmlns:a16="http://schemas.microsoft.com/office/drawing/2014/main" id="{F465F682-5247-5948-7016-1D7AD1B74721}"/>
              </a:ext>
            </a:extLst>
          </p:cNvPr>
          <p:cNvSpPr>
            <a:spLocks noGrp="1"/>
          </p:cNvSpPr>
          <p:nvPr>
            <p:ph sz="half" idx="2"/>
          </p:nvPr>
        </p:nvSpPr>
        <p:spPr>
          <a:xfrm>
            <a:off x="6197600" y="1600201"/>
            <a:ext cx="5384800" cy="4525963"/>
          </a:xfrm>
        </p:spPr>
        <p:txBody>
          <a:bodyPr>
            <a:normAutofit fontScale="77500" lnSpcReduction="20000"/>
          </a:bodyPr>
          <a:lstStyle/>
          <a:p>
            <a:r>
              <a:rPr lang="en-US" dirty="0" err="1"/>
              <a:t>Planiranje</a:t>
            </a:r>
            <a:endParaRPr lang="en-US" dirty="0"/>
          </a:p>
          <a:p>
            <a:pPr lvl="1"/>
            <a:r>
              <a:rPr lang="en-US" dirty="0" err="1"/>
              <a:t>Kontrole</a:t>
            </a:r>
            <a:r>
              <a:rPr lang="en-US" dirty="0"/>
              <a:t> </a:t>
            </a:r>
            <a:r>
              <a:rPr lang="en-US" dirty="0" err="1"/>
              <a:t>bezbdnosti</a:t>
            </a:r>
            <a:r>
              <a:rPr lang="en-US" dirty="0"/>
              <a:t> </a:t>
            </a:r>
            <a:r>
              <a:rPr lang="en-US" dirty="0" err="1"/>
              <a:t>i</a:t>
            </a:r>
            <a:r>
              <a:rPr lang="en-US" dirty="0"/>
              <a:t> </a:t>
            </a:r>
            <a:r>
              <a:rPr lang="en-US" dirty="0" err="1"/>
              <a:t>privatnosti</a:t>
            </a:r>
            <a:r>
              <a:rPr lang="en-US" dirty="0"/>
              <a:t> </a:t>
            </a:r>
            <a:r>
              <a:rPr lang="en-US" dirty="0" err="1"/>
              <a:t>i</a:t>
            </a:r>
            <a:r>
              <a:rPr lang="en-US" dirty="0"/>
              <a:t> </a:t>
            </a:r>
            <a:r>
              <a:rPr lang="en-US" dirty="0" err="1"/>
              <a:t>upravljanje</a:t>
            </a:r>
            <a:r>
              <a:rPr lang="en-US" dirty="0"/>
              <a:t> </a:t>
            </a:r>
            <a:r>
              <a:rPr lang="en-US" dirty="0" err="1"/>
              <a:t>rizikom</a:t>
            </a:r>
            <a:endParaRPr lang="en-US" dirty="0"/>
          </a:p>
          <a:p>
            <a:r>
              <a:rPr lang="en-US" dirty="0" err="1"/>
              <a:t>Razvoj</a:t>
            </a:r>
            <a:endParaRPr lang="en-US" dirty="0"/>
          </a:p>
          <a:p>
            <a:pPr lvl="1"/>
            <a:r>
              <a:rPr lang="en-US" dirty="0" err="1"/>
              <a:t>Razvoj</a:t>
            </a:r>
            <a:r>
              <a:rPr lang="en-US" dirty="0"/>
              <a:t> </a:t>
            </a:r>
            <a:r>
              <a:rPr lang="en-US" dirty="0" err="1"/>
              <a:t>bezbednih</a:t>
            </a:r>
            <a:r>
              <a:rPr lang="en-US" dirty="0"/>
              <a:t> </a:t>
            </a:r>
            <a:r>
              <a:rPr lang="en-US" dirty="0" err="1"/>
              <a:t>modula</a:t>
            </a:r>
            <a:r>
              <a:rPr lang="en-US" dirty="0"/>
              <a:t> </a:t>
            </a:r>
            <a:r>
              <a:rPr lang="en-US" dirty="0" err="1"/>
              <a:t>i</a:t>
            </a:r>
            <a:r>
              <a:rPr lang="en-US" dirty="0"/>
              <a:t> </a:t>
            </a:r>
            <a:r>
              <a:rPr lang="en-US" dirty="0" err="1"/>
              <a:t>statička</a:t>
            </a:r>
            <a:r>
              <a:rPr lang="en-US" dirty="0"/>
              <a:t> </a:t>
            </a:r>
            <a:r>
              <a:rPr lang="en-US" dirty="0" err="1"/>
              <a:t>analiza</a:t>
            </a:r>
            <a:endParaRPr lang="en-US" dirty="0"/>
          </a:p>
          <a:p>
            <a:r>
              <a:rPr lang="en-US" dirty="0" err="1"/>
              <a:t>Validacija</a:t>
            </a:r>
            <a:endParaRPr lang="en-US" dirty="0"/>
          </a:p>
          <a:p>
            <a:pPr lvl="1"/>
            <a:r>
              <a:rPr lang="en-US" dirty="0" err="1"/>
              <a:t>Testiranje</a:t>
            </a:r>
            <a:r>
              <a:rPr lang="en-US" dirty="0"/>
              <a:t> </a:t>
            </a:r>
            <a:r>
              <a:rPr lang="en-US" dirty="0" err="1"/>
              <a:t>bezbednosnih</a:t>
            </a:r>
            <a:r>
              <a:rPr lang="en-US" dirty="0"/>
              <a:t> </a:t>
            </a:r>
            <a:r>
              <a:rPr lang="en-US" dirty="0" err="1"/>
              <a:t>ranjivosti</a:t>
            </a:r>
            <a:endParaRPr lang="en-US" dirty="0"/>
          </a:p>
          <a:p>
            <a:r>
              <a:rPr lang="en-US" dirty="0" err="1"/>
              <a:t>Puštanje</a:t>
            </a:r>
            <a:r>
              <a:rPr lang="en-US" dirty="0"/>
              <a:t> u rad</a:t>
            </a:r>
          </a:p>
          <a:p>
            <a:pPr lvl="1"/>
            <a:r>
              <a:rPr lang="sr-Latn-RS" dirty="0"/>
              <a:t>Ocena spremnosti/</a:t>
            </a:r>
            <a:r>
              <a:rPr lang="en-US" dirty="0" err="1"/>
              <a:t>zrelosti</a:t>
            </a:r>
            <a:r>
              <a:rPr lang="en-US" dirty="0"/>
              <a:t> </a:t>
            </a:r>
            <a:r>
              <a:rPr lang="en-US" dirty="0" err="1"/>
              <a:t>bezbednosti</a:t>
            </a:r>
            <a:r>
              <a:rPr lang="en-US" dirty="0"/>
              <a:t> </a:t>
            </a:r>
            <a:r>
              <a:rPr lang="en-US" dirty="0" err="1"/>
              <a:t>i</a:t>
            </a:r>
            <a:r>
              <a:rPr lang="en-US" dirty="0"/>
              <a:t> </a:t>
            </a:r>
            <a:r>
              <a:rPr lang="en-US" dirty="0" err="1"/>
              <a:t>privatnosti</a:t>
            </a:r>
            <a:endParaRPr lang="en-US" dirty="0"/>
          </a:p>
          <a:p>
            <a:r>
              <a:rPr lang="en-US" dirty="0" err="1"/>
              <a:t>Faza</a:t>
            </a:r>
            <a:r>
              <a:rPr lang="en-US" dirty="0"/>
              <a:t> </a:t>
            </a:r>
            <a:r>
              <a:rPr lang="en-US" dirty="0" err="1"/>
              <a:t>operacije</a:t>
            </a:r>
            <a:endParaRPr lang="en-US" dirty="0"/>
          </a:p>
          <a:p>
            <a:pPr lvl="1"/>
            <a:r>
              <a:rPr lang="en-US" dirty="0" err="1"/>
              <a:t>Bezbedno</a:t>
            </a:r>
            <a:r>
              <a:rPr lang="en-US" dirty="0"/>
              <a:t> </a:t>
            </a:r>
            <a:r>
              <a:rPr lang="en-US" dirty="0" err="1"/>
              <a:t>operativno</a:t>
            </a:r>
            <a:r>
              <a:rPr lang="en-US" dirty="0"/>
              <a:t> </a:t>
            </a:r>
            <a:r>
              <a:rPr lang="en-US" dirty="0" err="1"/>
              <a:t>upravljanje</a:t>
            </a:r>
            <a:endParaRPr lang="en-US" dirty="0"/>
          </a:p>
          <a:p>
            <a:r>
              <a:rPr lang="en-US" dirty="0" err="1"/>
              <a:t>Nadgledanje</a:t>
            </a:r>
            <a:endParaRPr lang="en-US" dirty="0"/>
          </a:p>
          <a:p>
            <a:pPr lvl="1"/>
            <a:r>
              <a:rPr lang="en-US" dirty="0" err="1"/>
              <a:t>Kontinuirano</a:t>
            </a:r>
            <a:r>
              <a:rPr lang="en-US" dirty="0"/>
              <a:t> </a:t>
            </a:r>
            <a:r>
              <a:rPr lang="en-US" dirty="0" err="1"/>
              <a:t>nadgledanje</a:t>
            </a:r>
            <a:r>
              <a:rPr lang="en-US" dirty="0"/>
              <a:t> </a:t>
            </a:r>
            <a:r>
              <a:rPr lang="en-US" dirty="0" err="1"/>
              <a:t>i</a:t>
            </a:r>
            <a:r>
              <a:rPr lang="en-US" dirty="0"/>
              <a:t> </a:t>
            </a:r>
            <a:r>
              <a:rPr lang="en-US" dirty="0" err="1"/>
              <a:t>ažuriranje</a:t>
            </a:r>
            <a:endParaRPr lang="en-US" dirty="0"/>
          </a:p>
        </p:txBody>
      </p:sp>
      <p:sp>
        <p:nvSpPr>
          <p:cNvPr id="7" name="TextBox 6">
            <a:extLst>
              <a:ext uri="{FF2B5EF4-FFF2-40B4-BE49-F238E27FC236}">
                <a16:creationId xmlns:a16="http://schemas.microsoft.com/office/drawing/2014/main" id="{1BAB1D47-660B-CC71-6135-E44FEFBA0581}"/>
              </a:ext>
            </a:extLst>
          </p:cNvPr>
          <p:cNvSpPr txBox="1"/>
          <p:nvPr/>
        </p:nvSpPr>
        <p:spPr>
          <a:xfrm>
            <a:off x="121920" y="6488668"/>
            <a:ext cx="4480714" cy="307777"/>
          </a:xfrm>
          <a:prstGeom prst="rect">
            <a:avLst/>
          </a:prstGeom>
          <a:noFill/>
        </p:spPr>
        <p:txBody>
          <a:bodyPr wrap="none" rtlCol="0">
            <a:spAutoFit/>
          </a:bodyPr>
          <a:lstStyle/>
          <a:p>
            <a:r>
              <a:rPr lang="en-US" sz="1400" dirty="0">
                <a:latin typeface="Avenir Book" panose="02000503020000020003" pitchFamily="2" charset="0"/>
              </a:rPr>
              <a:t>Autor </a:t>
            </a:r>
            <a:r>
              <a:rPr lang="en-US" sz="1400" dirty="0" err="1">
                <a:latin typeface="Avenir Book" panose="02000503020000020003" pitchFamily="2" charset="0"/>
              </a:rPr>
              <a:t>slike</a:t>
            </a:r>
            <a:r>
              <a:rPr lang="en-US" sz="1400" dirty="0">
                <a:latin typeface="Avenir Book" panose="02000503020000020003" pitchFamily="2" charset="0"/>
              </a:rPr>
              <a:t>: Cisco Secure Development Lifecycle 2021</a:t>
            </a:r>
          </a:p>
        </p:txBody>
      </p:sp>
      <p:sp>
        <p:nvSpPr>
          <p:cNvPr id="3" name="Slide Number Placeholder 2">
            <a:extLst>
              <a:ext uri="{FF2B5EF4-FFF2-40B4-BE49-F238E27FC236}">
                <a16:creationId xmlns:a16="http://schemas.microsoft.com/office/drawing/2014/main" id="{D9A46A34-4449-0FAF-3496-F4E974F1C26B}"/>
              </a:ext>
            </a:extLst>
          </p:cNvPr>
          <p:cNvSpPr>
            <a:spLocks noGrp="1"/>
          </p:cNvSpPr>
          <p:nvPr>
            <p:ph type="sldNum" sz="quarter" idx="12"/>
          </p:nvPr>
        </p:nvSpPr>
        <p:spPr/>
        <p:txBody>
          <a:bodyPr/>
          <a:lstStyle/>
          <a:p>
            <a:fld id="{9041FEBA-683F-B44C-A647-A4FB58DC8725}" type="slidenum">
              <a:rPr lang="en-US" smtClean="0"/>
              <a:t>28</a:t>
            </a:fld>
            <a:endParaRPr lang="en-US"/>
          </a:p>
        </p:txBody>
      </p:sp>
    </p:spTree>
    <p:extLst>
      <p:ext uri="{BB962C8B-B14F-4D97-AF65-F5344CB8AC3E}">
        <p14:creationId xmlns:p14="http://schemas.microsoft.com/office/powerpoint/2010/main" val="214077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 </a:t>
            </a:r>
            <a:r>
              <a:rPr lang="en-US" dirty="0" err="1"/>
              <a:t>još</a:t>
            </a:r>
            <a:r>
              <a:rPr lang="en-US" dirty="0"/>
              <a:t> </a:t>
            </a:r>
            <a:r>
              <a:rPr lang="en-US" dirty="0" err="1"/>
              <a:t>mnogo</a:t>
            </a:r>
            <a:r>
              <a:rPr lang="en-US" dirty="0"/>
              <a:t> </a:t>
            </a:r>
            <a:r>
              <a:rPr lang="en-US" dirty="0" err="1"/>
              <a:t>radnih</a:t>
            </a:r>
            <a:r>
              <a:rPr lang="en-US" dirty="0"/>
              <a:t> </a:t>
            </a:r>
            <a:r>
              <a:rPr lang="en-US" dirty="0" err="1"/>
              <a:t>okvira</a:t>
            </a:r>
            <a:r>
              <a:rPr lang="en-US" dirty="0"/>
              <a:t> </a:t>
            </a:r>
            <a:r>
              <a:rPr lang="en-US" dirty="0" err="1"/>
              <a:t>i</a:t>
            </a:r>
            <a:r>
              <a:rPr lang="en-US" dirty="0"/>
              <a:t> </a:t>
            </a:r>
            <a:r>
              <a:rPr lang="en-US" dirty="0" err="1"/>
              <a:t>standarda</a:t>
            </a:r>
            <a:r>
              <a:rPr lang="en-US" dirty="0"/>
              <a:t>…</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444138" y="1591267"/>
            <a:ext cx="10972800" cy="4525963"/>
          </a:xfrm>
        </p:spPr>
        <p:txBody>
          <a:bodyPr>
            <a:normAutofit/>
          </a:bodyPr>
          <a:lstStyle/>
          <a:p>
            <a:r>
              <a:rPr lang="en-US" dirty="0">
                <a:latin typeface="Avenir Book" panose="02000503020000020003" pitchFamily="2" charset="0"/>
              </a:rPr>
              <a:t>PCI DSS (</a:t>
            </a:r>
            <a:r>
              <a:rPr lang="en-US" i="1" dirty="0">
                <a:latin typeface="Avenir Book" panose="02000503020000020003" pitchFamily="2" charset="0"/>
              </a:rPr>
              <a:t>Payment Card Industry Data Security Standard</a:t>
            </a:r>
            <a:r>
              <a:rPr lang="en-US" dirty="0">
                <a:latin typeface="Avenir Book" panose="02000503020000020003" pitchFamily="2" charset="0"/>
              </a:rPr>
              <a:t>)</a:t>
            </a:r>
          </a:p>
          <a:p>
            <a:r>
              <a:rPr lang="en-US" dirty="0">
                <a:latin typeface="Avenir Book" panose="02000503020000020003" pitchFamily="2" charset="0"/>
              </a:rPr>
              <a:t>BSIMM (</a:t>
            </a:r>
            <a:r>
              <a:rPr lang="en-US" i="1" dirty="0">
                <a:latin typeface="Avenir Book" panose="02000503020000020003" pitchFamily="2" charset="0"/>
              </a:rPr>
              <a:t>Building Security in Maturity Model</a:t>
            </a:r>
            <a:r>
              <a:rPr lang="en-US" dirty="0">
                <a:latin typeface="Avenir Book" panose="02000503020000020003" pitchFamily="2" charset="0"/>
              </a:rPr>
              <a:t>)</a:t>
            </a:r>
          </a:p>
          <a:p>
            <a:r>
              <a:rPr lang="en-US" dirty="0">
                <a:latin typeface="Avenir Book" panose="02000503020000020003" pitchFamily="2" charset="0"/>
              </a:rPr>
              <a:t>OWASP (</a:t>
            </a:r>
            <a:r>
              <a:rPr lang="en-US" i="1" dirty="0">
                <a:latin typeface="Avenir Book" panose="02000503020000020003" pitchFamily="2" charset="0"/>
              </a:rPr>
              <a:t>Open Web Application Security Project</a:t>
            </a:r>
            <a:r>
              <a:rPr lang="en-US" dirty="0">
                <a:latin typeface="Avenir Book" panose="02000503020000020003" pitchFamily="2" charset="0"/>
              </a:rPr>
              <a:t>)</a:t>
            </a:r>
          </a:p>
          <a:p>
            <a:r>
              <a:rPr lang="en-US" dirty="0">
                <a:latin typeface="Avenir Book" panose="02000503020000020003" pitchFamily="2" charset="0"/>
              </a:rPr>
              <a:t>SAMM (</a:t>
            </a:r>
            <a:r>
              <a:rPr lang="en-US" i="1" dirty="0">
                <a:latin typeface="Avenir Book" panose="02000503020000020003" pitchFamily="2" charset="0"/>
              </a:rPr>
              <a:t>Software Assurance Maturity Model</a:t>
            </a:r>
            <a:r>
              <a:rPr lang="en-US" dirty="0">
                <a:latin typeface="Avenir Book" panose="02000503020000020003" pitchFamily="2" charset="0"/>
              </a:rPr>
              <a:t>)</a:t>
            </a:r>
          </a:p>
          <a:p>
            <a:r>
              <a:rPr lang="en-US" dirty="0">
                <a:latin typeface="Avenir Book" panose="02000503020000020003" pitchFamily="2" charset="0"/>
              </a:rPr>
              <a:t>ISO Standards (</a:t>
            </a:r>
            <a:r>
              <a:rPr lang="en-US" i="1" dirty="0">
                <a:latin typeface="Avenir Book" panose="02000503020000020003" pitchFamily="2" charset="0"/>
              </a:rPr>
              <a:t>International Organization for Standardization</a:t>
            </a:r>
            <a:r>
              <a:rPr lang="en-US" dirty="0">
                <a:latin typeface="Avenir Book" panose="02000503020000020003" pitchFamily="2" charset="0"/>
              </a:rPr>
              <a:t>)</a:t>
            </a:r>
          </a:p>
          <a:p>
            <a:r>
              <a:rPr lang="en-US" dirty="0" err="1">
                <a:latin typeface="Avenir Book" panose="02000503020000020003" pitchFamily="2" charset="0"/>
              </a:rPr>
              <a:t>SAFECode</a:t>
            </a:r>
            <a:r>
              <a:rPr lang="en-US" dirty="0">
                <a:latin typeface="Avenir Book" panose="02000503020000020003" pitchFamily="2" charset="0"/>
              </a:rPr>
              <a:t> (</a:t>
            </a:r>
            <a:r>
              <a:rPr lang="en-US" i="1" dirty="0">
                <a:latin typeface="Avenir Book" panose="02000503020000020003" pitchFamily="2" charset="0"/>
              </a:rPr>
              <a:t>Software Assurance Forum for Excellence in Code</a:t>
            </a:r>
            <a:r>
              <a:rPr lang="en-US" dirty="0">
                <a:latin typeface="Avenir Book" panose="02000503020000020003" pitchFamily="2" charset="0"/>
              </a:rPr>
              <a:t>)</a:t>
            </a:r>
          </a:p>
          <a:p>
            <a:r>
              <a:rPr lang="en-US" dirty="0">
                <a:latin typeface="Avenir Book" panose="02000503020000020003" pitchFamily="2" charset="0"/>
              </a:rPr>
              <a:t>NIST SSDF (</a:t>
            </a:r>
            <a:r>
              <a:rPr lang="en-US" i="1" dirty="0">
                <a:latin typeface="Avenir Book" panose="02000503020000020003" pitchFamily="2" charset="0"/>
              </a:rPr>
              <a:t>Secure Software Development Framework</a:t>
            </a:r>
            <a:r>
              <a:rPr lang="en-US" dirty="0">
                <a:latin typeface="Avenir Book" panose="02000503020000020003" pitchFamily="2" charset="0"/>
              </a:rPr>
              <a:t>)</a:t>
            </a:r>
          </a:p>
          <a:p>
            <a:r>
              <a:rPr lang="en-US" dirty="0">
                <a:latin typeface="Avenir Book" panose="02000503020000020003" pitchFamily="2" charset="0"/>
              </a:rPr>
              <a:t>…</a:t>
            </a:r>
            <a:endParaRPr lang="en-US" dirty="0">
              <a:latin typeface="Old Standard TT" panose="020B0604020202020204" charset="0"/>
            </a:endParaRPr>
          </a:p>
        </p:txBody>
      </p:sp>
      <p:sp>
        <p:nvSpPr>
          <p:cNvPr id="4" name="Slide Number Placeholder 3">
            <a:extLst>
              <a:ext uri="{FF2B5EF4-FFF2-40B4-BE49-F238E27FC236}">
                <a16:creationId xmlns:a16="http://schemas.microsoft.com/office/drawing/2014/main" id="{5FF8AE92-27D7-AB78-97CF-5940E31523AE}"/>
              </a:ext>
            </a:extLst>
          </p:cNvPr>
          <p:cNvSpPr>
            <a:spLocks noGrp="1"/>
          </p:cNvSpPr>
          <p:nvPr>
            <p:ph type="sldNum" sz="quarter" idx="12"/>
          </p:nvPr>
        </p:nvSpPr>
        <p:spPr/>
        <p:txBody>
          <a:bodyPr/>
          <a:lstStyle/>
          <a:p>
            <a:fld id="{9041FEBA-683F-B44C-A647-A4FB58DC8725}" type="slidenum">
              <a:rPr lang="en-US" smtClean="0"/>
              <a:t>29</a:t>
            </a:fld>
            <a:endParaRPr lang="en-US"/>
          </a:p>
        </p:txBody>
      </p:sp>
    </p:spTree>
    <p:extLst>
      <p:ext uri="{BB962C8B-B14F-4D97-AF65-F5344CB8AC3E}">
        <p14:creationId xmlns:p14="http://schemas.microsoft.com/office/powerpoint/2010/main" val="23951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3B07-6D1B-9C48-B7F5-1A51607CB1B3}"/>
              </a:ext>
            </a:extLst>
          </p:cNvPr>
          <p:cNvSpPr>
            <a:spLocks noGrp="1"/>
          </p:cNvSpPr>
          <p:nvPr>
            <p:ph type="title"/>
          </p:nvPr>
        </p:nvSpPr>
        <p:spPr/>
        <p:txBody>
          <a:bodyPr>
            <a:normAutofit fontScale="90000"/>
          </a:bodyPr>
          <a:lstStyle/>
          <a:p>
            <a:r>
              <a:rPr lang="en-US" dirty="0" err="1"/>
              <a:t>Zašto</a:t>
            </a:r>
            <a:r>
              <a:rPr lang="en-US" dirty="0"/>
              <a:t> </a:t>
            </a:r>
            <a:r>
              <a:rPr lang="en-US" dirty="0" err="1"/>
              <a:t>brinuti</a:t>
            </a:r>
            <a:r>
              <a:rPr lang="en-US" dirty="0"/>
              <a:t> o </a:t>
            </a:r>
            <a:r>
              <a:rPr lang="en-US" dirty="0" err="1"/>
              <a:t>bezbednosti</a:t>
            </a:r>
            <a:r>
              <a:rPr lang="en-US" dirty="0"/>
              <a:t>?</a:t>
            </a:r>
          </a:p>
        </p:txBody>
      </p:sp>
      <p:sp>
        <p:nvSpPr>
          <p:cNvPr id="3" name="Content Placeholder 2">
            <a:extLst>
              <a:ext uri="{FF2B5EF4-FFF2-40B4-BE49-F238E27FC236}">
                <a16:creationId xmlns:a16="http://schemas.microsoft.com/office/drawing/2014/main" id="{89EBEC44-8B4D-8122-0AD6-792C95F503D8}"/>
              </a:ext>
            </a:extLst>
          </p:cNvPr>
          <p:cNvSpPr>
            <a:spLocks noGrp="1"/>
          </p:cNvSpPr>
          <p:nvPr>
            <p:ph idx="1"/>
          </p:nvPr>
        </p:nvSpPr>
        <p:spPr/>
        <p:txBody>
          <a:bodyPr>
            <a:normAutofit lnSpcReduction="10000"/>
          </a:bodyPr>
          <a:lstStyle/>
          <a:p>
            <a:r>
              <a:rPr lang="en-US" i="1" dirty="0" err="1">
                <a:latin typeface="Avenir Book" panose="02000503020000020003" pitchFamily="2" charset="0"/>
              </a:rPr>
              <a:t>Inženjer</a:t>
            </a:r>
            <a:r>
              <a:rPr lang="en-US" i="1" dirty="0">
                <a:latin typeface="Avenir Book" panose="02000503020000020003" pitchFamily="2" charset="0"/>
              </a:rPr>
              <a:t> koji </a:t>
            </a:r>
            <a:r>
              <a:rPr lang="en-US" i="1" dirty="0" err="1">
                <a:latin typeface="Avenir Book" panose="02000503020000020003" pitchFamily="2" charset="0"/>
              </a:rPr>
              <a:t>svoj</a:t>
            </a:r>
            <a:r>
              <a:rPr lang="en-US" i="1" dirty="0">
                <a:latin typeface="Avenir Book" panose="02000503020000020003" pitchFamily="2" charset="0"/>
              </a:rPr>
              <a:t> </a:t>
            </a:r>
            <a:r>
              <a:rPr lang="en-US" i="1" dirty="0" err="1">
                <a:latin typeface="Avenir Book" panose="02000503020000020003" pitchFamily="2" charset="0"/>
              </a:rPr>
              <a:t>posao</a:t>
            </a:r>
            <a:r>
              <a:rPr lang="en-US" i="1" dirty="0">
                <a:latin typeface="Avenir Book" panose="02000503020000020003" pitchFamily="2" charset="0"/>
              </a:rPr>
              <a:t> </a:t>
            </a:r>
            <a:r>
              <a:rPr lang="en-US" i="1" dirty="0" err="1">
                <a:latin typeface="Avenir Book" panose="02000503020000020003" pitchFamily="2" charset="0"/>
              </a:rPr>
              <a:t>razmišljajući</a:t>
            </a:r>
            <a:r>
              <a:rPr lang="en-US" i="1" dirty="0">
                <a:latin typeface="Avenir Book" panose="02000503020000020003" pitchFamily="2" charset="0"/>
              </a:rPr>
              <a:t> </a:t>
            </a:r>
            <a:r>
              <a:rPr lang="en-US" i="1" dirty="0" err="1">
                <a:latin typeface="Avenir Book" panose="02000503020000020003" pitchFamily="2" charset="0"/>
              </a:rPr>
              <a:t>i</a:t>
            </a:r>
            <a:r>
              <a:rPr lang="en-US" i="1" dirty="0">
                <a:latin typeface="Avenir Book" panose="02000503020000020003" pitchFamily="2" charset="0"/>
              </a:rPr>
              <a:t> o </a:t>
            </a:r>
            <a:r>
              <a:rPr lang="en-US" i="1" dirty="0" err="1">
                <a:latin typeface="Avenir Book" panose="02000503020000020003" pitchFamily="2" charset="0"/>
              </a:rPr>
              <a:t>bezbednosnim</a:t>
            </a:r>
            <a:r>
              <a:rPr lang="en-US" i="1" dirty="0">
                <a:latin typeface="Avenir Book" panose="02000503020000020003" pitchFamily="2" charset="0"/>
              </a:rPr>
              <a:t> </a:t>
            </a:r>
            <a:r>
              <a:rPr lang="en-US" i="1" dirty="0" err="1">
                <a:latin typeface="Avenir Book" panose="02000503020000020003" pitchFamily="2" charset="0"/>
              </a:rPr>
              <a:t>aspektima</a:t>
            </a:r>
            <a:r>
              <a:rPr lang="en-US" i="1" dirty="0">
                <a:latin typeface="Avenir Book" panose="02000503020000020003" pitchFamily="2" charset="0"/>
              </a:rPr>
              <a:t> s </a:t>
            </a:r>
            <a:r>
              <a:rPr lang="en-US" i="1" dirty="0" err="1">
                <a:latin typeface="Avenir Book" panose="02000503020000020003" pitchFamily="2" charset="0"/>
              </a:rPr>
              <a:t>ciljem</a:t>
            </a:r>
            <a:r>
              <a:rPr lang="en-US" i="1" dirty="0">
                <a:latin typeface="Avenir Book" panose="02000503020000020003" pitchFamily="2" charset="0"/>
              </a:rPr>
              <a:t> da </a:t>
            </a:r>
            <a:r>
              <a:rPr lang="en-US" i="1" dirty="0" err="1">
                <a:latin typeface="Avenir Book" panose="02000503020000020003" pitchFamily="2" charset="0"/>
              </a:rPr>
              <a:t>proizvede</a:t>
            </a:r>
            <a:r>
              <a:rPr lang="en-US" i="1" dirty="0">
                <a:latin typeface="Avenir Book" panose="02000503020000020003" pitchFamily="2" charset="0"/>
              </a:rPr>
              <a:t> </a:t>
            </a:r>
            <a:r>
              <a:rPr lang="en-US" i="1" dirty="0" err="1">
                <a:latin typeface="Avenir Book" panose="02000503020000020003" pitchFamily="2" charset="0"/>
              </a:rPr>
              <a:t>bezbedniji</a:t>
            </a:r>
            <a:r>
              <a:rPr lang="en-US" i="1" dirty="0">
                <a:latin typeface="Avenir Book" panose="02000503020000020003" pitchFamily="2" charset="0"/>
              </a:rPr>
              <a:t> </a:t>
            </a:r>
            <a:r>
              <a:rPr lang="en-US" i="1" dirty="0" err="1">
                <a:latin typeface="Avenir Book" panose="02000503020000020003" pitchFamily="2" charset="0"/>
              </a:rPr>
              <a:t>proizvod</a:t>
            </a:r>
            <a:r>
              <a:rPr lang="en-US" i="1" dirty="0">
                <a:latin typeface="Avenir Book" panose="02000503020000020003" pitchFamily="2" charset="0"/>
              </a:rPr>
              <a:t> je </a:t>
            </a:r>
            <a:r>
              <a:rPr lang="en-US" i="1" dirty="0" err="1">
                <a:latin typeface="Avenir Book" panose="02000503020000020003" pitchFamily="2" charset="0"/>
              </a:rPr>
              <a:t>vredniji</a:t>
            </a:r>
            <a:r>
              <a:rPr lang="en-US" i="1" dirty="0">
                <a:latin typeface="Avenir Book" panose="02000503020000020003" pitchFamily="2" charset="0"/>
              </a:rPr>
              <a:t> od </a:t>
            </a:r>
            <a:r>
              <a:rPr lang="en-US" i="1" dirty="0" err="1">
                <a:latin typeface="Avenir Book" panose="02000503020000020003" pitchFamily="2" charset="0"/>
              </a:rPr>
              <a:t>inženjera</a:t>
            </a:r>
            <a:r>
              <a:rPr lang="en-US" i="1" dirty="0">
                <a:latin typeface="Avenir Book" panose="02000503020000020003" pitchFamily="2" charset="0"/>
              </a:rPr>
              <a:t> koji to ne </a:t>
            </a:r>
            <a:r>
              <a:rPr lang="en-US" i="1" dirty="0" err="1">
                <a:latin typeface="Avenir Book" panose="02000503020000020003" pitchFamily="2" charset="0"/>
              </a:rPr>
              <a:t>radi</a:t>
            </a:r>
            <a:r>
              <a:rPr lang="en-US" i="1" dirty="0">
                <a:latin typeface="Avenir Book" panose="02000503020000020003" pitchFamily="2" charset="0"/>
              </a:rPr>
              <a:t>.</a:t>
            </a:r>
          </a:p>
          <a:p>
            <a:r>
              <a:rPr lang="en-US" dirty="0"/>
              <a:t>Da li je </a:t>
            </a:r>
            <a:r>
              <a:rPr lang="en-US" dirty="0" err="1"/>
              <a:t>bezbednost</a:t>
            </a:r>
            <a:r>
              <a:rPr lang="en-US" dirty="0"/>
              <a:t> </a:t>
            </a:r>
            <a:r>
              <a:rPr lang="en-US" dirty="0" err="1"/>
              <a:t>najvažnija</a:t>
            </a:r>
            <a:r>
              <a:rPr lang="en-US" dirty="0"/>
              <a:t> </a:t>
            </a:r>
            <a:r>
              <a:rPr lang="en-US" dirty="0" err="1"/>
              <a:t>osobina</a:t>
            </a:r>
            <a:r>
              <a:rPr lang="en-US" dirty="0"/>
              <a:t> </a:t>
            </a:r>
            <a:r>
              <a:rPr lang="en-US" dirty="0" err="1"/>
              <a:t>kvaliteta</a:t>
            </a:r>
            <a:r>
              <a:rPr lang="en-US" dirty="0"/>
              <a:t>?</a:t>
            </a:r>
          </a:p>
          <a:p>
            <a:pPr lvl="1"/>
            <a:r>
              <a:rPr lang="en-US" dirty="0" err="1"/>
              <a:t>Zavisi</a:t>
            </a:r>
            <a:r>
              <a:rPr lang="en-US" dirty="0"/>
              <a:t> od </a:t>
            </a:r>
            <a:r>
              <a:rPr lang="en-US" dirty="0" err="1"/>
              <a:t>zahteva</a:t>
            </a:r>
            <a:r>
              <a:rPr lang="en-US" dirty="0"/>
              <a:t> </a:t>
            </a:r>
            <a:r>
              <a:rPr lang="en-US" dirty="0" err="1"/>
              <a:t>klijenata</a:t>
            </a:r>
            <a:endParaRPr lang="en-US" dirty="0"/>
          </a:p>
          <a:p>
            <a:r>
              <a:rPr lang="en-US" dirty="0" err="1"/>
              <a:t>Kupci</a:t>
            </a:r>
            <a:r>
              <a:rPr lang="en-US" dirty="0"/>
              <a:t> koji </a:t>
            </a:r>
            <a:r>
              <a:rPr lang="en-US" dirty="0" err="1"/>
              <a:t>kupuju</a:t>
            </a:r>
            <a:r>
              <a:rPr lang="en-US" dirty="0"/>
              <a:t> </a:t>
            </a:r>
            <a:r>
              <a:rPr lang="en-US" dirty="0" err="1"/>
              <a:t>vaše</a:t>
            </a:r>
            <a:r>
              <a:rPr lang="en-US" dirty="0"/>
              <a:t> </a:t>
            </a:r>
            <a:r>
              <a:rPr lang="en-US" dirty="0" err="1"/>
              <a:t>proizvode</a:t>
            </a:r>
            <a:r>
              <a:rPr lang="en-US" dirty="0"/>
              <a:t> </a:t>
            </a:r>
            <a:r>
              <a:rPr lang="en-US" dirty="0" err="1"/>
              <a:t>žele</a:t>
            </a:r>
            <a:r>
              <a:rPr lang="en-US" dirty="0"/>
              <a:t> da </a:t>
            </a:r>
            <a:r>
              <a:rPr lang="en-US" dirty="0" err="1"/>
              <a:t>zaštite</a:t>
            </a:r>
            <a:r>
              <a:rPr lang="en-US" dirty="0"/>
              <a:t> </a:t>
            </a:r>
            <a:r>
              <a:rPr lang="en-US" dirty="0" err="1"/>
              <a:t>svoje</a:t>
            </a:r>
            <a:r>
              <a:rPr lang="en-US" dirty="0"/>
              <a:t> </a:t>
            </a:r>
            <a:r>
              <a:rPr lang="en-US" dirty="0" err="1"/>
              <a:t>sisteme</a:t>
            </a:r>
            <a:r>
              <a:rPr lang="en-US" dirty="0"/>
              <a:t> </a:t>
            </a:r>
            <a:r>
              <a:rPr lang="en-US" dirty="0" err="1"/>
              <a:t>tako</a:t>
            </a:r>
            <a:r>
              <a:rPr lang="en-US" dirty="0"/>
              <a:t> da:</a:t>
            </a:r>
          </a:p>
          <a:p>
            <a:pPr lvl="1"/>
            <a:r>
              <a:rPr lang="en-US" dirty="0" err="1"/>
              <a:t>Održe</a:t>
            </a:r>
            <a:r>
              <a:rPr lang="en-US" dirty="0"/>
              <a:t> </a:t>
            </a:r>
            <a:r>
              <a:rPr lang="en-US" dirty="0" err="1"/>
              <a:t>neometano</a:t>
            </a:r>
            <a:r>
              <a:rPr lang="en-US" dirty="0"/>
              <a:t> </a:t>
            </a:r>
            <a:r>
              <a:rPr lang="en-US" dirty="0" err="1"/>
              <a:t>poslovanje</a:t>
            </a:r>
            <a:r>
              <a:rPr lang="en-US" dirty="0"/>
              <a:t>, </a:t>
            </a:r>
            <a:r>
              <a:rPr lang="en-US" b="1" dirty="0" err="1"/>
              <a:t>izbegavajući</a:t>
            </a:r>
            <a:r>
              <a:rPr lang="en-US" b="1" dirty="0"/>
              <a:t> </a:t>
            </a:r>
            <a:r>
              <a:rPr lang="en-US" b="1" dirty="0" err="1"/>
              <a:t>gubitak</a:t>
            </a:r>
            <a:r>
              <a:rPr lang="en-US" b="1" dirty="0"/>
              <a:t> </a:t>
            </a:r>
            <a:r>
              <a:rPr lang="en-US" b="1" dirty="0" err="1"/>
              <a:t>profita</a:t>
            </a:r>
            <a:endParaRPr lang="en-US" b="1" dirty="0"/>
          </a:p>
          <a:p>
            <a:pPr lvl="1"/>
            <a:r>
              <a:rPr lang="en-US" dirty="0" err="1"/>
              <a:t>Očuvaju</a:t>
            </a:r>
            <a:r>
              <a:rPr lang="en-US" dirty="0"/>
              <a:t> </a:t>
            </a:r>
            <a:r>
              <a:rPr lang="en-US" dirty="0" err="1"/>
              <a:t>integritet</a:t>
            </a:r>
            <a:r>
              <a:rPr lang="en-US" dirty="0"/>
              <a:t> </a:t>
            </a:r>
            <a:r>
              <a:rPr lang="en-US" dirty="0" err="1"/>
              <a:t>svog</a:t>
            </a:r>
            <a:r>
              <a:rPr lang="en-US" dirty="0"/>
              <a:t> </a:t>
            </a:r>
            <a:r>
              <a:rPr lang="en-US" dirty="0" err="1"/>
              <a:t>brenda</a:t>
            </a:r>
            <a:r>
              <a:rPr lang="en-US" dirty="0"/>
              <a:t>, </a:t>
            </a:r>
            <a:r>
              <a:rPr lang="en-US" dirty="0" err="1"/>
              <a:t>poverenje</a:t>
            </a:r>
            <a:r>
              <a:rPr lang="en-US" dirty="0"/>
              <a:t> </a:t>
            </a:r>
            <a:r>
              <a:rPr lang="en-US" dirty="0" err="1"/>
              <a:t>partnera</a:t>
            </a:r>
            <a:r>
              <a:rPr lang="en-US" dirty="0"/>
              <a:t> </a:t>
            </a:r>
            <a:r>
              <a:rPr lang="en-US" dirty="0" err="1"/>
              <a:t>i</a:t>
            </a:r>
            <a:r>
              <a:rPr lang="en-US" dirty="0"/>
              <a:t> </a:t>
            </a:r>
            <a:r>
              <a:rPr lang="en-US" dirty="0" err="1"/>
              <a:t>klijenata</a:t>
            </a:r>
            <a:r>
              <a:rPr lang="en-US" dirty="0"/>
              <a:t>, </a:t>
            </a:r>
            <a:r>
              <a:rPr lang="en-US" b="1" dirty="0" err="1"/>
              <a:t>izbegavajući</a:t>
            </a:r>
            <a:r>
              <a:rPr lang="en-US" b="1" dirty="0"/>
              <a:t> </a:t>
            </a:r>
            <a:r>
              <a:rPr lang="en-US" b="1" dirty="0" err="1"/>
              <a:t>gubitak</a:t>
            </a:r>
            <a:r>
              <a:rPr lang="en-US" b="1" dirty="0"/>
              <a:t> </a:t>
            </a:r>
            <a:r>
              <a:rPr lang="en-US" b="1" dirty="0" err="1"/>
              <a:t>profita</a:t>
            </a:r>
            <a:endParaRPr lang="en-US" b="1" dirty="0"/>
          </a:p>
          <a:p>
            <a:pPr lvl="1"/>
            <a:r>
              <a:rPr lang="en-US" dirty="0" err="1"/>
              <a:t>Spreče</a:t>
            </a:r>
            <a:r>
              <a:rPr lang="en-US" dirty="0"/>
              <a:t> </a:t>
            </a:r>
            <a:r>
              <a:rPr lang="en-US" dirty="0" err="1"/>
              <a:t>vladine</a:t>
            </a:r>
            <a:r>
              <a:rPr lang="en-US" dirty="0"/>
              <a:t> </a:t>
            </a:r>
            <a:r>
              <a:rPr lang="en-US" dirty="0" err="1"/>
              <a:t>sankcije</a:t>
            </a:r>
            <a:r>
              <a:rPr lang="en-US" dirty="0"/>
              <a:t>, </a:t>
            </a:r>
            <a:r>
              <a:rPr lang="en-US" b="1" dirty="0" err="1"/>
              <a:t>izbegavajući</a:t>
            </a:r>
            <a:r>
              <a:rPr lang="en-US" b="1" dirty="0"/>
              <a:t> </a:t>
            </a:r>
            <a:r>
              <a:rPr lang="en-US" b="1" dirty="0" err="1"/>
              <a:t>gubitak</a:t>
            </a:r>
            <a:r>
              <a:rPr lang="en-US" b="1" dirty="0"/>
              <a:t> </a:t>
            </a:r>
            <a:r>
              <a:rPr lang="en-US" b="1" dirty="0" err="1"/>
              <a:t>profita</a:t>
            </a:r>
            <a:endParaRPr lang="en-US" dirty="0"/>
          </a:p>
        </p:txBody>
      </p:sp>
      <p:sp>
        <p:nvSpPr>
          <p:cNvPr id="4" name="Slide Number Placeholder 3">
            <a:extLst>
              <a:ext uri="{FF2B5EF4-FFF2-40B4-BE49-F238E27FC236}">
                <a16:creationId xmlns:a16="http://schemas.microsoft.com/office/drawing/2014/main" id="{FFC663E9-3C32-0AE6-B42B-8963FD9A9487}"/>
              </a:ext>
            </a:extLst>
          </p:cNvPr>
          <p:cNvSpPr>
            <a:spLocks noGrp="1"/>
          </p:cNvSpPr>
          <p:nvPr>
            <p:ph type="sldNum" sz="quarter" idx="12"/>
          </p:nvPr>
        </p:nvSpPr>
        <p:spPr/>
        <p:txBody>
          <a:bodyPr/>
          <a:lstStyle/>
          <a:p>
            <a:fld id="{9041FEBA-683F-B44C-A647-A4FB58DC8725}" type="slidenum">
              <a:rPr lang="en-US" smtClean="0"/>
              <a:t>3</a:t>
            </a:fld>
            <a:endParaRPr lang="en-US"/>
          </a:p>
        </p:txBody>
      </p:sp>
    </p:spTree>
    <p:extLst>
      <p:ext uri="{BB962C8B-B14F-4D97-AF65-F5344CB8AC3E}">
        <p14:creationId xmlns:p14="http://schemas.microsoft.com/office/powerpoint/2010/main" val="1719229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normAutofit lnSpcReduction="10000"/>
          </a:bodyPr>
          <a:lstStyle/>
          <a:p>
            <a:r>
              <a:rPr lang="en-US" dirty="0"/>
              <a:t>Autor </a:t>
            </a:r>
            <a:r>
              <a:rPr lang="en-US" i="1" dirty="0"/>
              <a:t>je International Electrotechnical Commission</a:t>
            </a:r>
            <a:r>
              <a:rPr lang="en-US" dirty="0"/>
              <a:t> 2018. </a:t>
            </a:r>
            <a:r>
              <a:rPr lang="en-US" dirty="0" err="1"/>
              <a:t>godine</a:t>
            </a:r>
            <a:endParaRPr lang="en-US" dirty="0"/>
          </a:p>
          <a:p>
            <a:r>
              <a:rPr lang="hr-HR" dirty="0"/>
              <a:t>Određuje </a:t>
            </a:r>
            <a:r>
              <a:rPr lang="hr-HR" dirty="0" err="1"/>
              <a:t>zahteve</a:t>
            </a:r>
            <a:r>
              <a:rPr lang="hr-HR" dirty="0"/>
              <a:t> procesa za </a:t>
            </a:r>
            <a:r>
              <a:rPr lang="hr-HR" dirty="0" err="1"/>
              <a:t>bezbedan</a:t>
            </a:r>
            <a:r>
              <a:rPr lang="hr-HR" dirty="0"/>
              <a:t> razvoj proizvoda koji se koriste u industrijskim sistemima za automatizacije i upravljanje</a:t>
            </a:r>
          </a:p>
          <a:p>
            <a:r>
              <a:rPr lang="en-US" dirty="0"/>
              <a:t>IEC 62443-4-1 standard je </a:t>
            </a:r>
            <a:r>
              <a:rPr lang="en-US" dirty="0" err="1"/>
              <a:t>jednoglasno</a:t>
            </a:r>
            <a:r>
              <a:rPr lang="en-US" dirty="0"/>
              <a:t> </a:t>
            </a:r>
            <a:r>
              <a:rPr lang="en-US" dirty="0" err="1"/>
              <a:t>prihvaćen</a:t>
            </a:r>
            <a:r>
              <a:rPr lang="en-US" dirty="0"/>
              <a:t> od </a:t>
            </a:r>
            <a:r>
              <a:rPr lang="en-US" dirty="0" err="1"/>
              <a:t>strane</a:t>
            </a:r>
            <a:r>
              <a:rPr lang="en-US" dirty="0"/>
              <a:t> 100 </a:t>
            </a:r>
            <a:r>
              <a:rPr lang="en-US" dirty="0" err="1"/>
              <a:t>država</a:t>
            </a:r>
            <a:endParaRPr lang="en-US" dirty="0"/>
          </a:p>
          <a:p>
            <a:r>
              <a:rPr lang="hr-HR" dirty="0" err="1"/>
              <a:t>Bezbedan</a:t>
            </a:r>
            <a:r>
              <a:rPr lang="hr-HR" dirty="0"/>
              <a:t> razvoj softvera sve više postaje </a:t>
            </a:r>
            <a:r>
              <a:rPr lang="hr-HR" dirty="0" err="1"/>
              <a:t>zahtev</a:t>
            </a:r>
            <a:r>
              <a:rPr lang="hr-HR" dirty="0"/>
              <a:t> za </a:t>
            </a:r>
            <a:r>
              <a:rPr lang="hr-HR" dirty="0" err="1"/>
              <a:t>prodavce</a:t>
            </a:r>
            <a:r>
              <a:rPr lang="hr-HR" dirty="0"/>
              <a:t> softvera, </a:t>
            </a:r>
            <a:r>
              <a:rPr lang="hr-HR" dirty="0" err="1"/>
              <a:t>obuhvatajući</a:t>
            </a:r>
            <a:r>
              <a:rPr lang="hr-HR" dirty="0"/>
              <a:t> </a:t>
            </a:r>
            <a:r>
              <a:rPr lang="hr-HR" dirty="0" err="1"/>
              <a:t>celu</a:t>
            </a:r>
            <a:r>
              <a:rPr lang="hr-HR" dirty="0"/>
              <a:t> organizaciju</a:t>
            </a:r>
          </a:p>
          <a:p>
            <a:r>
              <a:rPr lang="en-US" dirty="0"/>
              <a:t>Od </a:t>
            </a:r>
            <a:r>
              <a:rPr lang="en-US" dirty="0" err="1"/>
              <a:t>prodavaca</a:t>
            </a:r>
            <a:r>
              <a:rPr lang="en-US" dirty="0"/>
              <a:t> </a:t>
            </a:r>
            <a:r>
              <a:rPr lang="en-US" dirty="0" err="1"/>
              <a:t>softvera</a:t>
            </a:r>
            <a:r>
              <a:rPr lang="en-US" dirty="0"/>
              <a:t> </a:t>
            </a:r>
            <a:r>
              <a:rPr lang="en-US" dirty="0" err="1"/>
              <a:t>zahtevaće</a:t>
            </a:r>
            <a:r>
              <a:rPr lang="en-US" dirty="0"/>
              <a:t> se </a:t>
            </a:r>
            <a:r>
              <a:rPr lang="en-US" dirty="0" err="1"/>
              <a:t>šampioni</a:t>
            </a:r>
            <a:r>
              <a:rPr lang="en-US" dirty="0"/>
              <a:t> za </a:t>
            </a:r>
            <a:r>
              <a:rPr lang="en-US" dirty="0" err="1"/>
              <a:t>bezbednost</a:t>
            </a:r>
            <a:r>
              <a:rPr lang="en-US" dirty="0"/>
              <a:t> (</a:t>
            </a:r>
            <a:r>
              <a:rPr lang="en-US" dirty="0" err="1"/>
              <a:t>engl.</a:t>
            </a:r>
            <a:r>
              <a:rPr lang="en-US" dirty="0"/>
              <a:t> </a:t>
            </a:r>
            <a:r>
              <a:rPr lang="en-US" i="1" dirty="0"/>
              <a:t>security champions</a:t>
            </a:r>
            <a:r>
              <a:rPr lang="en-US" dirty="0"/>
              <a:t>) koji </a:t>
            </a:r>
            <a:r>
              <a:rPr lang="en-US" dirty="0" err="1"/>
              <a:t>će</a:t>
            </a:r>
            <a:r>
              <a:rPr lang="en-US" dirty="0"/>
              <a:t> da </a:t>
            </a:r>
            <a:r>
              <a:rPr lang="en-US" dirty="0" err="1"/>
              <a:t>pokreću</a:t>
            </a:r>
            <a:r>
              <a:rPr lang="en-US" dirty="0"/>
              <a:t> </a:t>
            </a:r>
            <a:r>
              <a:rPr lang="en-US" dirty="0" err="1"/>
              <a:t>organizacijsku</a:t>
            </a:r>
            <a:r>
              <a:rPr lang="en-US" dirty="0"/>
              <a:t> </a:t>
            </a:r>
            <a:r>
              <a:rPr lang="en-US" dirty="0" err="1"/>
              <a:t>transformaciju</a:t>
            </a:r>
            <a:r>
              <a:rPr lang="en-US" dirty="0"/>
              <a:t> u </a:t>
            </a:r>
            <a:r>
              <a:rPr lang="en-US" dirty="0" err="1"/>
              <a:t>cilju</a:t>
            </a:r>
            <a:r>
              <a:rPr lang="en-US" dirty="0"/>
              <a:t> </a:t>
            </a:r>
            <a:r>
              <a:rPr lang="en-US" dirty="0" err="1"/>
              <a:t>razvoja</a:t>
            </a:r>
            <a:r>
              <a:rPr lang="en-US" dirty="0"/>
              <a:t> </a:t>
            </a:r>
            <a:r>
              <a:rPr lang="en-US" dirty="0" err="1"/>
              <a:t>bezbednog</a:t>
            </a:r>
            <a:r>
              <a:rPr lang="en-US" dirty="0"/>
              <a:t> </a:t>
            </a:r>
            <a:r>
              <a:rPr lang="en-US" dirty="0" err="1"/>
              <a:t>softvera</a:t>
            </a:r>
            <a:endParaRPr lang="en-US" dirty="0"/>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Slide Number Placeholder 4">
            <a:extLst>
              <a:ext uri="{FF2B5EF4-FFF2-40B4-BE49-F238E27FC236}">
                <a16:creationId xmlns:a16="http://schemas.microsoft.com/office/drawing/2014/main" id="{0C62D779-F364-99FA-08F6-BEF27C239BDB}"/>
              </a:ext>
            </a:extLst>
          </p:cNvPr>
          <p:cNvSpPr>
            <a:spLocks noGrp="1"/>
          </p:cNvSpPr>
          <p:nvPr>
            <p:ph type="sldNum" sz="quarter" idx="12"/>
          </p:nvPr>
        </p:nvSpPr>
        <p:spPr/>
        <p:txBody>
          <a:bodyPr/>
          <a:lstStyle/>
          <a:p>
            <a:fld id="{9041FEBA-683F-B44C-A647-A4FB58DC8725}" type="slidenum">
              <a:rPr lang="en-US" smtClean="0"/>
              <a:t>30</a:t>
            </a:fld>
            <a:endParaRPr lang="en-US"/>
          </a:p>
        </p:txBody>
      </p:sp>
    </p:spTree>
    <p:extLst>
      <p:ext uri="{BB962C8B-B14F-4D97-AF65-F5344CB8AC3E}">
        <p14:creationId xmlns:p14="http://schemas.microsoft.com/office/powerpoint/2010/main" val="307152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normAutofit fontScale="77500" lnSpcReduction="20000"/>
          </a:bodyPr>
          <a:lstStyle/>
          <a:p>
            <a:r>
              <a:rPr lang="en-US" dirty="0"/>
              <a:t>Development Process</a:t>
            </a:r>
          </a:p>
          <a:p>
            <a:r>
              <a:rPr lang="en-US" dirty="0"/>
              <a:t>Identification of Responsibilities</a:t>
            </a:r>
          </a:p>
          <a:p>
            <a:r>
              <a:rPr lang="en-US" dirty="0"/>
              <a:t>Identification of Applicability</a:t>
            </a:r>
          </a:p>
          <a:p>
            <a:r>
              <a:rPr lang="en-US" dirty="0"/>
              <a:t>Security Expertise</a:t>
            </a:r>
          </a:p>
          <a:p>
            <a:r>
              <a:rPr lang="en-US" dirty="0"/>
              <a:t>Process Scoping</a:t>
            </a:r>
          </a:p>
          <a:p>
            <a:r>
              <a:rPr lang="en-US" dirty="0"/>
              <a:t>File Integrity/Device Authenticity</a:t>
            </a:r>
          </a:p>
          <a:p>
            <a:r>
              <a:rPr lang="en-US" dirty="0"/>
              <a:t>Development Environment Security</a:t>
            </a:r>
          </a:p>
          <a:p>
            <a:r>
              <a:rPr lang="en-US" dirty="0"/>
              <a:t>Controls for Private Keys</a:t>
            </a:r>
          </a:p>
          <a:p>
            <a:r>
              <a:rPr lang="en-US" dirty="0"/>
              <a:t>Security Requirements for Externally Provided Components</a:t>
            </a:r>
          </a:p>
          <a:p>
            <a:r>
              <a:rPr lang="en-US" dirty="0"/>
              <a:t>Custom Developed Components from Third-party Suppliers</a:t>
            </a:r>
          </a:p>
          <a:p>
            <a:r>
              <a:rPr lang="en-US" dirty="0"/>
              <a:t>Assessing and Addressing Security-related Issues</a:t>
            </a:r>
          </a:p>
          <a:p>
            <a:r>
              <a:rPr lang="en-US" dirty="0"/>
              <a:t>Process Verification</a:t>
            </a:r>
          </a:p>
          <a:p>
            <a:r>
              <a:rPr lang="en-US" dirty="0"/>
              <a:t>Continuous Improvement</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90E2019D-E9E0-1856-2910-62E69FA66884}"/>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D6F584C6-4503-FE44-E662-9721B6BD86F2}"/>
              </a:ext>
            </a:extLst>
          </p:cNvPr>
          <p:cNvSpPr>
            <a:spLocks noGrp="1"/>
          </p:cNvSpPr>
          <p:nvPr>
            <p:ph type="sldNum" sz="quarter" idx="12"/>
          </p:nvPr>
        </p:nvSpPr>
        <p:spPr/>
        <p:txBody>
          <a:bodyPr/>
          <a:lstStyle/>
          <a:p>
            <a:fld id="{9041FEBA-683F-B44C-A647-A4FB58DC8725}" type="slidenum">
              <a:rPr lang="en-US" smtClean="0"/>
              <a:t>31</a:t>
            </a:fld>
            <a:endParaRPr lang="en-US"/>
          </a:p>
        </p:txBody>
      </p:sp>
    </p:spTree>
    <p:extLst>
      <p:ext uri="{BB962C8B-B14F-4D97-AF65-F5344CB8AC3E}">
        <p14:creationId xmlns:p14="http://schemas.microsoft.com/office/powerpoint/2010/main" val="29510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Identifying and Documenting Product security context</a:t>
            </a:r>
          </a:p>
          <a:p>
            <a:r>
              <a:rPr lang="en-US" dirty="0"/>
              <a:t>Threat Model</a:t>
            </a:r>
          </a:p>
          <a:p>
            <a:r>
              <a:rPr lang="en-US" dirty="0"/>
              <a:t>Product Security Requirements</a:t>
            </a:r>
          </a:p>
          <a:p>
            <a:r>
              <a:rPr lang="en-US" dirty="0"/>
              <a:t>Product Security Requirements Content</a:t>
            </a:r>
          </a:p>
          <a:p>
            <a:r>
              <a:rPr lang="en-US" dirty="0"/>
              <a:t>Security Requirements Review</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A4914010-A052-479F-9419-2C92E1FA838E}"/>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BC17725D-CFD1-4CBC-551D-B331481E52D8}"/>
              </a:ext>
            </a:extLst>
          </p:cNvPr>
          <p:cNvSpPr>
            <a:spLocks noGrp="1"/>
          </p:cNvSpPr>
          <p:nvPr>
            <p:ph type="sldNum" sz="quarter" idx="12"/>
          </p:nvPr>
        </p:nvSpPr>
        <p:spPr/>
        <p:txBody>
          <a:bodyPr/>
          <a:lstStyle/>
          <a:p>
            <a:fld id="{9041FEBA-683F-B44C-A647-A4FB58DC8725}" type="slidenum">
              <a:rPr lang="en-US" smtClean="0"/>
              <a:t>32</a:t>
            </a:fld>
            <a:endParaRPr lang="en-US"/>
          </a:p>
        </p:txBody>
      </p:sp>
    </p:spTree>
    <p:extLst>
      <p:ext uri="{BB962C8B-B14F-4D97-AF65-F5344CB8AC3E}">
        <p14:creationId xmlns:p14="http://schemas.microsoft.com/office/powerpoint/2010/main" val="1924986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Secure Design Principles</a:t>
            </a:r>
          </a:p>
          <a:p>
            <a:r>
              <a:rPr lang="en-US" dirty="0"/>
              <a:t>Defense in Depth Design</a:t>
            </a:r>
          </a:p>
          <a:p>
            <a:r>
              <a:rPr lang="en-US" dirty="0"/>
              <a:t>Secure Design Best Practices</a:t>
            </a:r>
          </a:p>
          <a:p>
            <a:r>
              <a:rPr lang="en-US" dirty="0"/>
              <a:t>Security Design Review</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544979A2-FB7A-B890-1864-65994B3DF4E3}"/>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E757E908-493C-490C-EC35-D4D94DC11FE7}"/>
              </a:ext>
            </a:extLst>
          </p:cNvPr>
          <p:cNvSpPr>
            <a:spLocks noGrp="1"/>
          </p:cNvSpPr>
          <p:nvPr>
            <p:ph type="sldNum" sz="quarter" idx="12"/>
          </p:nvPr>
        </p:nvSpPr>
        <p:spPr/>
        <p:txBody>
          <a:bodyPr/>
          <a:lstStyle/>
          <a:p>
            <a:fld id="{9041FEBA-683F-B44C-A647-A4FB58DC8725}" type="slidenum">
              <a:rPr lang="en-US" smtClean="0"/>
              <a:t>33</a:t>
            </a:fld>
            <a:endParaRPr lang="en-US"/>
          </a:p>
        </p:txBody>
      </p:sp>
    </p:spTree>
    <p:extLst>
      <p:ext uri="{BB962C8B-B14F-4D97-AF65-F5344CB8AC3E}">
        <p14:creationId xmlns:p14="http://schemas.microsoft.com/office/powerpoint/2010/main" val="1303006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Security Implementation Review</a:t>
            </a:r>
          </a:p>
          <a:p>
            <a:r>
              <a:rPr lang="en-US" dirty="0"/>
              <a:t>Secure Coding Standards</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E2E7EF68-A06C-39B8-6239-A99548779092}"/>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5B4B35F3-4AB4-9699-9F49-3D5C20B9F092}"/>
              </a:ext>
            </a:extLst>
          </p:cNvPr>
          <p:cNvSpPr>
            <a:spLocks noGrp="1"/>
          </p:cNvSpPr>
          <p:nvPr>
            <p:ph type="sldNum" sz="quarter" idx="12"/>
          </p:nvPr>
        </p:nvSpPr>
        <p:spPr/>
        <p:txBody>
          <a:bodyPr/>
          <a:lstStyle/>
          <a:p>
            <a:fld id="{9041FEBA-683F-B44C-A647-A4FB58DC8725}" type="slidenum">
              <a:rPr lang="en-US" smtClean="0"/>
              <a:t>34</a:t>
            </a:fld>
            <a:endParaRPr lang="en-US"/>
          </a:p>
        </p:txBody>
      </p:sp>
    </p:spTree>
    <p:extLst>
      <p:ext uri="{BB962C8B-B14F-4D97-AF65-F5344CB8AC3E}">
        <p14:creationId xmlns:p14="http://schemas.microsoft.com/office/powerpoint/2010/main" val="4261790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Security Requirements Testing</a:t>
            </a:r>
          </a:p>
          <a:p>
            <a:r>
              <a:rPr lang="en-US" dirty="0"/>
              <a:t>Threat Mitigation Testing</a:t>
            </a:r>
          </a:p>
          <a:p>
            <a:r>
              <a:rPr lang="en-US" dirty="0"/>
              <a:t>Vulnerability Testing</a:t>
            </a:r>
          </a:p>
          <a:p>
            <a:r>
              <a:rPr lang="en-US" dirty="0"/>
              <a:t>Penetration Testing</a:t>
            </a:r>
          </a:p>
          <a:p>
            <a:r>
              <a:rPr lang="en-US" dirty="0"/>
              <a:t>Independence of Testers</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A04F0A82-C51B-8CAC-BF8F-1010E2257DC4}"/>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99EB4F45-3D0A-96A2-1073-7DDFC5EF0162}"/>
              </a:ext>
            </a:extLst>
          </p:cNvPr>
          <p:cNvSpPr>
            <a:spLocks noGrp="1"/>
          </p:cNvSpPr>
          <p:nvPr>
            <p:ph type="sldNum" sz="quarter" idx="12"/>
          </p:nvPr>
        </p:nvSpPr>
        <p:spPr/>
        <p:txBody>
          <a:bodyPr/>
          <a:lstStyle/>
          <a:p>
            <a:fld id="{9041FEBA-683F-B44C-A647-A4FB58DC8725}" type="slidenum">
              <a:rPr lang="en-US" smtClean="0"/>
              <a:t>35</a:t>
            </a:fld>
            <a:endParaRPr lang="en-US"/>
          </a:p>
        </p:txBody>
      </p:sp>
    </p:spTree>
    <p:extLst>
      <p:ext uri="{BB962C8B-B14F-4D97-AF65-F5344CB8AC3E}">
        <p14:creationId xmlns:p14="http://schemas.microsoft.com/office/powerpoint/2010/main" val="2829493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Receiving Notifications of Security-related Issues</a:t>
            </a:r>
          </a:p>
          <a:p>
            <a:r>
              <a:rPr lang="en-US" dirty="0"/>
              <a:t>Reviewing Security-related Issues</a:t>
            </a:r>
          </a:p>
          <a:p>
            <a:r>
              <a:rPr lang="en-US" dirty="0"/>
              <a:t>Assessing Security-related Issues</a:t>
            </a:r>
          </a:p>
          <a:p>
            <a:r>
              <a:rPr lang="en-US" dirty="0"/>
              <a:t>Addressing Security-related Issues</a:t>
            </a:r>
          </a:p>
          <a:p>
            <a:r>
              <a:rPr lang="en-US" dirty="0"/>
              <a:t>Disclosing Security Related Issues</a:t>
            </a:r>
          </a:p>
          <a:p>
            <a:r>
              <a:rPr lang="en-US" dirty="0"/>
              <a:t>Periodic Review of Security Defect Management Practice</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560A98DE-918F-2586-426A-A48C0D98F8B1}"/>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12D91E5B-75C0-9055-EACA-4CCFD5C1F44B}"/>
              </a:ext>
            </a:extLst>
          </p:cNvPr>
          <p:cNvSpPr>
            <a:spLocks noGrp="1"/>
          </p:cNvSpPr>
          <p:nvPr>
            <p:ph type="sldNum" sz="quarter" idx="12"/>
          </p:nvPr>
        </p:nvSpPr>
        <p:spPr/>
        <p:txBody>
          <a:bodyPr/>
          <a:lstStyle/>
          <a:p>
            <a:fld id="{9041FEBA-683F-B44C-A647-A4FB58DC8725}" type="slidenum">
              <a:rPr lang="en-US" smtClean="0"/>
              <a:t>36</a:t>
            </a:fld>
            <a:endParaRPr lang="en-US"/>
          </a:p>
        </p:txBody>
      </p:sp>
    </p:spTree>
    <p:extLst>
      <p:ext uri="{BB962C8B-B14F-4D97-AF65-F5344CB8AC3E}">
        <p14:creationId xmlns:p14="http://schemas.microsoft.com/office/powerpoint/2010/main" val="196965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Security Update Qualification</a:t>
            </a:r>
          </a:p>
          <a:p>
            <a:r>
              <a:rPr lang="en-US" dirty="0"/>
              <a:t>Security Update Documentation</a:t>
            </a:r>
          </a:p>
          <a:p>
            <a:r>
              <a:rPr lang="en-US" dirty="0"/>
              <a:t>Dependent Component or Operating System Security Update Documentation</a:t>
            </a:r>
          </a:p>
          <a:p>
            <a:r>
              <a:rPr lang="en-US" dirty="0"/>
              <a:t>Security Update Delivery</a:t>
            </a:r>
          </a:p>
          <a:p>
            <a:r>
              <a:rPr lang="en-US" dirty="0"/>
              <a:t>Timely delivery of security patches</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8F66E022-7916-432A-72F2-7CA0B86D60B1}"/>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FE09DAF2-C9FF-62BF-99E7-F5EC4566BE23}"/>
              </a:ext>
            </a:extLst>
          </p:cNvPr>
          <p:cNvSpPr>
            <a:spLocks noGrp="1"/>
          </p:cNvSpPr>
          <p:nvPr>
            <p:ph type="sldNum" sz="quarter" idx="12"/>
          </p:nvPr>
        </p:nvSpPr>
        <p:spPr/>
        <p:txBody>
          <a:bodyPr/>
          <a:lstStyle/>
          <a:p>
            <a:fld id="{9041FEBA-683F-B44C-A647-A4FB58DC8725}" type="slidenum">
              <a:rPr lang="en-US" smtClean="0"/>
              <a:t>37</a:t>
            </a:fld>
            <a:endParaRPr lang="en-US"/>
          </a:p>
        </p:txBody>
      </p:sp>
    </p:spTree>
    <p:extLst>
      <p:ext uri="{BB962C8B-B14F-4D97-AF65-F5344CB8AC3E}">
        <p14:creationId xmlns:p14="http://schemas.microsoft.com/office/powerpoint/2010/main" val="2737401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Prakse</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2332037"/>
            <a:ext cx="10972800" cy="4525963"/>
          </a:xfrm>
        </p:spPr>
        <p:txBody>
          <a:bodyPr/>
          <a:lstStyle/>
          <a:p>
            <a:r>
              <a:rPr lang="en-US" dirty="0"/>
              <a:t>Product Defense in Depth</a:t>
            </a:r>
          </a:p>
          <a:p>
            <a:r>
              <a:rPr lang="en-US" dirty="0"/>
              <a:t>Defense in Depth Measures Expected in the Environment</a:t>
            </a:r>
          </a:p>
          <a:p>
            <a:r>
              <a:rPr lang="en-US" dirty="0"/>
              <a:t>Security Hardening Guidelines</a:t>
            </a:r>
          </a:p>
          <a:p>
            <a:r>
              <a:rPr lang="en-US" dirty="0"/>
              <a:t>Secure Disposal Guidelines</a:t>
            </a:r>
          </a:p>
          <a:p>
            <a:r>
              <a:rPr lang="en-US" dirty="0"/>
              <a:t>Secure Operation Guidelines</a:t>
            </a:r>
          </a:p>
          <a:p>
            <a:r>
              <a:rPr lang="en-US" dirty="0"/>
              <a:t>Account Management Guidelines</a:t>
            </a:r>
          </a:p>
          <a:p>
            <a:r>
              <a:rPr lang="en-US" dirty="0"/>
              <a:t>Documentation Review</a:t>
            </a:r>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chemeClr val="bg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5" name="TextBox 4">
            <a:extLst>
              <a:ext uri="{FF2B5EF4-FFF2-40B4-BE49-F238E27FC236}">
                <a16:creationId xmlns:a16="http://schemas.microsoft.com/office/drawing/2014/main" id="{0C3D0E7E-955E-AE09-E91D-632858DB40D1}"/>
              </a:ext>
            </a:extLst>
          </p:cNvPr>
          <p:cNvSpPr txBox="1"/>
          <p:nvPr/>
        </p:nvSpPr>
        <p:spPr>
          <a:xfrm>
            <a:off x="6312372" y="6550223"/>
            <a:ext cx="4984057" cy="307777"/>
          </a:xfrm>
          <a:prstGeom prst="rect">
            <a:avLst/>
          </a:prstGeom>
          <a:noFill/>
        </p:spPr>
        <p:txBody>
          <a:bodyPr wrap="none" rtlCol="0">
            <a:spAutoFit/>
          </a:bodyPr>
          <a:lstStyle/>
          <a:p>
            <a:r>
              <a:rPr lang="en-US" sz="1400" dirty="0" err="1">
                <a:latin typeface="Avenir Book" panose="02000503020000020003" pitchFamily="2" charset="0"/>
              </a:rPr>
              <a:t>Napomena</a:t>
            </a:r>
            <a:r>
              <a:rPr lang="en-US" sz="1400" dirty="0">
                <a:latin typeface="Avenir Book" panose="02000503020000020003" pitchFamily="2" charset="0"/>
              </a:rPr>
              <a:t>: </a:t>
            </a:r>
            <a:r>
              <a:rPr lang="en-US" sz="1400" dirty="0" err="1">
                <a:latin typeface="Avenir Book" panose="02000503020000020003" pitchFamily="2" charset="0"/>
              </a:rPr>
              <a:t>Nazivi</a:t>
            </a:r>
            <a:r>
              <a:rPr lang="en-US" sz="1400" dirty="0">
                <a:latin typeface="Avenir Book" panose="02000503020000020003" pitchFamily="2" charset="0"/>
              </a:rPr>
              <a:t> </a:t>
            </a:r>
            <a:r>
              <a:rPr lang="en-US" sz="1400" dirty="0" err="1">
                <a:latin typeface="Avenir Book" panose="02000503020000020003" pitchFamily="2" charset="0"/>
              </a:rPr>
              <a:t>zahteva</a:t>
            </a:r>
            <a:r>
              <a:rPr lang="en-US" sz="1400" dirty="0">
                <a:latin typeface="Avenir Book" panose="02000503020000020003" pitchFamily="2" charset="0"/>
              </a:rPr>
              <a:t> po </a:t>
            </a:r>
            <a:r>
              <a:rPr lang="en-US" sz="1400" dirty="0" err="1">
                <a:latin typeface="Avenir Book" panose="02000503020000020003" pitchFamily="2" charset="0"/>
              </a:rPr>
              <a:t>praksama</a:t>
            </a:r>
            <a:r>
              <a:rPr lang="en-US" sz="1400" dirty="0">
                <a:latin typeface="Avenir Book" panose="02000503020000020003" pitchFamily="2" charset="0"/>
              </a:rPr>
              <a:t> </a:t>
            </a:r>
            <a:r>
              <a:rPr lang="en-US" sz="1400" dirty="0" err="1">
                <a:latin typeface="Avenir Book" panose="02000503020000020003" pitchFamily="2" charset="0"/>
              </a:rPr>
              <a:t>su</a:t>
            </a:r>
            <a:r>
              <a:rPr lang="en-US" sz="1400" dirty="0">
                <a:latin typeface="Avenir Book" panose="02000503020000020003" pitchFamily="2" charset="0"/>
              </a:rPr>
              <a:t> </a:t>
            </a:r>
            <a:r>
              <a:rPr lang="en-US" sz="1400" dirty="0" err="1">
                <a:latin typeface="Avenir Book" panose="02000503020000020003" pitchFamily="2" charset="0"/>
              </a:rPr>
              <a:t>ostali</a:t>
            </a:r>
            <a:r>
              <a:rPr lang="en-US" sz="1400" dirty="0">
                <a:latin typeface="Avenir Book" panose="02000503020000020003" pitchFamily="2" charset="0"/>
              </a:rPr>
              <a:t> u </a:t>
            </a:r>
            <a:r>
              <a:rPr lang="en-US" sz="1400" dirty="0" err="1">
                <a:latin typeface="Avenir Book" panose="02000503020000020003" pitchFamily="2" charset="0"/>
              </a:rPr>
              <a:t>originalu</a:t>
            </a:r>
            <a:endParaRPr lang="en-US" sz="1400" dirty="0">
              <a:latin typeface="Avenir Book" panose="02000503020000020003" pitchFamily="2" charset="0"/>
            </a:endParaRPr>
          </a:p>
        </p:txBody>
      </p:sp>
      <p:sp>
        <p:nvSpPr>
          <p:cNvPr id="6" name="Slide Number Placeholder 5">
            <a:extLst>
              <a:ext uri="{FF2B5EF4-FFF2-40B4-BE49-F238E27FC236}">
                <a16:creationId xmlns:a16="http://schemas.microsoft.com/office/drawing/2014/main" id="{BDBC5D35-01A1-6B04-43B2-1E8508AB4DCA}"/>
              </a:ext>
            </a:extLst>
          </p:cNvPr>
          <p:cNvSpPr>
            <a:spLocks noGrp="1"/>
          </p:cNvSpPr>
          <p:nvPr>
            <p:ph type="sldNum" sz="quarter" idx="12"/>
          </p:nvPr>
        </p:nvSpPr>
        <p:spPr/>
        <p:txBody>
          <a:bodyPr/>
          <a:lstStyle/>
          <a:p>
            <a:fld id="{9041FEBA-683F-B44C-A647-A4FB58DC8725}" type="slidenum">
              <a:rPr lang="en-US" smtClean="0"/>
              <a:t>38</a:t>
            </a:fld>
            <a:endParaRPr lang="en-US"/>
          </a:p>
        </p:txBody>
      </p:sp>
    </p:spTree>
    <p:extLst>
      <p:ext uri="{BB962C8B-B14F-4D97-AF65-F5344CB8AC3E}">
        <p14:creationId xmlns:p14="http://schemas.microsoft.com/office/powerpoint/2010/main" val="3117076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IEC 62443-4-1 - </a:t>
            </a:r>
            <a:r>
              <a:rPr lang="en-US" dirty="0" err="1"/>
              <a:t>Uloge</a:t>
            </a:r>
            <a:endParaRPr lang="en-US" dirty="0"/>
          </a:p>
        </p:txBody>
      </p:sp>
      <p:sp>
        <p:nvSpPr>
          <p:cNvPr id="4" name="Rectangle 3">
            <a:extLst>
              <a:ext uri="{FF2B5EF4-FFF2-40B4-BE49-F238E27FC236}">
                <a16:creationId xmlns:a16="http://schemas.microsoft.com/office/drawing/2014/main" id="{3F81FA10-B5CD-FB66-96DE-2228D377DAC1}"/>
              </a:ext>
            </a:extLst>
          </p:cNvPr>
          <p:cNvSpPr/>
          <p:nvPr/>
        </p:nvSpPr>
        <p:spPr>
          <a:xfrm>
            <a:off x="606316" y="1517125"/>
            <a:ext cx="1030429" cy="4758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Manage</a:t>
            </a:r>
            <a:endParaRPr lang="sr-Latn-RS" b="1" dirty="0"/>
          </a:p>
        </p:txBody>
      </p:sp>
      <p:sp>
        <p:nvSpPr>
          <p:cNvPr id="12" name="Rectangle 11">
            <a:extLst>
              <a:ext uri="{FF2B5EF4-FFF2-40B4-BE49-F238E27FC236}">
                <a16:creationId xmlns:a16="http://schemas.microsoft.com/office/drawing/2014/main" id="{3BDFA129-F01E-602C-68A8-FB070F4E8396}"/>
              </a:ext>
            </a:extLst>
          </p:cNvPr>
          <p:cNvSpPr/>
          <p:nvPr/>
        </p:nvSpPr>
        <p:spPr>
          <a:xfrm>
            <a:off x="60960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Manage</a:t>
            </a:r>
            <a:endParaRPr lang="sr-Latn-RS" b="1" dirty="0">
              <a:latin typeface="Avenir Book" panose="02000503020000020003" pitchFamily="2" charset="0"/>
            </a:endParaRPr>
          </a:p>
        </p:txBody>
      </p:sp>
      <p:sp>
        <p:nvSpPr>
          <p:cNvPr id="19" name="Rectangle 18">
            <a:extLst>
              <a:ext uri="{FF2B5EF4-FFF2-40B4-BE49-F238E27FC236}">
                <a16:creationId xmlns:a16="http://schemas.microsoft.com/office/drawing/2014/main" id="{0D571131-471B-141D-5695-DF2AEC594279}"/>
              </a:ext>
            </a:extLst>
          </p:cNvPr>
          <p:cNvSpPr/>
          <p:nvPr/>
        </p:nvSpPr>
        <p:spPr>
          <a:xfrm>
            <a:off x="199072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Require</a:t>
            </a:r>
            <a:endParaRPr lang="sr-Latn-RS" b="1" dirty="0">
              <a:latin typeface="Avenir Book" panose="02000503020000020003" pitchFamily="2" charset="0"/>
            </a:endParaRPr>
          </a:p>
        </p:txBody>
      </p:sp>
      <p:sp>
        <p:nvSpPr>
          <p:cNvPr id="20" name="Rectangle 19">
            <a:extLst>
              <a:ext uri="{FF2B5EF4-FFF2-40B4-BE49-F238E27FC236}">
                <a16:creationId xmlns:a16="http://schemas.microsoft.com/office/drawing/2014/main" id="{CEE8C130-BA77-B2B8-2CA8-CDE6030A7149}"/>
              </a:ext>
            </a:extLst>
          </p:cNvPr>
          <p:cNvSpPr/>
          <p:nvPr/>
        </p:nvSpPr>
        <p:spPr>
          <a:xfrm>
            <a:off x="3371851"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Design</a:t>
            </a:r>
            <a:endParaRPr lang="sr-Latn-RS" b="1" dirty="0">
              <a:latin typeface="Avenir Book" panose="02000503020000020003" pitchFamily="2" charset="0"/>
            </a:endParaRPr>
          </a:p>
        </p:txBody>
      </p:sp>
      <p:sp>
        <p:nvSpPr>
          <p:cNvPr id="21" name="Rectangle 20">
            <a:extLst>
              <a:ext uri="{FF2B5EF4-FFF2-40B4-BE49-F238E27FC236}">
                <a16:creationId xmlns:a16="http://schemas.microsoft.com/office/drawing/2014/main" id="{EFF9F62A-2881-A30B-E853-CF01656F19AD}"/>
              </a:ext>
            </a:extLst>
          </p:cNvPr>
          <p:cNvSpPr/>
          <p:nvPr/>
        </p:nvSpPr>
        <p:spPr>
          <a:xfrm>
            <a:off x="4752976" y="151712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Develop</a:t>
            </a:r>
            <a:endParaRPr lang="sr-Latn-RS" b="1" dirty="0">
              <a:latin typeface="Avenir Book" panose="02000503020000020003" pitchFamily="2" charset="0"/>
            </a:endParaRPr>
          </a:p>
        </p:txBody>
      </p:sp>
      <p:sp>
        <p:nvSpPr>
          <p:cNvPr id="22" name="Rectangle 21">
            <a:extLst>
              <a:ext uri="{FF2B5EF4-FFF2-40B4-BE49-F238E27FC236}">
                <a16:creationId xmlns:a16="http://schemas.microsoft.com/office/drawing/2014/main" id="{DECC710F-5685-C63E-5D65-59049DDC067D}"/>
              </a:ext>
            </a:extLst>
          </p:cNvPr>
          <p:cNvSpPr/>
          <p:nvPr/>
        </p:nvSpPr>
        <p:spPr>
          <a:xfrm>
            <a:off x="6130989" y="1517123"/>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Verify</a:t>
            </a:r>
            <a:endParaRPr lang="sr-Latn-RS" b="1" dirty="0">
              <a:latin typeface="Avenir Book" panose="02000503020000020003" pitchFamily="2" charset="0"/>
            </a:endParaRPr>
          </a:p>
        </p:txBody>
      </p:sp>
      <p:sp>
        <p:nvSpPr>
          <p:cNvPr id="23" name="Rectangle 22">
            <a:extLst>
              <a:ext uri="{FF2B5EF4-FFF2-40B4-BE49-F238E27FC236}">
                <a16:creationId xmlns:a16="http://schemas.microsoft.com/office/drawing/2014/main" id="{76CE007C-20D6-D615-6470-D3131CE43884}"/>
              </a:ext>
            </a:extLst>
          </p:cNvPr>
          <p:cNvSpPr/>
          <p:nvPr/>
        </p:nvSpPr>
        <p:spPr>
          <a:xfrm>
            <a:off x="7509002" y="1522476"/>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Track</a:t>
            </a:r>
            <a:endParaRPr lang="sr-Latn-RS" b="1" dirty="0">
              <a:latin typeface="Avenir Book" panose="02000503020000020003" pitchFamily="2" charset="0"/>
            </a:endParaRPr>
          </a:p>
        </p:txBody>
      </p:sp>
      <p:sp>
        <p:nvSpPr>
          <p:cNvPr id="24" name="Rectangle 23">
            <a:extLst>
              <a:ext uri="{FF2B5EF4-FFF2-40B4-BE49-F238E27FC236}">
                <a16:creationId xmlns:a16="http://schemas.microsoft.com/office/drawing/2014/main" id="{7A48DF68-31C0-1230-248F-B75908AF8933}"/>
              </a:ext>
            </a:extLst>
          </p:cNvPr>
          <p:cNvSpPr/>
          <p:nvPr/>
        </p:nvSpPr>
        <p:spPr>
          <a:xfrm>
            <a:off x="8896351" y="1522475"/>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Update</a:t>
            </a:r>
            <a:endParaRPr lang="sr-Latn-RS" b="1" dirty="0">
              <a:latin typeface="Avenir Book" panose="02000503020000020003" pitchFamily="2" charset="0"/>
            </a:endParaRPr>
          </a:p>
        </p:txBody>
      </p:sp>
      <p:sp>
        <p:nvSpPr>
          <p:cNvPr id="25" name="Rectangle 24">
            <a:extLst>
              <a:ext uri="{FF2B5EF4-FFF2-40B4-BE49-F238E27FC236}">
                <a16:creationId xmlns:a16="http://schemas.microsoft.com/office/drawing/2014/main" id="{E5F39978-13A9-A7A7-6450-C9AB517C117D}"/>
              </a:ext>
            </a:extLst>
          </p:cNvPr>
          <p:cNvSpPr/>
          <p:nvPr/>
        </p:nvSpPr>
        <p:spPr>
          <a:xfrm>
            <a:off x="10274364" y="1522474"/>
            <a:ext cx="1295399" cy="475817"/>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venir Book" panose="02000503020000020003" pitchFamily="2" charset="0"/>
              </a:rPr>
              <a:t>Document</a:t>
            </a:r>
            <a:endParaRPr lang="sr-Latn-RS" b="1" dirty="0">
              <a:latin typeface="Avenir Book" panose="02000503020000020003" pitchFamily="2" charset="0"/>
            </a:endParaRPr>
          </a:p>
        </p:txBody>
      </p:sp>
      <p:sp>
        <p:nvSpPr>
          <p:cNvPr id="7" name="Rectangle 6">
            <a:extLst>
              <a:ext uri="{FF2B5EF4-FFF2-40B4-BE49-F238E27FC236}">
                <a16:creationId xmlns:a16="http://schemas.microsoft.com/office/drawing/2014/main" id="{DB5CC5A3-96FD-6823-6113-0ADBAEB097AE}"/>
              </a:ext>
            </a:extLst>
          </p:cNvPr>
          <p:cNvSpPr/>
          <p:nvPr/>
        </p:nvSpPr>
        <p:spPr>
          <a:xfrm>
            <a:off x="606316" y="2228380"/>
            <a:ext cx="1429670" cy="110799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Menadžer</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projekta</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engl.</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1" u="none" strike="noStrike" kern="0" cap="none" spc="0" normalizeH="0" baseline="0" noProof="0" dirty="0">
                <a:ln>
                  <a:noFill/>
                </a:ln>
                <a:solidFill>
                  <a:sysClr val="windowText" lastClr="000000"/>
                </a:solidFill>
                <a:effectLst/>
                <a:uLnTx/>
                <a:uFillTx/>
                <a:latin typeface="Avenir Book" panose="02000503020000020003" pitchFamily="2" charset="0"/>
              </a:rPr>
              <a:t>project manager</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a:t>
            </a:r>
            <a:endParaRPr lang="en-US" sz="1200" b="1" kern="0" dirty="0">
              <a:solidFill>
                <a:sysClr val="windowText" lastClr="000000"/>
              </a:solidFill>
              <a:latin typeface="Avenir Book" panose="02000503020000020003"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hr-HR" sz="1000" dirty="0"/>
              <a:t>čuva artefakte i vodi tim u </a:t>
            </a:r>
            <a:r>
              <a:rPr lang="hr-HR" sz="1000" dirty="0" err="1"/>
              <a:t>primeni</a:t>
            </a:r>
            <a:r>
              <a:rPr lang="hr-HR" sz="1000" dirty="0"/>
              <a:t> praksi </a:t>
            </a:r>
            <a:r>
              <a:rPr lang="hr-HR" sz="1000" dirty="0" err="1"/>
              <a:t>definisanih</a:t>
            </a:r>
            <a:r>
              <a:rPr lang="hr-HR" sz="1000" dirty="0"/>
              <a:t> u standardu.</a:t>
            </a:r>
            <a:endParaRPr kumimoji="0" lang="en-US" sz="100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8" name="Rectangle 7">
            <a:extLst>
              <a:ext uri="{FF2B5EF4-FFF2-40B4-BE49-F238E27FC236}">
                <a16:creationId xmlns:a16="http://schemas.microsoft.com/office/drawing/2014/main" id="{DD3373F7-CBD3-C4BA-726F-53B8A1138662}"/>
              </a:ext>
            </a:extLst>
          </p:cNvPr>
          <p:cNvSpPr/>
          <p:nvPr/>
        </p:nvSpPr>
        <p:spPr>
          <a:xfrm>
            <a:off x="2035986" y="2188591"/>
            <a:ext cx="1295399" cy="16004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Vlaznik</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prozivoda</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engl</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lang="en-US" sz="1200" b="1" i="1" kern="0" dirty="0">
                <a:solidFill>
                  <a:sysClr val="windowText" lastClr="000000"/>
                </a:solidFill>
                <a:latin typeface="Avenir Book" panose="02000503020000020003" pitchFamily="2" charset="0"/>
              </a:rPr>
              <a:t>p</a:t>
            </a:r>
            <a:r>
              <a:rPr kumimoji="0" lang="en-US" sz="1200" b="1" i="1" u="none" strike="noStrike" kern="0" cap="none" spc="0" normalizeH="0" baseline="0" noProof="0" dirty="0" err="1">
                <a:ln>
                  <a:noFill/>
                </a:ln>
                <a:solidFill>
                  <a:sysClr val="windowText" lastClr="000000"/>
                </a:solidFill>
                <a:effectLst/>
                <a:uLnTx/>
                <a:uFillTx/>
                <a:latin typeface="Avenir Book" panose="02000503020000020003" pitchFamily="2" charset="0"/>
              </a:rPr>
              <a:t>roduct</a:t>
            </a:r>
            <a:r>
              <a:rPr kumimoji="0" lang="en-US" sz="1200" b="1" i="1" u="none" strike="noStrike" kern="0" cap="none" spc="0" normalizeH="0" baseline="0" noProof="0" dirty="0">
                <a:ln>
                  <a:noFill/>
                </a:ln>
                <a:solidFill>
                  <a:sysClr val="windowText" lastClr="000000"/>
                </a:solidFill>
                <a:effectLst/>
                <a:uLnTx/>
                <a:uFillTx/>
                <a:latin typeface="Avenir Book" panose="02000503020000020003" pitchFamily="2" charset="0"/>
              </a:rPr>
              <a:t> owner</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lang="hr-HR" sz="1000" dirty="0"/>
              <a:t>je odgovoran za artefakte koji pružaju </a:t>
            </a:r>
            <a:r>
              <a:rPr lang="hr-HR" sz="1000" dirty="0" err="1"/>
              <a:t>bezbednosni</a:t>
            </a:r>
            <a:r>
              <a:rPr lang="hr-HR" sz="1000" dirty="0"/>
              <a:t> radni okvir za proizvod i razvojne timove.</a:t>
            </a:r>
            <a:endParaRPr kumimoji="0" lang="en-US" sz="100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9" name="Rectangle 8">
            <a:extLst>
              <a:ext uri="{FF2B5EF4-FFF2-40B4-BE49-F238E27FC236}">
                <a16:creationId xmlns:a16="http://schemas.microsoft.com/office/drawing/2014/main" id="{4DA91BB9-64BC-7E68-FC62-3FE7B217DA8D}"/>
              </a:ext>
            </a:extLst>
          </p:cNvPr>
          <p:cNvSpPr/>
          <p:nvPr/>
        </p:nvSpPr>
        <p:spPr>
          <a:xfrm>
            <a:off x="3533819" y="2237058"/>
            <a:ext cx="971462"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Avenir Book" panose="02000503020000020003" pitchFamily="2" charset="0"/>
              </a:rPr>
              <a:t>Sve</a:t>
            </a:r>
            <a:r>
              <a:rPr kumimoji="0" lang="en-US" sz="1200" b="0"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arhitekte</a:t>
            </a:r>
            <a:endPar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10" name="Rectangle 9">
            <a:extLst>
              <a:ext uri="{FF2B5EF4-FFF2-40B4-BE49-F238E27FC236}">
                <a16:creationId xmlns:a16="http://schemas.microsoft.com/office/drawing/2014/main" id="{5835B09E-44CB-6B39-A628-38893B47308F}"/>
              </a:ext>
            </a:extLst>
          </p:cNvPr>
          <p:cNvSpPr/>
          <p:nvPr/>
        </p:nvSpPr>
        <p:spPr>
          <a:xfrm>
            <a:off x="4855473" y="2187419"/>
            <a:ext cx="1192902" cy="124649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Inženjeri</a:t>
            </a:r>
            <a:endParaRPr lang="en-US" sz="1050" b="1" kern="0" dirty="0">
              <a:solidFill>
                <a:sysClr val="windowText" lastClr="000000"/>
              </a:solidFill>
              <a:latin typeface="Avenir Book" panose="02000503020000020003"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hr-HR" sz="1050" dirty="0"/>
              <a:t>sa jasnim </a:t>
            </a:r>
            <a:r>
              <a:rPr lang="hr-HR" sz="1050" dirty="0" err="1"/>
              <a:t>razumevanjem</a:t>
            </a:r>
            <a:r>
              <a:rPr lang="hr-HR" sz="1050" dirty="0"/>
              <a:t> praksi </a:t>
            </a:r>
            <a:r>
              <a:rPr lang="hr-HR" sz="1050" dirty="0" err="1"/>
              <a:t>bezbednog</a:t>
            </a:r>
            <a:r>
              <a:rPr lang="hr-HR" sz="1050" dirty="0"/>
              <a:t> kodiranja, pravila i </a:t>
            </a:r>
            <a:r>
              <a:rPr lang="hr-HR" sz="1050" dirty="0" err="1"/>
              <a:t>smernica</a:t>
            </a:r>
            <a:r>
              <a:rPr lang="hr-HR" sz="1050" dirty="0"/>
              <a:t> za razvoj koda.</a:t>
            </a:r>
            <a:endParaRPr kumimoji="0" lang="en-US" sz="105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11" name="Rectangle 10">
            <a:extLst>
              <a:ext uri="{FF2B5EF4-FFF2-40B4-BE49-F238E27FC236}">
                <a16:creationId xmlns:a16="http://schemas.microsoft.com/office/drawing/2014/main" id="{A95A5158-F89F-2C44-20AF-11AF98A6094D}"/>
              </a:ext>
            </a:extLst>
          </p:cNvPr>
          <p:cNvSpPr/>
          <p:nvPr/>
        </p:nvSpPr>
        <p:spPr>
          <a:xfrm>
            <a:off x="6299908" y="2187419"/>
            <a:ext cx="1192902" cy="196977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Testeri</a:t>
            </a:r>
            <a:endParaRPr lang="en-US" sz="1000" kern="0" dirty="0">
              <a:solidFill>
                <a:sysClr val="windowText" lastClr="000000"/>
              </a:solidFill>
              <a:latin typeface="Avenir Book" panose="02000503020000020003"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hr-HR" sz="1000" dirty="0"/>
              <a:t>sa kompetencijom za testiranje </a:t>
            </a:r>
            <a:r>
              <a:rPr lang="hr-HR" sz="1000" dirty="0" err="1"/>
              <a:t>bezbednosnih</a:t>
            </a:r>
            <a:r>
              <a:rPr lang="hr-HR" sz="1000" dirty="0"/>
              <a:t> nedostataka i korištenje alata za ispitivanje koda sa </a:t>
            </a:r>
            <a:r>
              <a:rPr lang="hr-HR" sz="1000" dirty="0" err="1"/>
              <a:t>bezbednosne</a:t>
            </a:r>
            <a:r>
              <a:rPr lang="hr-HR" sz="1000" dirty="0"/>
              <a:t> perspektive kao što su skeneri za ranjivosti i </a:t>
            </a:r>
            <a:r>
              <a:rPr lang="hr-HR" sz="1000" dirty="0" err="1"/>
              <a:t>fuzz</a:t>
            </a:r>
            <a:r>
              <a:rPr lang="hr-HR" sz="1000" dirty="0"/>
              <a:t> alati.</a:t>
            </a:r>
            <a:endParaRPr kumimoji="0" lang="en-US" sz="100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13" name="Rectangle 12">
            <a:extLst>
              <a:ext uri="{FF2B5EF4-FFF2-40B4-BE49-F238E27FC236}">
                <a16:creationId xmlns:a16="http://schemas.microsoft.com/office/drawing/2014/main" id="{7E9055A6-74DA-AD31-54A1-4A08D9F09E42}"/>
              </a:ext>
            </a:extLst>
          </p:cNvPr>
          <p:cNvSpPr/>
          <p:nvPr/>
        </p:nvSpPr>
        <p:spPr>
          <a:xfrm>
            <a:off x="7616047" y="2175503"/>
            <a:ext cx="1081307" cy="11233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Inženjeri</a:t>
            </a:r>
            <a:endParaRPr lang="en-US" sz="1100" b="1" kern="0" dirty="0">
              <a:solidFill>
                <a:sysClr val="windowText" lastClr="000000"/>
              </a:solidFill>
              <a:latin typeface="Avenir Book" panose="02000503020000020003"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hr-HR" sz="1100" dirty="0"/>
              <a:t>uz podršku svih uloga u projektnom timu i vlasnika biznisa.</a:t>
            </a:r>
            <a:endParaRPr kumimoji="0" lang="en-US" sz="110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14" name="Rectangle 13">
            <a:extLst>
              <a:ext uri="{FF2B5EF4-FFF2-40B4-BE49-F238E27FC236}">
                <a16:creationId xmlns:a16="http://schemas.microsoft.com/office/drawing/2014/main" id="{F58C7569-67C4-A471-965F-2A48FA98C732}"/>
              </a:ext>
            </a:extLst>
          </p:cNvPr>
          <p:cNvSpPr/>
          <p:nvPr/>
        </p:nvSpPr>
        <p:spPr>
          <a:xfrm>
            <a:off x="9008423" y="2187419"/>
            <a:ext cx="1438275"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Testeri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Inženjeri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Tehnički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pisci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Vlasnici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proizvoda</a:t>
            </a:r>
            <a:endPar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15" name="Rectangle 14">
            <a:extLst>
              <a:ext uri="{FF2B5EF4-FFF2-40B4-BE49-F238E27FC236}">
                <a16:creationId xmlns:a16="http://schemas.microsoft.com/office/drawing/2014/main" id="{008E45E9-3BA9-2A5A-069D-628BA17DEC9F}"/>
              </a:ext>
            </a:extLst>
          </p:cNvPr>
          <p:cNvSpPr/>
          <p:nvPr/>
        </p:nvSpPr>
        <p:spPr>
          <a:xfrm>
            <a:off x="10336551" y="2228380"/>
            <a:ext cx="1438275" cy="166199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Tehnički</a:t>
            </a:r>
            <a:r>
              <a:rPr kumimoji="0" lang="en-US" sz="1200" b="1" i="0" u="none" strike="noStrike" kern="0" cap="none" spc="0" normalizeH="0" baseline="0" noProof="0" dirty="0">
                <a:ln>
                  <a:noFill/>
                </a:ln>
                <a:solidFill>
                  <a:sysClr val="windowText" lastClr="000000"/>
                </a:solidFill>
                <a:effectLst/>
                <a:uLnTx/>
                <a:uFillTx/>
                <a:latin typeface="Avenir Book" panose="02000503020000020003" pitchFamily="2" charset="0"/>
              </a:rPr>
              <a:t> </a:t>
            </a:r>
            <a:r>
              <a:rPr kumimoji="0" lang="en-US" sz="1200" b="1" i="0" u="none" strike="noStrike" kern="0" cap="none" spc="0" normalizeH="0" baseline="0" noProof="0" dirty="0" err="1">
                <a:ln>
                  <a:noFill/>
                </a:ln>
                <a:solidFill>
                  <a:sysClr val="windowText" lastClr="000000"/>
                </a:solidFill>
                <a:effectLst/>
                <a:uLnTx/>
                <a:uFillTx/>
                <a:latin typeface="Avenir Book" panose="02000503020000020003" pitchFamily="2" charset="0"/>
              </a:rPr>
              <a:t>pisci</a:t>
            </a:r>
            <a:r>
              <a:rPr lang="en-US" sz="1000" kern="0" dirty="0">
                <a:solidFill>
                  <a:sysClr val="windowText" lastClr="000000"/>
                </a:solidFill>
                <a:latin typeface="Avenir Book" panose="02000503020000020003" pitchFamily="2" charset="0"/>
              </a:rPr>
              <a:t> </a:t>
            </a:r>
            <a:r>
              <a:rPr lang="en-US" sz="1000" kern="0" dirty="0" err="1">
                <a:solidFill>
                  <a:sysClr val="windowText" lastClr="000000"/>
                </a:solidFill>
                <a:latin typeface="Avenir Book" panose="02000503020000020003" pitchFamily="2" charset="0"/>
              </a:rPr>
              <a:t>moraju</a:t>
            </a:r>
            <a:r>
              <a:rPr lang="en-US" sz="1000" kern="0" dirty="0">
                <a:solidFill>
                  <a:sysClr val="windowText" lastClr="000000"/>
                </a:solidFill>
                <a:latin typeface="Avenir Book" panose="02000503020000020003" pitchFamily="2" charset="0"/>
              </a:rPr>
              <a:t> </a:t>
            </a:r>
            <a:r>
              <a:rPr lang="en-US" sz="1000" kern="0" dirty="0" err="1">
                <a:solidFill>
                  <a:sysClr val="windowText" lastClr="000000"/>
                </a:solidFill>
                <a:latin typeface="Avenir Book" panose="02000503020000020003" pitchFamily="2" charset="0"/>
              </a:rPr>
              <a:t>biti</a:t>
            </a:r>
            <a:r>
              <a:rPr lang="en-US" sz="1000" kern="0" dirty="0">
                <a:solidFill>
                  <a:sysClr val="windowText" lastClr="000000"/>
                </a:solidFill>
                <a:latin typeface="Avenir Book" panose="02000503020000020003" pitchFamily="2" charset="0"/>
              </a:rPr>
              <a:t> </a:t>
            </a:r>
            <a:r>
              <a:rPr lang="en-US" sz="1000" kern="0" dirty="0" err="1">
                <a:solidFill>
                  <a:sysClr val="windowText" lastClr="000000"/>
                </a:solidFill>
                <a:latin typeface="Avenir Book" panose="02000503020000020003" pitchFamily="2" charset="0"/>
              </a:rPr>
              <a:t>upoznati</a:t>
            </a:r>
            <a:r>
              <a:rPr lang="en-US" sz="1000" kern="0" dirty="0">
                <a:solidFill>
                  <a:sysClr val="windowText" lastClr="000000"/>
                </a:solidFill>
                <a:latin typeface="Avenir Book" panose="02000503020000020003" pitchFamily="2" charset="0"/>
              </a:rPr>
              <a:t> </a:t>
            </a:r>
            <a:r>
              <a:rPr lang="hr-HR" sz="1000" dirty="0"/>
              <a:t>sa proizvodom i imati podršku članova projektnog tima, imati pristup </a:t>
            </a:r>
            <a:r>
              <a:rPr lang="hr-HR" sz="1000" dirty="0" err="1"/>
              <a:t>bezbednosnim</a:t>
            </a:r>
            <a:r>
              <a:rPr lang="hr-HR" sz="1000" dirty="0"/>
              <a:t> artefaktima za aktuelne i prethodne verzije proizvoda puštenih u rad.</a:t>
            </a:r>
            <a:endParaRPr kumimoji="0" lang="en-US" sz="1000" b="0" i="0" u="none" strike="noStrike" kern="0" cap="none" spc="0" normalizeH="0" baseline="0" noProof="0" dirty="0">
              <a:ln>
                <a:noFill/>
              </a:ln>
              <a:solidFill>
                <a:sysClr val="windowText" lastClr="000000"/>
              </a:solidFill>
              <a:effectLst/>
              <a:uLnTx/>
              <a:uFillTx/>
              <a:latin typeface="Avenir Book" panose="02000503020000020003" pitchFamily="2" charset="0"/>
            </a:endParaRPr>
          </a:p>
        </p:txBody>
      </p:sp>
      <p:sp>
        <p:nvSpPr>
          <p:cNvPr id="3" name="Slide Number Placeholder 2">
            <a:extLst>
              <a:ext uri="{FF2B5EF4-FFF2-40B4-BE49-F238E27FC236}">
                <a16:creationId xmlns:a16="http://schemas.microsoft.com/office/drawing/2014/main" id="{4E827568-7FEA-6E42-FF8C-7E49A6EB642B}"/>
              </a:ext>
            </a:extLst>
          </p:cNvPr>
          <p:cNvSpPr>
            <a:spLocks noGrp="1"/>
          </p:cNvSpPr>
          <p:nvPr>
            <p:ph type="sldNum" sz="quarter" idx="12"/>
          </p:nvPr>
        </p:nvSpPr>
        <p:spPr/>
        <p:txBody>
          <a:bodyPr/>
          <a:lstStyle/>
          <a:p>
            <a:fld id="{9041FEBA-683F-B44C-A647-A4FB58DC8725}" type="slidenum">
              <a:rPr lang="en-US" smtClean="0"/>
              <a:t>39</a:t>
            </a:fld>
            <a:endParaRPr lang="en-US"/>
          </a:p>
        </p:txBody>
      </p:sp>
    </p:spTree>
    <p:extLst>
      <p:ext uri="{BB962C8B-B14F-4D97-AF65-F5344CB8AC3E}">
        <p14:creationId xmlns:p14="http://schemas.microsoft.com/office/powerpoint/2010/main" val="327017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23720A-5AE3-4109-B491-128FB0BC771C}"/>
              </a:ext>
            </a:extLst>
          </p:cNvPr>
          <p:cNvSpPr/>
          <p:nvPr/>
        </p:nvSpPr>
        <p:spPr>
          <a:xfrm>
            <a:off x="410537" y="729845"/>
            <a:ext cx="4984955" cy="2477601"/>
          </a:xfrm>
          <a:prstGeom prst="rect">
            <a:avLst/>
          </a:prstGeom>
        </p:spPr>
        <p:txBody>
          <a:bodyPr wrap="square">
            <a:spAutoFit/>
          </a:bodyPr>
          <a:lstStyle/>
          <a:p>
            <a:pPr>
              <a:spcAft>
                <a:spcPts val="1800"/>
              </a:spcAft>
            </a:pPr>
            <a:r>
              <a:rPr lang="sr-Latn-RS" sz="2000" b="1" dirty="0">
                <a:solidFill>
                  <a:srgbClr val="00A652"/>
                </a:solidFill>
                <a:latin typeface="Consolas" panose="020B0609020204030204" pitchFamily="49" charset="0"/>
                <a:cs typeface="Consolas" panose="020B0609020204030204" pitchFamily="49" charset="0"/>
              </a:rPr>
              <a:t>POST http://</a:t>
            </a:r>
            <a:r>
              <a:rPr lang="en-US" sz="2000" b="1" dirty="0">
                <a:solidFill>
                  <a:srgbClr val="00A652"/>
                </a:solidFill>
                <a:latin typeface="Consolas" panose="020B0609020204030204" pitchFamily="49" charset="0"/>
                <a:cs typeface="Consolas" panose="020B0609020204030204" pitchFamily="49" charset="0"/>
              </a:rPr>
              <a:t>bank</a:t>
            </a:r>
            <a:r>
              <a:rPr lang="sr-Latn-RS" sz="2000" b="1" dirty="0">
                <a:solidFill>
                  <a:srgbClr val="00A652"/>
                </a:solidFill>
                <a:latin typeface="Consolas" panose="020B0609020204030204" pitchFamily="49" charset="0"/>
                <a:cs typeface="Consolas" panose="020B0609020204030204" pitchFamily="49" charset="0"/>
              </a:rPr>
              <a:t>.com/</a:t>
            </a:r>
            <a:r>
              <a:rPr lang="sr-Latn-RS" sz="2000" b="1" dirty="0" err="1">
                <a:solidFill>
                  <a:srgbClr val="00A652"/>
                </a:solidFill>
                <a:latin typeface="Consolas" panose="020B0609020204030204" pitchFamily="49" charset="0"/>
                <a:cs typeface="Consolas" panose="020B0609020204030204" pitchFamily="49" charset="0"/>
              </a:rPr>
              <a:t>api</a:t>
            </a:r>
            <a:r>
              <a:rPr lang="sr-Latn-RS" sz="2000" b="1" dirty="0">
                <a:solidFill>
                  <a:srgbClr val="00A652"/>
                </a:solidFill>
                <a:latin typeface="Consolas" panose="020B0609020204030204" pitchFamily="49" charset="0"/>
                <a:cs typeface="Consolas" panose="020B0609020204030204" pitchFamily="49" charset="0"/>
              </a:rPr>
              <a:t>/</a:t>
            </a:r>
            <a:r>
              <a:rPr lang="en-US" sz="2000" b="1" dirty="0">
                <a:solidFill>
                  <a:srgbClr val="00A652"/>
                </a:solidFill>
                <a:latin typeface="Consolas" panose="020B0609020204030204" pitchFamily="49" charset="0"/>
                <a:cs typeface="Consolas" panose="020B0609020204030204" pitchFamily="49" charset="0"/>
              </a:rPr>
              <a:t>pay</a:t>
            </a:r>
            <a:endParaRPr lang="sr-Latn-RS" sz="2000" b="1" dirty="0">
              <a:solidFill>
                <a:srgbClr val="00A652"/>
              </a:solidFill>
              <a:latin typeface="Consolas" panose="020B0609020204030204" pitchFamily="49" charset="0"/>
              <a:cs typeface="Consolas" panose="020B0609020204030204" pitchFamily="49" charset="0"/>
            </a:endParaRPr>
          </a:p>
          <a:p>
            <a:r>
              <a:rPr lang="en-US" sz="2000" b="1" dirty="0">
                <a:solidFill>
                  <a:srgbClr val="00A652"/>
                </a:solidFill>
                <a:latin typeface="Consolas" panose="020B0609020204030204" pitchFamily="49" charset="0"/>
                <a:cs typeface="Consolas" panose="020B0609020204030204" pitchFamily="49" charset="0"/>
              </a:rPr>
              <a:t>Request body:</a:t>
            </a:r>
          </a:p>
          <a:p>
            <a:r>
              <a:rPr lang="en-US" sz="2000" b="1" dirty="0">
                <a:solidFill>
                  <a:srgbClr val="00A652"/>
                </a:solidFill>
                <a:latin typeface="Consolas" panose="020B0609020204030204" pitchFamily="49" charset="0"/>
                <a:cs typeface="Consolas" panose="020B0609020204030204" pitchFamily="49" charset="0"/>
              </a:rPr>
              <a:t>{</a:t>
            </a:r>
          </a:p>
          <a:p>
            <a:pPr marL="144000"/>
            <a:r>
              <a:rPr lang="en-US" sz="2000" b="1" dirty="0" err="1">
                <a:solidFill>
                  <a:srgbClr val="00A652"/>
                </a:solidFill>
                <a:latin typeface="Consolas" panose="020B0609020204030204" pitchFamily="49" charset="0"/>
                <a:cs typeface="Consolas" panose="020B0609020204030204" pitchFamily="49" charset="0"/>
              </a:rPr>
              <a:t>transactionId</a:t>
            </a:r>
            <a:r>
              <a:rPr lang="en-US" sz="2000" b="1" dirty="0">
                <a:solidFill>
                  <a:srgbClr val="00A652"/>
                </a:solidFill>
                <a:latin typeface="Consolas" panose="020B0609020204030204" pitchFamily="49" charset="0"/>
                <a:cs typeface="Consolas" panose="020B0609020204030204" pitchFamily="49" charset="0"/>
              </a:rPr>
              <a:t>: 2345711093413</a:t>
            </a:r>
            <a:r>
              <a:rPr lang="sr-Latn-RS" sz="2000" b="1" dirty="0">
                <a:solidFill>
                  <a:srgbClr val="00A652"/>
                </a:solidFill>
                <a:latin typeface="Consolas" panose="020B0609020204030204" pitchFamily="49" charset="0"/>
                <a:cs typeface="Consolas" panose="020B0609020204030204" pitchFamily="49" charset="0"/>
              </a:rPr>
              <a:t>,</a:t>
            </a:r>
            <a:endParaRPr lang="en-US" sz="2000" b="1" dirty="0">
              <a:solidFill>
                <a:srgbClr val="00A652"/>
              </a:solidFill>
              <a:latin typeface="Consolas" panose="020B0609020204030204" pitchFamily="49" charset="0"/>
              <a:cs typeface="Consolas" panose="020B0609020204030204" pitchFamily="49" charset="0"/>
            </a:endParaRPr>
          </a:p>
          <a:p>
            <a:pPr marL="144000"/>
            <a:r>
              <a:rPr lang="en-US" sz="2000" b="1" dirty="0">
                <a:solidFill>
                  <a:srgbClr val="00A652"/>
                </a:solidFill>
                <a:latin typeface="Consolas" panose="020B0609020204030204" pitchFamily="49" charset="0"/>
                <a:cs typeface="Consolas" panose="020B0609020204030204" pitchFamily="49" charset="0"/>
              </a:rPr>
              <a:t>cardNum:”4457 3456 1234 1111”,</a:t>
            </a:r>
          </a:p>
          <a:p>
            <a:pPr marL="144000"/>
            <a:r>
              <a:rPr lang="en-US" sz="2000" b="1" dirty="0">
                <a:solidFill>
                  <a:srgbClr val="00A652"/>
                </a:solidFill>
                <a:latin typeface="Consolas" panose="020B0609020204030204" pitchFamily="49" charset="0"/>
                <a:cs typeface="Consolas" panose="020B0609020204030204" pitchFamily="49" charset="0"/>
              </a:rPr>
              <a:t>cvv:”479”</a:t>
            </a:r>
          </a:p>
          <a:p>
            <a:r>
              <a:rPr lang="en-US" sz="2000" b="1" dirty="0">
                <a:solidFill>
                  <a:srgbClr val="00A652"/>
                </a:solidFill>
                <a:latin typeface="Consolas" panose="020B0609020204030204" pitchFamily="49" charset="0"/>
                <a:cs typeface="Consolas" panose="020B0609020204030204" pitchFamily="49" charset="0"/>
              </a:rPr>
              <a:t>}</a:t>
            </a:r>
          </a:p>
        </p:txBody>
      </p:sp>
      <p:pic>
        <p:nvPicPr>
          <p:cNvPr id="11" name="Picture 10">
            <a:extLst>
              <a:ext uri="{FF2B5EF4-FFF2-40B4-BE49-F238E27FC236}">
                <a16:creationId xmlns:a16="http://schemas.microsoft.com/office/drawing/2014/main" id="{D5B50240-5C03-42EA-B80F-4D80FFFCA0C7}"/>
              </a:ext>
            </a:extLst>
          </p:cNvPr>
          <p:cNvPicPr>
            <a:picLocks noChangeAspect="1"/>
          </p:cNvPicPr>
          <p:nvPr/>
        </p:nvPicPr>
        <p:blipFill>
          <a:blip r:embed="rId3"/>
          <a:stretch>
            <a:fillRect/>
          </a:stretch>
        </p:blipFill>
        <p:spPr>
          <a:xfrm>
            <a:off x="9419091" y="3112897"/>
            <a:ext cx="1955821" cy="2520000"/>
          </a:xfrm>
          <a:prstGeom prst="rect">
            <a:avLst/>
          </a:prstGeom>
        </p:spPr>
      </p:pic>
      <p:pic>
        <p:nvPicPr>
          <p:cNvPr id="13" name="Picture 12">
            <a:extLst>
              <a:ext uri="{FF2B5EF4-FFF2-40B4-BE49-F238E27FC236}">
                <a16:creationId xmlns:a16="http://schemas.microsoft.com/office/drawing/2014/main" id="{7F34A954-9F62-498A-9395-65AFA634BA54}"/>
              </a:ext>
            </a:extLst>
          </p:cNvPr>
          <p:cNvPicPr>
            <a:picLocks noChangeAspect="1"/>
          </p:cNvPicPr>
          <p:nvPr/>
        </p:nvPicPr>
        <p:blipFill>
          <a:blip r:embed="rId4"/>
          <a:stretch>
            <a:fillRect/>
          </a:stretch>
        </p:blipFill>
        <p:spPr>
          <a:xfrm>
            <a:off x="817089" y="3472897"/>
            <a:ext cx="2455471" cy="2160000"/>
          </a:xfrm>
          <a:prstGeom prst="rect">
            <a:avLst/>
          </a:prstGeom>
        </p:spPr>
      </p:pic>
      <p:sp>
        <p:nvSpPr>
          <p:cNvPr id="14" name="Rectangle 13">
            <a:extLst>
              <a:ext uri="{FF2B5EF4-FFF2-40B4-BE49-F238E27FC236}">
                <a16:creationId xmlns:a16="http://schemas.microsoft.com/office/drawing/2014/main" id="{8856EF2C-2FFB-4554-9611-33227B2E8035}"/>
              </a:ext>
            </a:extLst>
          </p:cNvPr>
          <p:cNvSpPr/>
          <p:nvPr/>
        </p:nvSpPr>
        <p:spPr>
          <a:xfrm>
            <a:off x="1388344" y="5792868"/>
            <a:ext cx="1312959" cy="584775"/>
          </a:xfrm>
          <a:prstGeom prst="rect">
            <a:avLst/>
          </a:prstGeom>
        </p:spPr>
        <p:txBody>
          <a:bodyPr wrap="square">
            <a:spAutoFit/>
          </a:bodyPr>
          <a:lstStyle/>
          <a:p>
            <a:pPr algn="ctr">
              <a:spcAft>
                <a:spcPts val="1800"/>
              </a:spcAft>
            </a:pPr>
            <a:r>
              <a:rPr lang="sr-Latn-RS" sz="3200" dirty="0">
                <a:solidFill>
                  <a:srgbClr val="4974BA"/>
                </a:solidFill>
                <a:latin typeface="Avenir Book" panose="02000503020000020003" pitchFamily="2" charset="0"/>
              </a:rPr>
              <a:t>Pera</a:t>
            </a:r>
            <a:endParaRPr lang="sr-Latn-RS" sz="2000" dirty="0">
              <a:solidFill>
                <a:srgbClr val="4974BA"/>
              </a:solidFill>
              <a:latin typeface="Avenir Book" panose="02000503020000020003" pitchFamily="2" charset="0"/>
            </a:endParaRPr>
          </a:p>
        </p:txBody>
      </p:sp>
      <p:sp>
        <p:nvSpPr>
          <p:cNvPr id="15" name="Rectangle 14">
            <a:extLst>
              <a:ext uri="{FF2B5EF4-FFF2-40B4-BE49-F238E27FC236}">
                <a16:creationId xmlns:a16="http://schemas.microsoft.com/office/drawing/2014/main" id="{FE5241D7-CCD8-4459-8710-2808492BA9FC}"/>
              </a:ext>
            </a:extLst>
          </p:cNvPr>
          <p:cNvSpPr/>
          <p:nvPr/>
        </p:nvSpPr>
        <p:spPr>
          <a:xfrm>
            <a:off x="9132143" y="5792867"/>
            <a:ext cx="2529715" cy="584775"/>
          </a:xfrm>
          <a:prstGeom prst="rect">
            <a:avLst/>
          </a:prstGeom>
        </p:spPr>
        <p:txBody>
          <a:bodyPr wrap="square">
            <a:spAutoFit/>
          </a:bodyPr>
          <a:lstStyle/>
          <a:p>
            <a:pPr algn="ctr">
              <a:spcAft>
                <a:spcPts val="1800"/>
              </a:spcAft>
            </a:pPr>
            <a:r>
              <a:rPr lang="sr-Latn-RS" sz="3200" dirty="0">
                <a:solidFill>
                  <a:srgbClr val="4974BA"/>
                </a:solidFill>
                <a:latin typeface="Avenir Book" panose="02000503020000020003" pitchFamily="2" charset="0"/>
              </a:rPr>
              <a:t>Banka</a:t>
            </a:r>
            <a:endParaRPr lang="sr-Latn-RS" sz="2000" dirty="0">
              <a:solidFill>
                <a:srgbClr val="4974BA"/>
              </a:solidFill>
              <a:latin typeface="Avenir Book" panose="02000503020000020003" pitchFamily="2" charset="0"/>
            </a:endParaRPr>
          </a:p>
        </p:txBody>
      </p:sp>
      <p:sp>
        <p:nvSpPr>
          <p:cNvPr id="16" name="Arrow: Right 15">
            <a:extLst>
              <a:ext uri="{FF2B5EF4-FFF2-40B4-BE49-F238E27FC236}">
                <a16:creationId xmlns:a16="http://schemas.microsoft.com/office/drawing/2014/main" id="{BB74B121-073F-410D-B038-3C25EAE73637}"/>
              </a:ext>
            </a:extLst>
          </p:cNvPr>
          <p:cNvSpPr/>
          <p:nvPr/>
        </p:nvSpPr>
        <p:spPr>
          <a:xfrm>
            <a:off x="3437011" y="4332953"/>
            <a:ext cx="785655" cy="542925"/>
          </a:xfrm>
          <a:prstGeom prst="rightArrow">
            <a:avLst/>
          </a:prstGeom>
          <a:noFill/>
          <a:ln w="19050">
            <a:solidFill>
              <a:srgbClr val="497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9" name="Picture 8">
            <a:extLst>
              <a:ext uri="{FF2B5EF4-FFF2-40B4-BE49-F238E27FC236}">
                <a16:creationId xmlns:a16="http://schemas.microsoft.com/office/drawing/2014/main" id="{ED3FE24B-85C9-4A33-B0E7-7EAC014A6F8E}"/>
              </a:ext>
            </a:extLst>
          </p:cNvPr>
          <p:cNvPicPr>
            <a:picLocks noChangeAspect="1"/>
          </p:cNvPicPr>
          <p:nvPr/>
        </p:nvPicPr>
        <p:blipFill>
          <a:blip r:embed="rId5"/>
          <a:stretch>
            <a:fillRect/>
          </a:stretch>
        </p:blipFill>
        <p:spPr>
          <a:xfrm>
            <a:off x="4413194" y="4030020"/>
            <a:ext cx="1267371" cy="927765"/>
          </a:xfrm>
          <a:prstGeom prst="rect">
            <a:avLst/>
          </a:prstGeom>
        </p:spPr>
      </p:pic>
      <p:sp>
        <p:nvSpPr>
          <p:cNvPr id="18" name="Arrow: Right 17">
            <a:extLst>
              <a:ext uri="{FF2B5EF4-FFF2-40B4-BE49-F238E27FC236}">
                <a16:creationId xmlns:a16="http://schemas.microsoft.com/office/drawing/2014/main" id="{0126EA81-E6A9-4E14-B9D5-33875298E653}"/>
              </a:ext>
            </a:extLst>
          </p:cNvPr>
          <p:cNvSpPr/>
          <p:nvPr/>
        </p:nvSpPr>
        <p:spPr>
          <a:xfrm>
            <a:off x="5871093" y="4381193"/>
            <a:ext cx="785655" cy="542925"/>
          </a:xfrm>
          <a:prstGeom prst="rightArrow">
            <a:avLst/>
          </a:prstGeom>
          <a:noFill/>
          <a:ln w="19050">
            <a:solidFill>
              <a:srgbClr val="497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1" name="Cloud 20">
            <a:extLst>
              <a:ext uri="{FF2B5EF4-FFF2-40B4-BE49-F238E27FC236}">
                <a16:creationId xmlns:a16="http://schemas.microsoft.com/office/drawing/2014/main" id="{150B2DF1-B963-49D0-9B2E-1668E92B7581}"/>
              </a:ext>
            </a:extLst>
          </p:cNvPr>
          <p:cNvSpPr/>
          <p:nvPr/>
        </p:nvSpPr>
        <p:spPr>
          <a:xfrm>
            <a:off x="6847276" y="4140532"/>
            <a:ext cx="1431179" cy="927765"/>
          </a:xfrm>
          <a:prstGeom prst="cloud">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2" name="Arrow: Right 21">
            <a:extLst>
              <a:ext uri="{FF2B5EF4-FFF2-40B4-BE49-F238E27FC236}">
                <a16:creationId xmlns:a16="http://schemas.microsoft.com/office/drawing/2014/main" id="{0F7D32BF-6005-4A81-ADC4-943CDB5876BC}"/>
              </a:ext>
            </a:extLst>
          </p:cNvPr>
          <p:cNvSpPr/>
          <p:nvPr/>
        </p:nvSpPr>
        <p:spPr>
          <a:xfrm>
            <a:off x="8468984" y="4354024"/>
            <a:ext cx="785655" cy="542925"/>
          </a:xfrm>
          <a:prstGeom prst="rightArrow">
            <a:avLst/>
          </a:prstGeom>
          <a:noFill/>
          <a:ln w="19050">
            <a:solidFill>
              <a:srgbClr val="497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3" name="Rectangle 22">
            <a:extLst>
              <a:ext uri="{FF2B5EF4-FFF2-40B4-BE49-F238E27FC236}">
                <a16:creationId xmlns:a16="http://schemas.microsoft.com/office/drawing/2014/main" id="{6EB61D45-8D87-4C7A-B4EB-18A793BD302D}"/>
              </a:ext>
            </a:extLst>
          </p:cNvPr>
          <p:cNvSpPr/>
          <p:nvPr/>
        </p:nvSpPr>
        <p:spPr>
          <a:xfrm>
            <a:off x="4248139" y="5068297"/>
            <a:ext cx="1595632" cy="461665"/>
          </a:xfrm>
          <a:prstGeom prst="rect">
            <a:avLst/>
          </a:prstGeom>
        </p:spPr>
        <p:txBody>
          <a:bodyPr wrap="square">
            <a:spAutoFit/>
          </a:bodyPr>
          <a:lstStyle/>
          <a:p>
            <a:pPr algn="ctr">
              <a:spcAft>
                <a:spcPts val="1800"/>
              </a:spcAft>
            </a:pPr>
            <a:r>
              <a:rPr lang="en-US" sz="2400" dirty="0">
                <a:solidFill>
                  <a:srgbClr val="4974BA"/>
                </a:solidFill>
                <a:latin typeface="Avenir Book" panose="02000503020000020003" pitchFamily="2" charset="0"/>
              </a:rPr>
              <a:t>Intranet</a:t>
            </a:r>
            <a:endParaRPr lang="sr-Latn-RS" sz="1600" dirty="0">
              <a:solidFill>
                <a:srgbClr val="4974BA"/>
              </a:solidFill>
              <a:latin typeface="Avenir Book" panose="02000503020000020003" pitchFamily="2" charset="0"/>
            </a:endParaRPr>
          </a:p>
        </p:txBody>
      </p:sp>
      <p:sp>
        <p:nvSpPr>
          <p:cNvPr id="24" name="Rectangle 23">
            <a:extLst>
              <a:ext uri="{FF2B5EF4-FFF2-40B4-BE49-F238E27FC236}">
                <a16:creationId xmlns:a16="http://schemas.microsoft.com/office/drawing/2014/main" id="{1C39BA17-AD32-4695-A5B3-9D9D5E523D57}"/>
              </a:ext>
            </a:extLst>
          </p:cNvPr>
          <p:cNvSpPr/>
          <p:nvPr/>
        </p:nvSpPr>
        <p:spPr>
          <a:xfrm>
            <a:off x="6765049" y="5068297"/>
            <a:ext cx="1595632" cy="461665"/>
          </a:xfrm>
          <a:prstGeom prst="rect">
            <a:avLst/>
          </a:prstGeom>
        </p:spPr>
        <p:txBody>
          <a:bodyPr wrap="square">
            <a:spAutoFit/>
          </a:bodyPr>
          <a:lstStyle/>
          <a:p>
            <a:pPr algn="ctr">
              <a:spcAft>
                <a:spcPts val="1800"/>
              </a:spcAft>
            </a:pPr>
            <a:r>
              <a:rPr lang="en-US" sz="2400" dirty="0">
                <a:solidFill>
                  <a:srgbClr val="4974BA"/>
                </a:solidFill>
                <a:latin typeface="Avenir Book" panose="02000503020000020003" pitchFamily="2" charset="0"/>
              </a:rPr>
              <a:t>Internet</a:t>
            </a:r>
            <a:endParaRPr lang="sr-Latn-RS" sz="1600" dirty="0">
              <a:solidFill>
                <a:srgbClr val="4974BA"/>
              </a:solidFill>
              <a:latin typeface="Avenir Book" panose="02000503020000020003" pitchFamily="2" charset="0"/>
            </a:endParaRPr>
          </a:p>
        </p:txBody>
      </p:sp>
      <p:sp>
        <p:nvSpPr>
          <p:cNvPr id="25" name="Rectangle 24">
            <a:extLst>
              <a:ext uri="{FF2B5EF4-FFF2-40B4-BE49-F238E27FC236}">
                <a16:creationId xmlns:a16="http://schemas.microsoft.com/office/drawing/2014/main" id="{7F3FDD52-59F9-4D12-B903-B2785BCA230B}"/>
              </a:ext>
            </a:extLst>
          </p:cNvPr>
          <p:cNvSpPr/>
          <p:nvPr/>
        </p:nvSpPr>
        <p:spPr>
          <a:xfrm>
            <a:off x="6875034" y="729845"/>
            <a:ext cx="4984955" cy="2477601"/>
          </a:xfrm>
          <a:prstGeom prst="rect">
            <a:avLst/>
          </a:prstGeom>
        </p:spPr>
        <p:txBody>
          <a:bodyPr wrap="square">
            <a:spAutoFit/>
          </a:bodyPr>
          <a:lstStyle/>
          <a:p>
            <a:pPr>
              <a:spcAft>
                <a:spcPts val="1800"/>
              </a:spcAft>
            </a:pPr>
            <a:r>
              <a:rPr lang="sr-Latn-RS" sz="2000" b="1" dirty="0">
                <a:solidFill>
                  <a:srgbClr val="00A652"/>
                </a:solidFill>
                <a:latin typeface="Consolas" panose="020B0609020204030204" pitchFamily="49" charset="0"/>
                <a:cs typeface="Consolas" panose="020B0609020204030204" pitchFamily="49" charset="0"/>
              </a:rPr>
              <a:t>POST http://</a:t>
            </a:r>
            <a:r>
              <a:rPr lang="en-US" sz="2000" b="1" dirty="0">
                <a:solidFill>
                  <a:srgbClr val="00A652"/>
                </a:solidFill>
                <a:latin typeface="Consolas" panose="020B0609020204030204" pitchFamily="49" charset="0"/>
                <a:cs typeface="Consolas" panose="020B0609020204030204" pitchFamily="49" charset="0"/>
              </a:rPr>
              <a:t>bank</a:t>
            </a:r>
            <a:r>
              <a:rPr lang="sr-Latn-RS" sz="2000" b="1" dirty="0">
                <a:solidFill>
                  <a:srgbClr val="00A652"/>
                </a:solidFill>
                <a:latin typeface="Consolas" panose="020B0609020204030204" pitchFamily="49" charset="0"/>
                <a:cs typeface="Consolas" panose="020B0609020204030204" pitchFamily="49" charset="0"/>
              </a:rPr>
              <a:t>.com/</a:t>
            </a:r>
            <a:r>
              <a:rPr lang="sr-Latn-RS" sz="2000" b="1" dirty="0" err="1">
                <a:solidFill>
                  <a:srgbClr val="00A652"/>
                </a:solidFill>
                <a:latin typeface="Consolas" panose="020B0609020204030204" pitchFamily="49" charset="0"/>
                <a:cs typeface="Consolas" panose="020B0609020204030204" pitchFamily="49" charset="0"/>
              </a:rPr>
              <a:t>api</a:t>
            </a:r>
            <a:r>
              <a:rPr lang="sr-Latn-RS" sz="2000" b="1" dirty="0">
                <a:solidFill>
                  <a:srgbClr val="00A652"/>
                </a:solidFill>
                <a:latin typeface="Consolas" panose="020B0609020204030204" pitchFamily="49" charset="0"/>
                <a:cs typeface="Consolas" panose="020B0609020204030204" pitchFamily="49" charset="0"/>
              </a:rPr>
              <a:t>/</a:t>
            </a:r>
            <a:r>
              <a:rPr lang="en-US" sz="2000" b="1" dirty="0">
                <a:solidFill>
                  <a:srgbClr val="00A652"/>
                </a:solidFill>
                <a:latin typeface="Consolas" panose="020B0609020204030204" pitchFamily="49" charset="0"/>
                <a:cs typeface="Consolas" panose="020B0609020204030204" pitchFamily="49" charset="0"/>
              </a:rPr>
              <a:t>pay</a:t>
            </a:r>
            <a:endParaRPr lang="sr-Latn-RS" sz="2000" b="1" dirty="0">
              <a:solidFill>
                <a:srgbClr val="00A652"/>
              </a:solidFill>
              <a:latin typeface="Consolas" panose="020B0609020204030204" pitchFamily="49" charset="0"/>
              <a:cs typeface="Consolas" panose="020B0609020204030204" pitchFamily="49" charset="0"/>
            </a:endParaRPr>
          </a:p>
          <a:p>
            <a:r>
              <a:rPr lang="en-US" sz="2000" b="1" dirty="0">
                <a:solidFill>
                  <a:srgbClr val="00A652"/>
                </a:solidFill>
                <a:latin typeface="Consolas" panose="020B0609020204030204" pitchFamily="49" charset="0"/>
                <a:cs typeface="Consolas" panose="020B0609020204030204" pitchFamily="49" charset="0"/>
              </a:rPr>
              <a:t>Request body:</a:t>
            </a:r>
          </a:p>
          <a:p>
            <a:r>
              <a:rPr lang="en-US" sz="2000" b="1" dirty="0">
                <a:solidFill>
                  <a:srgbClr val="00A652"/>
                </a:solidFill>
                <a:latin typeface="Consolas" panose="020B0609020204030204" pitchFamily="49" charset="0"/>
                <a:cs typeface="Consolas" panose="020B0609020204030204" pitchFamily="49" charset="0"/>
              </a:rPr>
              <a:t>{</a:t>
            </a:r>
          </a:p>
          <a:p>
            <a:pPr marL="144000"/>
            <a:r>
              <a:rPr lang="en-US" sz="2000" b="1" dirty="0">
                <a:solidFill>
                  <a:srgbClr val="00A652"/>
                </a:solidFill>
                <a:latin typeface="Consolas" panose="020B0609020204030204" pitchFamily="49" charset="0"/>
                <a:cs typeface="Consolas" panose="020B0609020204030204" pitchFamily="49" charset="0"/>
              </a:rPr>
              <a:t>HYISNqYCOt1psg/</a:t>
            </a:r>
            <a:r>
              <a:rPr lang="en-US" sz="2000" b="1" dirty="0" err="1">
                <a:solidFill>
                  <a:srgbClr val="00A652"/>
                </a:solidFill>
                <a:latin typeface="Consolas" panose="020B0609020204030204" pitchFamily="49" charset="0"/>
                <a:cs typeface="Consolas" panose="020B0609020204030204" pitchFamily="49" charset="0"/>
              </a:rPr>
              <a:t>st</a:t>
            </a:r>
            <a:r>
              <a:rPr lang="en-US" sz="2000" b="1" dirty="0">
                <a:solidFill>
                  <a:srgbClr val="00A652"/>
                </a:solidFill>
                <a:latin typeface="Consolas" panose="020B0609020204030204" pitchFamily="49" charset="0"/>
                <a:cs typeface="Consolas" panose="020B0609020204030204" pitchFamily="49" charset="0"/>
              </a:rPr>
              <a:t>/MH6xGOL0ooT4ihoAbD3GAE1hMvYaWc4D5J2ANmD9pDHDXPf6toMH+AlWQJSTfAivbhKvE8+A</a:t>
            </a:r>
          </a:p>
          <a:p>
            <a:r>
              <a:rPr lang="en-US" sz="2000" b="1" dirty="0">
                <a:solidFill>
                  <a:srgbClr val="00A652"/>
                </a:solidFill>
                <a:latin typeface="Consolas" panose="020B0609020204030204" pitchFamily="49" charset="0"/>
                <a:cs typeface="Consolas" panose="020B0609020204030204" pitchFamily="49" charset="0"/>
              </a:rPr>
              <a:t>}</a:t>
            </a:r>
          </a:p>
        </p:txBody>
      </p:sp>
      <p:sp>
        <p:nvSpPr>
          <p:cNvPr id="7" name="Flowchart: Document 6">
            <a:extLst>
              <a:ext uri="{FF2B5EF4-FFF2-40B4-BE49-F238E27FC236}">
                <a16:creationId xmlns:a16="http://schemas.microsoft.com/office/drawing/2014/main" id="{8E905ED9-0B88-4647-BF18-368AE3ED9BE1}"/>
              </a:ext>
            </a:extLst>
          </p:cNvPr>
          <p:cNvSpPr/>
          <p:nvPr/>
        </p:nvSpPr>
        <p:spPr>
          <a:xfrm>
            <a:off x="319695" y="750347"/>
            <a:ext cx="4984955" cy="2612038"/>
          </a:xfrm>
          <a:prstGeom prst="flowChartDocument">
            <a:avLst/>
          </a:prstGeom>
          <a:noFill/>
          <a:ln w="38100">
            <a:solidFill>
              <a:srgbClr val="00A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6" name="Flowchart: Document 25">
            <a:extLst>
              <a:ext uri="{FF2B5EF4-FFF2-40B4-BE49-F238E27FC236}">
                <a16:creationId xmlns:a16="http://schemas.microsoft.com/office/drawing/2014/main" id="{9191B72C-A22B-4CB6-9F33-354A116530CF}"/>
              </a:ext>
            </a:extLst>
          </p:cNvPr>
          <p:cNvSpPr/>
          <p:nvPr/>
        </p:nvSpPr>
        <p:spPr>
          <a:xfrm>
            <a:off x="6784192" y="750347"/>
            <a:ext cx="4984955" cy="2612038"/>
          </a:xfrm>
          <a:prstGeom prst="flowChartDocument">
            <a:avLst/>
          </a:prstGeom>
          <a:noFill/>
          <a:ln w="38100">
            <a:solidFill>
              <a:srgbClr val="00A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8" name="Arrow: Right 27">
            <a:extLst>
              <a:ext uri="{FF2B5EF4-FFF2-40B4-BE49-F238E27FC236}">
                <a16:creationId xmlns:a16="http://schemas.microsoft.com/office/drawing/2014/main" id="{9B0FAA8F-ADA4-437F-894C-4EDB7578CB58}"/>
              </a:ext>
            </a:extLst>
          </p:cNvPr>
          <p:cNvSpPr/>
          <p:nvPr/>
        </p:nvSpPr>
        <p:spPr>
          <a:xfrm>
            <a:off x="5304650" y="888585"/>
            <a:ext cx="1479542" cy="1720645"/>
          </a:xfrm>
          <a:prstGeom prst="rightArrow">
            <a:avLst/>
          </a:prstGeom>
          <a:solidFill>
            <a:srgbClr val="00A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sz="2000" b="1" dirty="0"/>
          </a:p>
        </p:txBody>
      </p:sp>
      <p:sp>
        <p:nvSpPr>
          <p:cNvPr id="29" name="Rectangle 28">
            <a:extLst>
              <a:ext uri="{FF2B5EF4-FFF2-40B4-BE49-F238E27FC236}">
                <a16:creationId xmlns:a16="http://schemas.microsoft.com/office/drawing/2014/main" id="{5B8C1347-1352-44E9-BA4E-46FDA0B0D865}"/>
              </a:ext>
            </a:extLst>
          </p:cNvPr>
          <p:cNvSpPr/>
          <p:nvPr/>
        </p:nvSpPr>
        <p:spPr>
          <a:xfrm>
            <a:off x="5304650" y="1456519"/>
            <a:ext cx="1312959" cy="584775"/>
          </a:xfrm>
          <a:prstGeom prst="rect">
            <a:avLst/>
          </a:prstGeom>
        </p:spPr>
        <p:txBody>
          <a:bodyPr wrap="square">
            <a:spAutoFit/>
          </a:bodyPr>
          <a:lstStyle/>
          <a:p>
            <a:pPr algn="ctr">
              <a:spcAft>
                <a:spcPts val="1800"/>
              </a:spcAft>
            </a:pPr>
            <a:r>
              <a:rPr lang="en-US" sz="3200" b="1" dirty="0">
                <a:solidFill>
                  <a:schemeClr val="bg1"/>
                </a:solidFill>
                <a:latin typeface="Consolas" panose="020B0609020204030204" pitchFamily="49" charset="0"/>
              </a:rPr>
              <a:t>HTTPS</a:t>
            </a:r>
            <a:endParaRPr lang="sr-Latn-RS" sz="2000" b="1" dirty="0">
              <a:solidFill>
                <a:schemeClr val="bg1"/>
              </a:solidFill>
              <a:latin typeface="Consolas" panose="020B0609020204030204" pitchFamily="49" charset="0"/>
            </a:endParaRPr>
          </a:p>
        </p:txBody>
      </p:sp>
      <p:pic>
        <p:nvPicPr>
          <p:cNvPr id="19" name="Picture 18" descr="A close up of a logo&#10;&#10;Description generated with very high confidence">
            <a:extLst>
              <a:ext uri="{FF2B5EF4-FFF2-40B4-BE49-F238E27FC236}">
                <a16:creationId xmlns:a16="http://schemas.microsoft.com/office/drawing/2014/main" id="{B151F62A-C06C-4E85-8939-E1886D7B1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657" y="2534450"/>
            <a:ext cx="5982080" cy="4323550"/>
          </a:xfrm>
          <a:prstGeom prst="rect">
            <a:avLst/>
          </a:prstGeom>
        </p:spPr>
      </p:pic>
      <p:sp>
        <p:nvSpPr>
          <p:cNvPr id="2" name="Slide Number Placeholder 1">
            <a:extLst>
              <a:ext uri="{FF2B5EF4-FFF2-40B4-BE49-F238E27FC236}">
                <a16:creationId xmlns:a16="http://schemas.microsoft.com/office/drawing/2014/main" id="{58258D5E-E197-EFF1-AAB4-7C23D680DD0B}"/>
              </a:ext>
            </a:extLst>
          </p:cNvPr>
          <p:cNvSpPr>
            <a:spLocks noGrp="1"/>
          </p:cNvSpPr>
          <p:nvPr>
            <p:ph type="sldNum" sz="quarter" idx="12"/>
          </p:nvPr>
        </p:nvSpPr>
        <p:spPr/>
        <p:txBody>
          <a:bodyPr/>
          <a:lstStyle/>
          <a:p>
            <a:fld id="{9041FEBA-683F-B44C-A647-A4FB58DC8725}" type="slidenum">
              <a:rPr lang="en-US" smtClean="0"/>
              <a:t>4</a:t>
            </a:fld>
            <a:endParaRPr lang="en-US"/>
          </a:p>
        </p:txBody>
      </p:sp>
    </p:spTree>
    <p:extLst>
      <p:ext uri="{BB962C8B-B14F-4D97-AF65-F5344CB8AC3E}">
        <p14:creationId xmlns:p14="http://schemas.microsoft.com/office/powerpoint/2010/main" val="428080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0A85005D-6D51-AA16-49F2-F05B7945FBCE}"/>
              </a:ext>
            </a:extLst>
          </p:cNvPr>
          <p:cNvSpPr/>
          <p:nvPr/>
        </p:nvSpPr>
        <p:spPr>
          <a:xfrm>
            <a:off x="8046427" y="1428441"/>
            <a:ext cx="1915427" cy="1280761"/>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Model </a:t>
            </a:r>
            <a:r>
              <a:rPr lang="en-US" dirty="0" err="1"/>
              <a:t>Životnog</a:t>
            </a:r>
            <a:r>
              <a:rPr lang="en-US" dirty="0"/>
              <a:t> </a:t>
            </a:r>
            <a:r>
              <a:rPr lang="en-US" dirty="0" err="1"/>
              <a:t>Ciklusa</a:t>
            </a:r>
            <a:r>
              <a:rPr lang="en-US" dirty="0"/>
              <a:t> </a:t>
            </a:r>
            <a:r>
              <a:rPr lang="en-US" dirty="0" err="1"/>
              <a:t>Proizvoda</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63742E2-288A-FF40-2DC7-293F2C61F3EE}"/>
              </a:ext>
            </a:extLst>
          </p:cNvPr>
          <p:cNvSpPr txBox="1"/>
          <p:nvPr/>
        </p:nvSpPr>
        <p:spPr>
          <a:xfrm>
            <a:off x="77958" y="6550223"/>
            <a:ext cx="4220451" cy="307777"/>
          </a:xfrm>
          <a:prstGeom prst="rect">
            <a:avLst/>
          </a:prstGeom>
          <a:noFill/>
        </p:spPr>
        <p:txBody>
          <a:bodyPr wrap="none" rtlCol="0">
            <a:spAutoFit/>
          </a:bodyPr>
          <a:lstStyle/>
          <a:p>
            <a:r>
              <a:rPr lang="en-US" sz="1400" baseline="30000" dirty="0">
                <a:latin typeface="Avenir Book" panose="02000503020000020003" pitchFamily="2" charset="0"/>
              </a:rPr>
              <a:t>He L. S. et al. Sandia Report – Model of the Product Development Lifecycle</a:t>
            </a:r>
            <a:endParaRPr lang="en-US" sz="1400" dirty="0">
              <a:latin typeface="Avenir Book" panose="02000503020000020003" pitchFamily="2" charset="0"/>
            </a:endParaRPr>
          </a:p>
        </p:txBody>
      </p:sp>
      <p:sp>
        <p:nvSpPr>
          <p:cNvPr id="6" name="Rounded Rectangle 5">
            <a:extLst>
              <a:ext uri="{FF2B5EF4-FFF2-40B4-BE49-F238E27FC236}">
                <a16:creationId xmlns:a16="http://schemas.microsoft.com/office/drawing/2014/main" id="{BEE58743-BDB4-FFAF-6CA8-4FE8BFD2D03D}"/>
              </a:ext>
            </a:extLst>
          </p:cNvPr>
          <p:cNvSpPr/>
          <p:nvPr/>
        </p:nvSpPr>
        <p:spPr>
          <a:xfrm>
            <a:off x="2136809" y="144677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3D1BAD-72FE-301A-B6A8-BAD460FAB1D2}"/>
              </a:ext>
            </a:extLst>
          </p:cNvPr>
          <p:cNvSpPr/>
          <p:nvPr/>
        </p:nvSpPr>
        <p:spPr>
          <a:xfrm>
            <a:off x="2417983" y="155626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Avenir Book" panose="02000503020000020003" pitchFamily="2" charset="0"/>
              </a:rPr>
              <a:t>Hardver</a:t>
            </a:r>
            <a:endParaRPr lang="en-US" dirty="0">
              <a:solidFill>
                <a:schemeClr val="tx1"/>
              </a:solidFill>
              <a:latin typeface="Avenir Book" panose="02000503020000020003" pitchFamily="2" charset="0"/>
            </a:endParaRPr>
          </a:p>
        </p:txBody>
      </p:sp>
      <p:sp>
        <p:nvSpPr>
          <p:cNvPr id="8" name="Rectangle 7">
            <a:extLst>
              <a:ext uri="{FF2B5EF4-FFF2-40B4-BE49-F238E27FC236}">
                <a16:creationId xmlns:a16="http://schemas.microsoft.com/office/drawing/2014/main" id="{533160C7-A152-2E53-F96F-B0A2EBD626B9}"/>
              </a:ext>
            </a:extLst>
          </p:cNvPr>
          <p:cNvSpPr/>
          <p:nvPr/>
        </p:nvSpPr>
        <p:spPr>
          <a:xfrm>
            <a:off x="2417983" y="272753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Avenir Book" panose="02000503020000020003" pitchFamily="2" charset="0"/>
              </a:rPr>
              <a:t>Softver</a:t>
            </a:r>
            <a:endParaRPr lang="en-US" dirty="0">
              <a:solidFill>
                <a:schemeClr val="tx1"/>
              </a:solidFill>
              <a:latin typeface="Avenir Book" panose="02000503020000020003" pitchFamily="2" charset="0"/>
            </a:endParaRPr>
          </a:p>
        </p:txBody>
      </p:sp>
      <p:sp>
        <p:nvSpPr>
          <p:cNvPr id="9" name="Rounded Rectangle 8">
            <a:extLst>
              <a:ext uri="{FF2B5EF4-FFF2-40B4-BE49-F238E27FC236}">
                <a16:creationId xmlns:a16="http://schemas.microsoft.com/office/drawing/2014/main" id="{517F431E-0B18-4AB6-DC55-E4BAD43BF527}"/>
              </a:ext>
            </a:extLst>
          </p:cNvPr>
          <p:cNvSpPr/>
          <p:nvPr/>
        </p:nvSpPr>
        <p:spPr>
          <a:xfrm>
            <a:off x="4108821" y="144677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031F2B-18A8-4AE1-0FC7-F5091A117E1B}"/>
              </a:ext>
            </a:extLst>
          </p:cNvPr>
          <p:cNvSpPr/>
          <p:nvPr/>
        </p:nvSpPr>
        <p:spPr>
          <a:xfrm>
            <a:off x="4389995" y="155626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Određivanje</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zahteva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specifikacija</a:t>
            </a:r>
            <a:endParaRPr lang="en-US" sz="1400" dirty="0">
              <a:solidFill>
                <a:schemeClr val="tx1"/>
              </a:solidFill>
              <a:latin typeface="Avenir Book" panose="02000503020000020003" pitchFamily="2" charset="0"/>
            </a:endParaRPr>
          </a:p>
        </p:txBody>
      </p:sp>
      <p:sp>
        <p:nvSpPr>
          <p:cNvPr id="11" name="Rectangle 10">
            <a:extLst>
              <a:ext uri="{FF2B5EF4-FFF2-40B4-BE49-F238E27FC236}">
                <a16:creationId xmlns:a16="http://schemas.microsoft.com/office/drawing/2014/main" id="{36016975-FB15-A4B9-6D94-8D652CC917B8}"/>
              </a:ext>
            </a:extLst>
          </p:cNvPr>
          <p:cNvSpPr/>
          <p:nvPr/>
        </p:nvSpPr>
        <p:spPr>
          <a:xfrm>
            <a:off x="4389995" y="272753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Određivanje</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zahteva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specifikacija</a:t>
            </a:r>
            <a:endParaRPr lang="en-US" sz="1400" dirty="0">
              <a:solidFill>
                <a:schemeClr val="tx1"/>
              </a:solidFill>
              <a:latin typeface="Avenir Book" panose="02000503020000020003" pitchFamily="2" charset="0"/>
            </a:endParaRPr>
          </a:p>
        </p:txBody>
      </p:sp>
      <p:sp>
        <p:nvSpPr>
          <p:cNvPr id="12" name="Rounded Rectangle 11">
            <a:extLst>
              <a:ext uri="{FF2B5EF4-FFF2-40B4-BE49-F238E27FC236}">
                <a16:creationId xmlns:a16="http://schemas.microsoft.com/office/drawing/2014/main" id="{9B8632A4-06EB-C12E-0CD3-A3DC505CBD3C}"/>
              </a:ext>
            </a:extLst>
          </p:cNvPr>
          <p:cNvSpPr/>
          <p:nvPr/>
        </p:nvSpPr>
        <p:spPr>
          <a:xfrm>
            <a:off x="6080833" y="144677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9C8AC8-A68E-1768-7296-5A89976F8CAB}"/>
              </a:ext>
            </a:extLst>
          </p:cNvPr>
          <p:cNvSpPr/>
          <p:nvPr/>
        </p:nvSpPr>
        <p:spPr>
          <a:xfrm>
            <a:off x="6362007" y="155626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Kreiranje</a:t>
            </a:r>
            <a:r>
              <a:rPr lang="en-US" sz="1000" dirty="0">
                <a:solidFill>
                  <a:schemeClr val="tx1"/>
                </a:solidFill>
                <a:latin typeface="Avenir Book" panose="02000503020000020003" pitchFamily="2" charset="0"/>
              </a:rPr>
              <a:t> plana </a:t>
            </a:r>
            <a:r>
              <a:rPr lang="en-US" sz="1000" dirty="0" err="1">
                <a:solidFill>
                  <a:schemeClr val="tx1"/>
                </a:solidFill>
                <a:latin typeface="Avenir Book" panose="02000503020000020003" pitchFamily="2" charset="0"/>
              </a:rPr>
              <a:t>rada</a:t>
            </a:r>
            <a:r>
              <a:rPr lang="en-US" sz="1000" dirty="0">
                <a:solidFill>
                  <a:schemeClr val="tx1"/>
                </a:solidFill>
                <a:latin typeface="Avenir Book" panose="02000503020000020003" pitchFamily="2" charset="0"/>
              </a:rPr>
              <a:t> za </a:t>
            </a:r>
            <a:r>
              <a:rPr lang="en-US" sz="1000" dirty="0" err="1">
                <a:solidFill>
                  <a:schemeClr val="tx1"/>
                </a:solidFill>
                <a:latin typeface="Avenir Book" panose="02000503020000020003" pitchFamily="2" charset="0"/>
              </a:rPr>
              <a:t>implementaciju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specifikacije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pravljenja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funkcionalnog</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prototipa</a:t>
            </a:r>
            <a:endParaRPr lang="en-US" sz="1000" dirty="0">
              <a:solidFill>
                <a:schemeClr val="tx1"/>
              </a:solidFill>
              <a:latin typeface="Avenir Book" panose="02000503020000020003" pitchFamily="2" charset="0"/>
            </a:endParaRPr>
          </a:p>
        </p:txBody>
      </p:sp>
      <p:sp>
        <p:nvSpPr>
          <p:cNvPr id="14" name="Rectangle 13">
            <a:extLst>
              <a:ext uri="{FF2B5EF4-FFF2-40B4-BE49-F238E27FC236}">
                <a16:creationId xmlns:a16="http://schemas.microsoft.com/office/drawing/2014/main" id="{A9656418-E40A-11F9-6DBF-4E432DB12FA0}"/>
              </a:ext>
            </a:extLst>
          </p:cNvPr>
          <p:cNvSpPr/>
          <p:nvPr/>
        </p:nvSpPr>
        <p:spPr>
          <a:xfrm>
            <a:off x="6362007" y="272753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tx1"/>
                </a:solidFill>
                <a:latin typeface="Avenir Book" panose="02000503020000020003" pitchFamily="2" charset="0"/>
              </a:rPr>
              <a:t>Kreiranje</a:t>
            </a:r>
            <a:r>
              <a:rPr lang="en-US" sz="1200" dirty="0">
                <a:solidFill>
                  <a:schemeClr val="tx1"/>
                </a:solidFill>
                <a:latin typeface="Avenir Book" panose="02000503020000020003" pitchFamily="2" charset="0"/>
              </a:rPr>
              <a:t> plana </a:t>
            </a:r>
            <a:r>
              <a:rPr lang="en-US" sz="1200" dirty="0" err="1">
                <a:solidFill>
                  <a:schemeClr val="tx1"/>
                </a:solidFill>
                <a:latin typeface="Avenir Book" panose="02000503020000020003" pitchFamily="2" charset="0"/>
              </a:rPr>
              <a:t>rada</a:t>
            </a:r>
            <a:r>
              <a:rPr lang="en-US" sz="1200" dirty="0">
                <a:solidFill>
                  <a:schemeClr val="tx1"/>
                </a:solidFill>
                <a:latin typeface="Avenir Book" panose="02000503020000020003" pitchFamily="2" charset="0"/>
              </a:rPr>
              <a:t> za </a:t>
            </a:r>
            <a:r>
              <a:rPr lang="en-US" sz="1200" dirty="0" err="1">
                <a:solidFill>
                  <a:schemeClr val="tx1"/>
                </a:solidFill>
                <a:latin typeface="Avenir Book" panose="02000503020000020003" pitchFamily="2" charset="0"/>
              </a:rPr>
              <a:t>implementaciju</a:t>
            </a:r>
            <a:endParaRPr lang="en-US" sz="1200" dirty="0"/>
          </a:p>
        </p:txBody>
      </p:sp>
      <p:sp>
        <p:nvSpPr>
          <p:cNvPr id="15" name="Rounded Rectangle 14">
            <a:extLst>
              <a:ext uri="{FF2B5EF4-FFF2-40B4-BE49-F238E27FC236}">
                <a16:creationId xmlns:a16="http://schemas.microsoft.com/office/drawing/2014/main" id="{7DEB7953-8686-4288-ECD7-CF03E7105210}"/>
              </a:ext>
            </a:extLst>
          </p:cNvPr>
          <p:cNvSpPr/>
          <p:nvPr/>
        </p:nvSpPr>
        <p:spPr>
          <a:xfrm>
            <a:off x="8046428" y="2716731"/>
            <a:ext cx="1915427" cy="1239828"/>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D11977-E84B-EBFC-B555-5198B9EF3AE9}"/>
              </a:ext>
            </a:extLst>
          </p:cNvPr>
          <p:cNvSpPr/>
          <p:nvPr/>
        </p:nvSpPr>
        <p:spPr>
          <a:xfrm>
            <a:off x="8345686" y="1508636"/>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Produkcija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realizacija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specificiranog</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dizajna</a:t>
            </a:r>
            <a:endParaRPr lang="en-US" sz="1400" dirty="0">
              <a:solidFill>
                <a:schemeClr val="tx1"/>
              </a:solidFill>
              <a:latin typeface="Avenir Book" panose="02000503020000020003" pitchFamily="2" charset="0"/>
            </a:endParaRPr>
          </a:p>
        </p:txBody>
      </p:sp>
      <p:sp>
        <p:nvSpPr>
          <p:cNvPr id="17" name="Rectangle 16">
            <a:extLst>
              <a:ext uri="{FF2B5EF4-FFF2-40B4-BE49-F238E27FC236}">
                <a16:creationId xmlns:a16="http://schemas.microsoft.com/office/drawing/2014/main" id="{A39868FF-0E8C-29D0-3B44-1CD2890F082A}"/>
              </a:ext>
            </a:extLst>
          </p:cNvPr>
          <p:cNvSpPr/>
          <p:nvPr/>
        </p:nvSpPr>
        <p:spPr>
          <a:xfrm>
            <a:off x="8345686" y="277838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Kodiranje</a:t>
            </a:r>
            <a:r>
              <a:rPr lang="en-US" sz="1000" dirty="0">
                <a:solidFill>
                  <a:schemeClr val="tx1"/>
                </a:solidFill>
                <a:latin typeface="Avenir Book" panose="02000503020000020003" pitchFamily="2" charset="0"/>
              </a:rPr>
              <a:t> s </a:t>
            </a:r>
            <a:r>
              <a:rPr lang="en-US" sz="1000" dirty="0" err="1">
                <a:solidFill>
                  <a:schemeClr val="tx1"/>
                </a:solidFill>
                <a:latin typeface="Avenir Book" panose="02000503020000020003" pitchFamily="2" charset="0"/>
              </a:rPr>
              <a:t>namerom</a:t>
            </a:r>
            <a:r>
              <a:rPr lang="en-US" sz="1000" dirty="0">
                <a:solidFill>
                  <a:schemeClr val="tx1"/>
                </a:solidFill>
                <a:latin typeface="Avenir Book" panose="02000503020000020003" pitchFamily="2" charset="0"/>
              </a:rPr>
              <a:t> da se </a:t>
            </a:r>
            <a:r>
              <a:rPr lang="en-US" sz="1000" dirty="0" err="1">
                <a:solidFill>
                  <a:schemeClr val="tx1"/>
                </a:solidFill>
                <a:latin typeface="Avenir Book" panose="02000503020000020003" pitchFamily="2" charset="0"/>
              </a:rPr>
              <a:t>proizvedu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izvršive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softverske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jedinice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koje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oslikavaju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dizajn</a:t>
            </a:r>
            <a:endParaRPr lang="en-US" sz="1000" dirty="0">
              <a:solidFill>
                <a:schemeClr val="tx1"/>
              </a:solidFill>
              <a:latin typeface="Avenir Book" panose="02000503020000020003" pitchFamily="2" charset="0"/>
            </a:endParaRPr>
          </a:p>
        </p:txBody>
      </p:sp>
      <p:sp>
        <p:nvSpPr>
          <p:cNvPr id="18" name="Rounded Rectangle 17">
            <a:extLst>
              <a:ext uri="{FF2B5EF4-FFF2-40B4-BE49-F238E27FC236}">
                <a16:creationId xmlns:a16="http://schemas.microsoft.com/office/drawing/2014/main" id="{2DC271F4-F4F1-B9A0-5D4C-383BE2C9F592}"/>
              </a:ext>
            </a:extLst>
          </p:cNvPr>
          <p:cNvSpPr/>
          <p:nvPr/>
        </p:nvSpPr>
        <p:spPr>
          <a:xfrm>
            <a:off x="2136809" y="401130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1D0890-BCE9-9CC2-EEE4-4DF7AA73DC0F}"/>
              </a:ext>
            </a:extLst>
          </p:cNvPr>
          <p:cNvSpPr/>
          <p:nvPr/>
        </p:nvSpPr>
        <p:spPr>
          <a:xfrm>
            <a:off x="2417983" y="412079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Rasklapanje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r>
              <a:rPr lang="en-US" sz="1000" dirty="0">
                <a:solidFill>
                  <a:schemeClr val="tx1"/>
                </a:solidFill>
                <a:latin typeface="Avenir Book" panose="02000503020000020003" pitchFamily="2" charset="0"/>
              </a:rPr>
              <a:t> u </a:t>
            </a:r>
            <a:r>
              <a:rPr lang="en-US" sz="1000" dirty="0" err="1">
                <a:solidFill>
                  <a:schemeClr val="tx1"/>
                </a:solidFill>
                <a:latin typeface="Avenir Book" panose="02000503020000020003" pitchFamily="2" charset="0"/>
              </a:rPr>
              <a:t>komponente</a:t>
            </a:r>
            <a:r>
              <a:rPr lang="en-US" sz="1000" dirty="0">
                <a:solidFill>
                  <a:schemeClr val="tx1"/>
                </a:solidFill>
                <a:latin typeface="Avenir Book" panose="02000503020000020003" pitchFamily="2" charset="0"/>
              </a:rPr>
              <a:t> za </a:t>
            </a:r>
            <a:r>
              <a:rPr lang="en-US" sz="1000" dirty="0" err="1">
                <a:solidFill>
                  <a:schemeClr val="tx1"/>
                </a:solidFill>
                <a:latin typeface="Avenir Book" panose="02000503020000020003" pitchFamily="2" charset="0"/>
              </a:rPr>
              <a:t>reciklažu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ponovno</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korišćenje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dostavu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na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deponiju</a:t>
            </a:r>
            <a:r>
              <a:rPr lang="en-US" sz="1000" dirty="0">
                <a:solidFill>
                  <a:schemeClr val="tx1"/>
                </a:solidFill>
                <a:latin typeface="Avenir Book" panose="02000503020000020003" pitchFamily="2" charset="0"/>
              </a:rPr>
              <a:t> </a:t>
            </a:r>
          </a:p>
        </p:txBody>
      </p:sp>
      <p:sp>
        <p:nvSpPr>
          <p:cNvPr id="20" name="Rectangle 19">
            <a:extLst>
              <a:ext uri="{FF2B5EF4-FFF2-40B4-BE49-F238E27FC236}">
                <a16:creationId xmlns:a16="http://schemas.microsoft.com/office/drawing/2014/main" id="{F3982BC6-5D8D-F058-FD75-1A97751BC8E1}"/>
              </a:ext>
            </a:extLst>
          </p:cNvPr>
          <p:cNvSpPr/>
          <p:nvPr/>
        </p:nvSpPr>
        <p:spPr>
          <a:xfrm>
            <a:off x="2417983" y="529206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Deinstalacija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brisanje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ili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prestanak</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korišcenja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endParaRPr lang="en-US" sz="1000" dirty="0">
              <a:solidFill>
                <a:schemeClr val="tx1"/>
              </a:solidFill>
              <a:latin typeface="Avenir Book" panose="02000503020000020003" pitchFamily="2" charset="0"/>
            </a:endParaRPr>
          </a:p>
        </p:txBody>
      </p:sp>
      <p:sp>
        <p:nvSpPr>
          <p:cNvPr id="21" name="Rounded Rectangle 20">
            <a:extLst>
              <a:ext uri="{FF2B5EF4-FFF2-40B4-BE49-F238E27FC236}">
                <a16:creationId xmlns:a16="http://schemas.microsoft.com/office/drawing/2014/main" id="{D6BD990C-C745-07E6-DD99-A6E37A3D1C60}"/>
              </a:ext>
            </a:extLst>
          </p:cNvPr>
          <p:cNvSpPr/>
          <p:nvPr/>
        </p:nvSpPr>
        <p:spPr>
          <a:xfrm>
            <a:off x="4108821" y="401130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012263-45B1-6B1B-E8FF-D2336CA692A9}"/>
              </a:ext>
            </a:extLst>
          </p:cNvPr>
          <p:cNvSpPr/>
          <p:nvPr/>
        </p:nvSpPr>
        <p:spPr>
          <a:xfrm>
            <a:off x="4389995" y="412079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Održavanje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poboljšavanje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mogućnoosti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endParaRPr lang="en-US" sz="1000" dirty="0">
              <a:solidFill>
                <a:schemeClr val="tx1"/>
              </a:solidFill>
              <a:latin typeface="Avenir Book" panose="02000503020000020003" pitchFamily="2" charset="0"/>
            </a:endParaRPr>
          </a:p>
          <a:p>
            <a:pPr algn="ctr"/>
            <a:endParaRPr lang="en-US" sz="1000" dirty="0">
              <a:solidFill>
                <a:schemeClr val="tx1"/>
              </a:solidFill>
              <a:latin typeface="Avenir Book" panose="02000503020000020003" pitchFamily="2" charset="0"/>
            </a:endParaRPr>
          </a:p>
          <a:p>
            <a:pPr algn="ctr"/>
            <a:r>
              <a:rPr lang="en-US" sz="1000" dirty="0" err="1">
                <a:solidFill>
                  <a:schemeClr val="tx1"/>
                </a:solidFill>
                <a:latin typeface="Avenir Book" panose="02000503020000020003" pitchFamily="2" charset="0"/>
              </a:rPr>
              <a:t>Ponašanje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r>
              <a:rPr lang="en-US" sz="1000" dirty="0">
                <a:solidFill>
                  <a:schemeClr val="tx1"/>
                </a:solidFill>
                <a:latin typeface="Avenir Book" panose="02000503020000020003" pitchFamily="2" charset="0"/>
              </a:rPr>
              <a:t> u </a:t>
            </a:r>
            <a:r>
              <a:rPr lang="en-US" sz="1000" dirty="0" err="1">
                <a:solidFill>
                  <a:schemeClr val="tx1"/>
                </a:solidFill>
                <a:latin typeface="Avenir Book" panose="02000503020000020003" pitchFamily="2" charset="0"/>
              </a:rPr>
              <a:t>skladu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sa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njegovom</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namenom</a:t>
            </a:r>
            <a:endParaRPr lang="en-US" sz="1000" dirty="0">
              <a:solidFill>
                <a:schemeClr val="tx1"/>
              </a:solidFill>
              <a:latin typeface="Avenir Book" panose="02000503020000020003" pitchFamily="2" charset="0"/>
            </a:endParaRPr>
          </a:p>
        </p:txBody>
      </p:sp>
      <p:sp>
        <p:nvSpPr>
          <p:cNvPr id="23" name="Rectangle 22">
            <a:extLst>
              <a:ext uri="{FF2B5EF4-FFF2-40B4-BE49-F238E27FC236}">
                <a16:creationId xmlns:a16="http://schemas.microsoft.com/office/drawing/2014/main" id="{C560AD67-738C-6257-7FF2-D5EF3412EA79}"/>
              </a:ext>
            </a:extLst>
          </p:cNvPr>
          <p:cNvSpPr/>
          <p:nvPr/>
        </p:nvSpPr>
        <p:spPr>
          <a:xfrm>
            <a:off x="4389995" y="529206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Održavanje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poboljšavanje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mogućnoosti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endParaRPr lang="en-US" sz="1000" dirty="0">
              <a:solidFill>
                <a:schemeClr val="tx1"/>
              </a:solidFill>
              <a:latin typeface="Avenir Book" panose="02000503020000020003" pitchFamily="2" charset="0"/>
            </a:endParaRPr>
          </a:p>
          <a:p>
            <a:pPr algn="ctr"/>
            <a:endParaRPr lang="en-US" sz="1000" dirty="0">
              <a:solidFill>
                <a:schemeClr val="tx1"/>
              </a:solidFill>
              <a:latin typeface="Avenir Book" panose="02000503020000020003" pitchFamily="2" charset="0"/>
            </a:endParaRPr>
          </a:p>
          <a:p>
            <a:pPr algn="ctr"/>
            <a:r>
              <a:rPr lang="en-US" sz="1000" dirty="0" err="1">
                <a:solidFill>
                  <a:schemeClr val="tx1"/>
                </a:solidFill>
                <a:latin typeface="Avenir Book" panose="02000503020000020003" pitchFamily="2" charset="0"/>
              </a:rPr>
              <a:t>Ponašanje</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r>
              <a:rPr lang="en-US" sz="1000" dirty="0">
                <a:solidFill>
                  <a:schemeClr val="tx1"/>
                </a:solidFill>
                <a:latin typeface="Avenir Book" panose="02000503020000020003" pitchFamily="2" charset="0"/>
              </a:rPr>
              <a:t> u </a:t>
            </a:r>
            <a:r>
              <a:rPr lang="en-US" sz="1000" dirty="0" err="1">
                <a:solidFill>
                  <a:schemeClr val="tx1"/>
                </a:solidFill>
                <a:latin typeface="Avenir Book" panose="02000503020000020003" pitchFamily="2" charset="0"/>
              </a:rPr>
              <a:t>skladu</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sa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njegovom</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namenom</a:t>
            </a:r>
            <a:endParaRPr lang="en-US" sz="1000" dirty="0">
              <a:solidFill>
                <a:schemeClr val="tx1"/>
              </a:solidFill>
              <a:latin typeface="Avenir Book" panose="02000503020000020003" pitchFamily="2" charset="0"/>
            </a:endParaRPr>
          </a:p>
        </p:txBody>
      </p:sp>
      <p:sp>
        <p:nvSpPr>
          <p:cNvPr id="24" name="Rounded Rectangle 23">
            <a:extLst>
              <a:ext uri="{FF2B5EF4-FFF2-40B4-BE49-F238E27FC236}">
                <a16:creationId xmlns:a16="http://schemas.microsoft.com/office/drawing/2014/main" id="{FA4A37B8-FDDE-0B91-D9A3-03657035E56B}"/>
              </a:ext>
            </a:extLst>
          </p:cNvPr>
          <p:cNvSpPr/>
          <p:nvPr/>
        </p:nvSpPr>
        <p:spPr>
          <a:xfrm>
            <a:off x="6080833" y="3961082"/>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61D0612-DA04-3626-CE3D-C19905F02812}"/>
              </a:ext>
            </a:extLst>
          </p:cNvPr>
          <p:cNvSpPr/>
          <p:nvPr/>
        </p:nvSpPr>
        <p:spPr>
          <a:xfrm>
            <a:off x="6362007" y="412079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Pakovanje</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skladištenje</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dostava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proizvoda</a:t>
            </a:r>
            <a:endParaRPr lang="en-US" sz="1400" dirty="0">
              <a:solidFill>
                <a:schemeClr val="tx1"/>
              </a:solidFill>
              <a:latin typeface="Avenir Book" panose="02000503020000020003" pitchFamily="2" charset="0"/>
            </a:endParaRPr>
          </a:p>
        </p:txBody>
      </p:sp>
      <p:sp>
        <p:nvSpPr>
          <p:cNvPr id="26" name="Rectangle 25">
            <a:extLst>
              <a:ext uri="{FF2B5EF4-FFF2-40B4-BE49-F238E27FC236}">
                <a16:creationId xmlns:a16="http://schemas.microsoft.com/office/drawing/2014/main" id="{3BC68575-8AF9-B81E-4493-51442745C9D5}"/>
              </a:ext>
            </a:extLst>
          </p:cNvPr>
          <p:cNvSpPr/>
          <p:nvPr/>
        </p:nvSpPr>
        <p:spPr>
          <a:xfrm>
            <a:off x="6362007" y="529206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Skladištenje</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dostava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proizvoda</a:t>
            </a:r>
            <a:endParaRPr lang="en-US" sz="1400" dirty="0">
              <a:solidFill>
                <a:schemeClr val="tx1"/>
              </a:solidFill>
              <a:latin typeface="Avenir Book" panose="02000503020000020003" pitchFamily="2" charset="0"/>
            </a:endParaRPr>
          </a:p>
        </p:txBody>
      </p:sp>
      <p:sp>
        <p:nvSpPr>
          <p:cNvPr id="27" name="Rounded Rectangle 26">
            <a:extLst>
              <a:ext uri="{FF2B5EF4-FFF2-40B4-BE49-F238E27FC236}">
                <a16:creationId xmlns:a16="http://schemas.microsoft.com/office/drawing/2014/main" id="{6E91CED3-8A55-609F-C868-FEDE4876CC4F}"/>
              </a:ext>
            </a:extLst>
          </p:cNvPr>
          <p:cNvSpPr/>
          <p:nvPr/>
        </p:nvSpPr>
        <p:spPr>
          <a:xfrm>
            <a:off x="8064512" y="4011303"/>
            <a:ext cx="1915427" cy="2509786"/>
          </a:xfrm>
          <a:prstGeom prst="roundRect">
            <a:avLst>
              <a:gd name="adj" fmla="val 76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19B1F7D-9F82-4321-122D-19421ED706E0}"/>
              </a:ext>
            </a:extLst>
          </p:cNvPr>
          <p:cNvSpPr/>
          <p:nvPr/>
        </p:nvSpPr>
        <p:spPr>
          <a:xfrm>
            <a:off x="8345686" y="4120790"/>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Sistematična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procena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kako</a:t>
            </a:r>
            <a:r>
              <a:rPr lang="en-US" sz="1000" dirty="0">
                <a:solidFill>
                  <a:schemeClr val="tx1"/>
                </a:solidFill>
                <a:latin typeface="Avenir Book" panose="02000503020000020003" pitchFamily="2" charset="0"/>
              </a:rPr>
              <a:t> bi se </a:t>
            </a:r>
            <a:r>
              <a:rPr lang="en-US" sz="1000" dirty="0" err="1">
                <a:solidFill>
                  <a:schemeClr val="tx1"/>
                </a:solidFill>
                <a:latin typeface="Avenir Book" panose="02000503020000020003" pitchFamily="2" charset="0"/>
              </a:rPr>
              <a:t>proverili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funkcionalnost</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performanse</a:t>
            </a:r>
            <a:endParaRPr lang="en-US" sz="1000" dirty="0">
              <a:solidFill>
                <a:schemeClr val="tx1"/>
              </a:solidFill>
              <a:latin typeface="Avenir Book" panose="02000503020000020003" pitchFamily="2" charset="0"/>
            </a:endParaRPr>
          </a:p>
        </p:txBody>
      </p:sp>
      <p:sp>
        <p:nvSpPr>
          <p:cNvPr id="29" name="Rectangle 28">
            <a:extLst>
              <a:ext uri="{FF2B5EF4-FFF2-40B4-BE49-F238E27FC236}">
                <a16:creationId xmlns:a16="http://schemas.microsoft.com/office/drawing/2014/main" id="{1F406925-DD7D-DCC9-3F00-316480E45FDF}"/>
              </a:ext>
            </a:extLst>
          </p:cNvPr>
          <p:cNvSpPr/>
          <p:nvPr/>
        </p:nvSpPr>
        <p:spPr>
          <a:xfrm>
            <a:off x="8345686" y="5292064"/>
            <a:ext cx="1538000" cy="1116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latin typeface="Avenir Book" panose="02000503020000020003" pitchFamily="2" charset="0"/>
              </a:rPr>
              <a:t>Sistematična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procena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proizvoda</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kako</a:t>
            </a:r>
            <a:r>
              <a:rPr lang="en-US" sz="1000" dirty="0">
                <a:solidFill>
                  <a:schemeClr val="tx1"/>
                </a:solidFill>
                <a:latin typeface="Avenir Book" panose="02000503020000020003" pitchFamily="2" charset="0"/>
              </a:rPr>
              <a:t> bi se </a:t>
            </a:r>
            <a:r>
              <a:rPr lang="en-US" sz="1000" dirty="0" err="1">
                <a:solidFill>
                  <a:schemeClr val="tx1"/>
                </a:solidFill>
                <a:latin typeface="Avenir Book" panose="02000503020000020003" pitchFamily="2" charset="0"/>
              </a:rPr>
              <a:t>proverili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funkcionalnost</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i</a:t>
            </a:r>
            <a:r>
              <a:rPr lang="en-US" sz="1000" dirty="0">
                <a:solidFill>
                  <a:schemeClr val="tx1"/>
                </a:solidFill>
                <a:latin typeface="Avenir Book" panose="02000503020000020003" pitchFamily="2" charset="0"/>
              </a:rPr>
              <a:t> </a:t>
            </a:r>
            <a:r>
              <a:rPr lang="en-US" sz="1000" dirty="0" err="1">
                <a:solidFill>
                  <a:schemeClr val="tx1"/>
                </a:solidFill>
                <a:latin typeface="Avenir Book" panose="02000503020000020003" pitchFamily="2" charset="0"/>
              </a:rPr>
              <a:t>performanse</a:t>
            </a:r>
            <a:endParaRPr lang="en-US" sz="1000" dirty="0">
              <a:solidFill>
                <a:schemeClr val="tx1"/>
              </a:solidFill>
              <a:latin typeface="Avenir Book" panose="02000503020000020003" pitchFamily="2" charset="0"/>
            </a:endParaRPr>
          </a:p>
          <a:p>
            <a:pPr algn="ctr"/>
            <a:endParaRPr lang="en-US" sz="1000" dirty="0"/>
          </a:p>
        </p:txBody>
      </p:sp>
      <p:sp>
        <p:nvSpPr>
          <p:cNvPr id="31" name="TextBox 30">
            <a:extLst>
              <a:ext uri="{FF2B5EF4-FFF2-40B4-BE49-F238E27FC236}">
                <a16:creationId xmlns:a16="http://schemas.microsoft.com/office/drawing/2014/main" id="{CE204658-86C9-56BC-2A5E-9F236D9C6D91}"/>
              </a:ext>
            </a:extLst>
          </p:cNvPr>
          <p:cNvSpPr txBox="1"/>
          <p:nvPr/>
        </p:nvSpPr>
        <p:spPr>
          <a:xfrm rot="16200000">
            <a:off x="3754737" y="2579689"/>
            <a:ext cx="933269"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Zahtevi</a:t>
            </a:r>
            <a:endParaRPr lang="en-US" dirty="0">
              <a:solidFill>
                <a:schemeClr val="bg1"/>
              </a:solidFill>
              <a:latin typeface="Avenir Book" panose="02000503020000020003" pitchFamily="2" charset="0"/>
            </a:endParaRPr>
          </a:p>
        </p:txBody>
      </p:sp>
      <p:sp>
        <p:nvSpPr>
          <p:cNvPr id="32" name="TextBox 31">
            <a:extLst>
              <a:ext uri="{FF2B5EF4-FFF2-40B4-BE49-F238E27FC236}">
                <a16:creationId xmlns:a16="http://schemas.microsoft.com/office/drawing/2014/main" id="{F14417AD-92EE-2B0E-6013-578E5F157FE4}"/>
              </a:ext>
            </a:extLst>
          </p:cNvPr>
          <p:cNvSpPr txBox="1"/>
          <p:nvPr/>
        </p:nvSpPr>
        <p:spPr>
          <a:xfrm rot="16200000">
            <a:off x="5812605" y="2573744"/>
            <a:ext cx="814647"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Dizajn</a:t>
            </a:r>
            <a:endParaRPr lang="en-US" dirty="0">
              <a:solidFill>
                <a:schemeClr val="bg1"/>
              </a:solidFill>
              <a:latin typeface="Avenir Book" panose="02000503020000020003" pitchFamily="2" charset="0"/>
            </a:endParaRPr>
          </a:p>
        </p:txBody>
      </p:sp>
      <p:sp>
        <p:nvSpPr>
          <p:cNvPr id="33" name="TextBox 32">
            <a:extLst>
              <a:ext uri="{FF2B5EF4-FFF2-40B4-BE49-F238E27FC236}">
                <a16:creationId xmlns:a16="http://schemas.microsoft.com/office/drawing/2014/main" id="{295E53C6-2B12-6D4D-137D-22E9A1DFF7EB}"/>
              </a:ext>
            </a:extLst>
          </p:cNvPr>
          <p:cNvSpPr txBox="1"/>
          <p:nvPr/>
        </p:nvSpPr>
        <p:spPr>
          <a:xfrm rot="16200000">
            <a:off x="5553723" y="5080026"/>
            <a:ext cx="1332416"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Distribucija</a:t>
            </a:r>
            <a:endParaRPr lang="en-US" dirty="0">
              <a:solidFill>
                <a:schemeClr val="bg1"/>
              </a:solidFill>
              <a:latin typeface="Avenir Book" panose="02000503020000020003" pitchFamily="2" charset="0"/>
            </a:endParaRPr>
          </a:p>
        </p:txBody>
      </p:sp>
      <p:sp>
        <p:nvSpPr>
          <p:cNvPr id="34" name="TextBox 33">
            <a:extLst>
              <a:ext uri="{FF2B5EF4-FFF2-40B4-BE49-F238E27FC236}">
                <a16:creationId xmlns:a16="http://schemas.microsoft.com/office/drawing/2014/main" id="{12025D23-77BD-4BCB-16B7-A018F8874FBE}"/>
              </a:ext>
            </a:extLst>
          </p:cNvPr>
          <p:cNvSpPr txBox="1"/>
          <p:nvPr/>
        </p:nvSpPr>
        <p:spPr>
          <a:xfrm rot="16200000">
            <a:off x="7618818" y="5162141"/>
            <a:ext cx="1160895"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Testiranje</a:t>
            </a:r>
            <a:endParaRPr lang="en-US" dirty="0">
              <a:solidFill>
                <a:schemeClr val="bg1"/>
              </a:solidFill>
              <a:latin typeface="Avenir Book" panose="02000503020000020003" pitchFamily="2" charset="0"/>
            </a:endParaRPr>
          </a:p>
        </p:txBody>
      </p:sp>
      <p:sp>
        <p:nvSpPr>
          <p:cNvPr id="35" name="TextBox 34">
            <a:extLst>
              <a:ext uri="{FF2B5EF4-FFF2-40B4-BE49-F238E27FC236}">
                <a16:creationId xmlns:a16="http://schemas.microsoft.com/office/drawing/2014/main" id="{E0BBD628-7DAF-277D-3F50-720748E102EE}"/>
              </a:ext>
            </a:extLst>
          </p:cNvPr>
          <p:cNvSpPr txBox="1"/>
          <p:nvPr/>
        </p:nvSpPr>
        <p:spPr>
          <a:xfrm rot="16200000">
            <a:off x="2973592" y="5117073"/>
            <a:ext cx="2549096"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Korišćenje</a:t>
            </a:r>
            <a:r>
              <a:rPr lang="en-US" dirty="0">
                <a:solidFill>
                  <a:schemeClr val="bg1"/>
                </a:solidFill>
                <a:latin typeface="Avenir Book" panose="02000503020000020003" pitchFamily="2" charset="0"/>
              </a:rPr>
              <a:t> </a:t>
            </a:r>
            <a:r>
              <a:rPr lang="en-US" dirty="0" err="1">
                <a:solidFill>
                  <a:schemeClr val="bg1"/>
                </a:solidFill>
                <a:latin typeface="Avenir Book" panose="02000503020000020003" pitchFamily="2" charset="0"/>
              </a:rPr>
              <a:t>i</a:t>
            </a:r>
            <a:r>
              <a:rPr lang="en-US" dirty="0">
                <a:solidFill>
                  <a:schemeClr val="bg1"/>
                </a:solidFill>
                <a:latin typeface="Avenir Book" panose="02000503020000020003" pitchFamily="2" charset="0"/>
              </a:rPr>
              <a:t> </a:t>
            </a:r>
            <a:r>
              <a:rPr lang="en-US" dirty="0" err="1">
                <a:solidFill>
                  <a:schemeClr val="bg1"/>
                </a:solidFill>
                <a:latin typeface="Avenir Book" panose="02000503020000020003" pitchFamily="2" charset="0"/>
              </a:rPr>
              <a:t>održavanje</a:t>
            </a:r>
            <a:endParaRPr lang="en-US" dirty="0">
              <a:solidFill>
                <a:schemeClr val="bg1"/>
              </a:solidFill>
              <a:latin typeface="Avenir Book" panose="02000503020000020003" pitchFamily="2" charset="0"/>
            </a:endParaRPr>
          </a:p>
        </p:txBody>
      </p:sp>
      <p:sp>
        <p:nvSpPr>
          <p:cNvPr id="36" name="TextBox 35">
            <a:extLst>
              <a:ext uri="{FF2B5EF4-FFF2-40B4-BE49-F238E27FC236}">
                <a16:creationId xmlns:a16="http://schemas.microsoft.com/office/drawing/2014/main" id="{1CEEC2CE-66D1-9A84-3199-7BD00BF71F83}"/>
              </a:ext>
            </a:extLst>
          </p:cNvPr>
          <p:cNvSpPr txBox="1"/>
          <p:nvPr/>
        </p:nvSpPr>
        <p:spPr>
          <a:xfrm rot="16200000">
            <a:off x="7509492" y="1864789"/>
            <a:ext cx="1373133"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Proizvodnja</a:t>
            </a:r>
            <a:endParaRPr lang="en-US" dirty="0">
              <a:solidFill>
                <a:schemeClr val="bg1"/>
              </a:solidFill>
              <a:latin typeface="Avenir Book" panose="02000503020000020003" pitchFamily="2" charset="0"/>
            </a:endParaRPr>
          </a:p>
        </p:txBody>
      </p:sp>
      <p:sp>
        <p:nvSpPr>
          <p:cNvPr id="37" name="TextBox 36">
            <a:extLst>
              <a:ext uri="{FF2B5EF4-FFF2-40B4-BE49-F238E27FC236}">
                <a16:creationId xmlns:a16="http://schemas.microsoft.com/office/drawing/2014/main" id="{B6BEB375-102E-DDAB-F5E7-D5CF064970CE}"/>
              </a:ext>
            </a:extLst>
          </p:cNvPr>
          <p:cNvSpPr txBox="1"/>
          <p:nvPr/>
        </p:nvSpPr>
        <p:spPr>
          <a:xfrm rot="16200000">
            <a:off x="7786122" y="3144599"/>
            <a:ext cx="841897"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Razvoj</a:t>
            </a:r>
            <a:endParaRPr lang="en-US" dirty="0">
              <a:solidFill>
                <a:schemeClr val="bg1"/>
              </a:solidFill>
              <a:latin typeface="Avenir Book" panose="02000503020000020003" pitchFamily="2" charset="0"/>
            </a:endParaRPr>
          </a:p>
        </p:txBody>
      </p:sp>
      <p:sp>
        <p:nvSpPr>
          <p:cNvPr id="38" name="TextBox 37">
            <a:extLst>
              <a:ext uri="{FF2B5EF4-FFF2-40B4-BE49-F238E27FC236}">
                <a16:creationId xmlns:a16="http://schemas.microsoft.com/office/drawing/2014/main" id="{B4AB5242-CD47-FDF6-C361-46579DE58E6C}"/>
              </a:ext>
            </a:extLst>
          </p:cNvPr>
          <p:cNvSpPr txBox="1"/>
          <p:nvPr/>
        </p:nvSpPr>
        <p:spPr>
          <a:xfrm rot="16200000">
            <a:off x="1427964" y="5142063"/>
            <a:ext cx="1673856" cy="369332"/>
          </a:xfrm>
          <a:prstGeom prst="rect">
            <a:avLst/>
          </a:prstGeom>
          <a:noFill/>
        </p:spPr>
        <p:txBody>
          <a:bodyPr wrap="none" rtlCol="0">
            <a:spAutoFit/>
          </a:bodyPr>
          <a:lstStyle/>
          <a:p>
            <a:r>
              <a:rPr lang="en-US" dirty="0" err="1">
                <a:solidFill>
                  <a:schemeClr val="bg1"/>
                </a:solidFill>
                <a:latin typeface="Avenir Book" panose="02000503020000020003" pitchFamily="2" charset="0"/>
              </a:rPr>
              <a:t>Odstranjivanje</a:t>
            </a:r>
            <a:endParaRPr lang="en-US" dirty="0">
              <a:solidFill>
                <a:schemeClr val="bg1"/>
              </a:solidFill>
              <a:latin typeface="Avenir Book" panose="02000503020000020003" pitchFamily="2" charset="0"/>
            </a:endParaRPr>
          </a:p>
        </p:txBody>
      </p:sp>
      <p:sp>
        <p:nvSpPr>
          <p:cNvPr id="39" name="Chevron 38">
            <a:extLst>
              <a:ext uri="{FF2B5EF4-FFF2-40B4-BE49-F238E27FC236}">
                <a16:creationId xmlns:a16="http://schemas.microsoft.com/office/drawing/2014/main" id="{F19FB516-4645-9C0F-1FFD-F4443E9AF153}"/>
              </a:ext>
            </a:extLst>
          </p:cNvPr>
          <p:cNvSpPr/>
          <p:nvPr/>
        </p:nvSpPr>
        <p:spPr>
          <a:xfrm>
            <a:off x="5897457" y="3670364"/>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Chevron 39">
            <a:extLst>
              <a:ext uri="{FF2B5EF4-FFF2-40B4-BE49-F238E27FC236}">
                <a16:creationId xmlns:a16="http://schemas.microsoft.com/office/drawing/2014/main" id="{096C4A89-6DF1-EEE5-19F6-5DBF71667B2F}"/>
              </a:ext>
            </a:extLst>
          </p:cNvPr>
          <p:cNvSpPr/>
          <p:nvPr/>
        </p:nvSpPr>
        <p:spPr>
          <a:xfrm>
            <a:off x="7859569" y="3687979"/>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Chevron 40">
            <a:extLst>
              <a:ext uri="{FF2B5EF4-FFF2-40B4-BE49-F238E27FC236}">
                <a16:creationId xmlns:a16="http://schemas.microsoft.com/office/drawing/2014/main" id="{40B2E594-C148-2E53-BD46-DC407EEB515C}"/>
              </a:ext>
            </a:extLst>
          </p:cNvPr>
          <p:cNvSpPr/>
          <p:nvPr/>
        </p:nvSpPr>
        <p:spPr>
          <a:xfrm rot="5400000">
            <a:off x="8853981" y="3857914"/>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Chevron 41">
            <a:extLst>
              <a:ext uri="{FF2B5EF4-FFF2-40B4-BE49-F238E27FC236}">
                <a16:creationId xmlns:a16="http://schemas.microsoft.com/office/drawing/2014/main" id="{13A7C6AD-7CF6-C407-60F0-4CE477BFA8B3}"/>
              </a:ext>
            </a:extLst>
          </p:cNvPr>
          <p:cNvSpPr/>
          <p:nvPr/>
        </p:nvSpPr>
        <p:spPr>
          <a:xfrm rot="10800000">
            <a:off x="7859569" y="6116514"/>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Chevron 42">
            <a:extLst>
              <a:ext uri="{FF2B5EF4-FFF2-40B4-BE49-F238E27FC236}">
                <a16:creationId xmlns:a16="http://schemas.microsoft.com/office/drawing/2014/main" id="{93AA2368-9E00-FB10-C44D-1CEB03D8E1B5}"/>
              </a:ext>
            </a:extLst>
          </p:cNvPr>
          <p:cNvSpPr/>
          <p:nvPr/>
        </p:nvSpPr>
        <p:spPr>
          <a:xfrm rot="10800000">
            <a:off x="5856004" y="6119087"/>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 name="Chevron 43">
            <a:extLst>
              <a:ext uri="{FF2B5EF4-FFF2-40B4-BE49-F238E27FC236}">
                <a16:creationId xmlns:a16="http://schemas.microsoft.com/office/drawing/2014/main" id="{D6B59F40-41D8-2240-64B8-D6F3021C9EB3}"/>
              </a:ext>
            </a:extLst>
          </p:cNvPr>
          <p:cNvSpPr/>
          <p:nvPr/>
        </p:nvSpPr>
        <p:spPr>
          <a:xfrm rot="10800000">
            <a:off x="3815647" y="6114684"/>
            <a:ext cx="336488" cy="300762"/>
          </a:xfrm>
          <a:prstGeom prst="chevron">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Slide Number Placeholder 44">
            <a:extLst>
              <a:ext uri="{FF2B5EF4-FFF2-40B4-BE49-F238E27FC236}">
                <a16:creationId xmlns:a16="http://schemas.microsoft.com/office/drawing/2014/main" id="{8715E72C-0F2A-CFCD-1806-A817269FE136}"/>
              </a:ext>
            </a:extLst>
          </p:cNvPr>
          <p:cNvSpPr>
            <a:spLocks noGrp="1"/>
          </p:cNvSpPr>
          <p:nvPr>
            <p:ph type="sldNum" sz="quarter" idx="12"/>
          </p:nvPr>
        </p:nvSpPr>
        <p:spPr/>
        <p:txBody>
          <a:bodyPr/>
          <a:lstStyle/>
          <a:p>
            <a:fld id="{9041FEBA-683F-B44C-A647-A4FB58DC8725}" type="slidenum">
              <a:rPr lang="en-US" smtClean="0"/>
              <a:t>40</a:t>
            </a:fld>
            <a:endParaRPr lang="en-US"/>
          </a:p>
        </p:txBody>
      </p:sp>
    </p:spTree>
    <p:extLst>
      <p:ext uri="{BB962C8B-B14F-4D97-AF65-F5344CB8AC3E}">
        <p14:creationId xmlns:p14="http://schemas.microsoft.com/office/powerpoint/2010/main" val="350698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p:txBody>
          <a:bodyPr>
            <a:normAutofit fontScale="90000"/>
          </a:bodyPr>
          <a:lstStyle/>
          <a:p>
            <a:r>
              <a:rPr lang="en-US" dirty="0" err="1"/>
              <a:t>Hardverski</a:t>
            </a:r>
            <a:r>
              <a:rPr lang="en-US" dirty="0"/>
              <a:t> 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idx="1"/>
          </p:nvPr>
        </p:nvSpPr>
        <p:spPr/>
        <p:txBody>
          <a:bodyPr>
            <a:normAutofit/>
          </a:bodyPr>
          <a:lstStyle/>
          <a:p>
            <a:r>
              <a:rPr lang="hr-HR" dirty="0"/>
              <a:t>Prakse </a:t>
            </a:r>
            <a:r>
              <a:rPr lang="hr-HR" dirty="0" err="1"/>
              <a:t>bezbednog</a:t>
            </a:r>
            <a:r>
              <a:rPr lang="hr-HR" dirty="0"/>
              <a:t> razvoja za hardverske proizvode nisu se razvile tako brzo kao za softver</a:t>
            </a:r>
          </a:p>
          <a:p>
            <a:r>
              <a:rPr lang="hr-HR" dirty="0"/>
              <a:t>Pristup u hardveru je sličan, iako ne identičan</a:t>
            </a:r>
            <a:endParaRPr lang="en-US" dirty="0"/>
          </a:p>
        </p:txBody>
      </p:sp>
      <p:sp>
        <p:nvSpPr>
          <p:cNvPr id="4" name="Slide Number Placeholder 3">
            <a:extLst>
              <a:ext uri="{FF2B5EF4-FFF2-40B4-BE49-F238E27FC236}">
                <a16:creationId xmlns:a16="http://schemas.microsoft.com/office/drawing/2014/main" id="{B46B646E-959C-94C1-AF93-4AA70EAEAB08}"/>
              </a:ext>
            </a:extLst>
          </p:cNvPr>
          <p:cNvSpPr>
            <a:spLocks noGrp="1"/>
          </p:cNvSpPr>
          <p:nvPr>
            <p:ph type="sldNum" sz="quarter" idx="12"/>
          </p:nvPr>
        </p:nvSpPr>
        <p:spPr/>
        <p:txBody>
          <a:bodyPr/>
          <a:lstStyle/>
          <a:p>
            <a:fld id="{9041FEBA-683F-B44C-A647-A4FB58DC8725}" type="slidenum">
              <a:rPr lang="en-US" smtClean="0"/>
              <a:t>41</a:t>
            </a:fld>
            <a:endParaRPr lang="en-US"/>
          </a:p>
        </p:txBody>
      </p:sp>
    </p:spTree>
    <p:extLst>
      <p:ext uri="{BB962C8B-B14F-4D97-AF65-F5344CB8AC3E}">
        <p14:creationId xmlns:p14="http://schemas.microsoft.com/office/powerpoint/2010/main" val="1342018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p:txBody>
          <a:bodyPr>
            <a:normAutofit fontScale="90000"/>
          </a:bodyPr>
          <a:lstStyle/>
          <a:p>
            <a:r>
              <a:rPr lang="en-US" dirty="0" err="1"/>
              <a:t>Hardverski</a:t>
            </a:r>
            <a:r>
              <a:rPr lang="en-US" dirty="0"/>
              <a:t> SDL – </a:t>
            </a:r>
            <a:r>
              <a:rPr lang="en-US" dirty="0" err="1"/>
              <a:t>Izazovi</a:t>
            </a:r>
            <a:r>
              <a:rPr lang="en-US" dirty="0"/>
              <a:t> </a:t>
            </a:r>
            <a:r>
              <a:rPr lang="en-US" dirty="0" err="1"/>
              <a:t>i</a:t>
            </a:r>
            <a:r>
              <a:rPr lang="en-US" dirty="0"/>
              <a:t> </a:t>
            </a:r>
            <a:r>
              <a:rPr lang="en-US" dirty="0" err="1"/>
              <a:t>ograničenja</a:t>
            </a:r>
            <a:endParaRPr lang="en-US" dirty="0"/>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idx="1"/>
          </p:nvPr>
        </p:nvSpPr>
        <p:spPr/>
        <p:txBody>
          <a:bodyPr>
            <a:normAutofit lnSpcReduction="10000"/>
          </a:bodyPr>
          <a:lstStyle/>
          <a:p>
            <a:r>
              <a:rPr lang="hr-HR" dirty="0"/>
              <a:t>Nadogradnje proizvoda (</a:t>
            </a:r>
            <a:r>
              <a:rPr lang="hr-HR" dirty="0" err="1"/>
              <a:t>engl.</a:t>
            </a:r>
            <a:r>
              <a:rPr lang="hr-HR" i="1" dirty="0" err="1"/>
              <a:t>upgrades</a:t>
            </a:r>
            <a:r>
              <a:rPr lang="hr-HR" dirty="0"/>
              <a:t>) za hardver ne mogu se isporučiti tako lako u fazi podrške</a:t>
            </a:r>
          </a:p>
          <a:p>
            <a:r>
              <a:rPr lang="en-US" dirty="0" err="1"/>
              <a:t>Broj</a:t>
            </a:r>
            <a:r>
              <a:rPr lang="en-US" dirty="0"/>
              <a:t> </a:t>
            </a:r>
            <a:r>
              <a:rPr lang="en-US" dirty="0" err="1"/>
              <a:t>iteracija</a:t>
            </a:r>
            <a:r>
              <a:rPr lang="en-US" dirty="0"/>
              <a:t> </a:t>
            </a:r>
            <a:r>
              <a:rPr lang="en-US" dirty="0" err="1"/>
              <a:t>proizvoda</a:t>
            </a:r>
            <a:r>
              <a:rPr lang="en-US" dirty="0"/>
              <a:t> u </a:t>
            </a:r>
            <a:r>
              <a:rPr lang="en-US" dirty="0" err="1"/>
              <a:t>fazi</a:t>
            </a:r>
            <a:r>
              <a:rPr lang="en-US" dirty="0"/>
              <a:t> </a:t>
            </a:r>
            <a:r>
              <a:rPr lang="en-US" dirty="0" err="1"/>
              <a:t>razvoja</a:t>
            </a:r>
            <a:r>
              <a:rPr lang="en-US" dirty="0"/>
              <a:t> </a:t>
            </a:r>
            <a:r>
              <a:rPr lang="en-US" dirty="0" err="1"/>
              <a:t>treba</a:t>
            </a:r>
            <a:r>
              <a:rPr lang="en-US" dirty="0"/>
              <a:t> da </a:t>
            </a:r>
            <a:r>
              <a:rPr lang="en-US" dirty="0" err="1"/>
              <a:t>bude</a:t>
            </a:r>
            <a:r>
              <a:rPr lang="en-US" dirty="0"/>
              <a:t> </a:t>
            </a:r>
            <a:r>
              <a:rPr lang="en-US" dirty="0" err="1"/>
              <a:t>minimalan</a:t>
            </a:r>
            <a:r>
              <a:rPr lang="en-US" dirty="0"/>
              <a:t> </a:t>
            </a:r>
            <a:r>
              <a:rPr lang="en-US" dirty="0" err="1"/>
              <a:t>zbog</a:t>
            </a:r>
            <a:r>
              <a:rPr lang="en-US" dirty="0"/>
              <a:t> </a:t>
            </a:r>
            <a:r>
              <a:rPr lang="en-US" dirty="0" err="1"/>
              <a:t>troškova</a:t>
            </a:r>
            <a:r>
              <a:rPr lang="en-US" dirty="0"/>
              <a:t> </a:t>
            </a:r>
            <a:r>
              <a:rPr lang="en-US" dirty="0" err="1"/>
              <a:t>proizvodnje</a:t>
            </a:r>
            <a:endParaRPr lang="en-US" dirty="0"/>
          </a:p>
          <a:p>
            <a:r>
              <a:rPr lang="hr-HR" dirty="0"/>
              <a:t>Mogućnost implementacije </a:t>
            </a:r>
            <a:r>
              <a:rPr lang="hr-HR" dirty="0" err="1"/>
              <a:t>mitigacija</a:t>
            </a:r>
            <a:r>
              <a:rPr lang="hr-HR" dirty="0"/>
              <a:t> na proizvod nakon što se pojavi na tržištu je drugačija</a:t>
            </a:r>
          </a:p>
          <a:p>
            <a:pPr lvl="1"/>
            <a:r>
              <a:rPr lang="hr-HR" dirty="0"/>
              <a:t>Zakrpa (engl. </a:t>
            </a:r>
            <a:r>
              <a:rPr lang="hr-HR" i="1" dirty="0" err="1"/>
              <a:t>patch</a:t>
            </a:r>
            <a:r>
              <a:rPr lang="hr-HR" dirty="0"/>
              <a:t>) se može izraditi i izdati korisnicima kako bi se popravili problemi na nivou softvera i </a:t>
            </a:r>
            <a:r>
              <a:rPr lang="hr-HR" dirty="0" err="1"/>
              <a:t>firmvera</a:t>
            </a:r>
            <a:endParaRPr lang="hr-HR" dirty="0"/>
          </a:p>
          <a:p>
            <a:pPr lvl="1"/>
            <a:r>
              <a:rPr lang="hr-HR" dirty="0"/>
              <a:t>Ovo se rešenje može koristiti samo za popravku ograničenog skupa hardverskih ranjivosti koje je moguće zakrpiti, a koje ne </a:t>
            </a:r>
            <a:r>
              <a:rPr lang="hr-HR" dirty="0" err="1"/>
              <a:t>zahevaju</a:t>
            </a:r>
            <a:r>
              <a:rPr lang="hr-HR" dirty="0"/>
              <a:t> fizičke </a:t>
            </a:r>
            <a:r>
              <a:rPr lang="hr-HR" dirty="0" err="1"/>
              <a:t>promene</a:t>
            </a:r>
            <a:r>
              <a:rPr lang="hr-HR" dirty="0"/>
              <a:t> na samom hardveru, npr. RTL (</a:t>
            </a:r>
            <a:r>
              <a:rPr lang="hr-HR" i="1" dirty="0" err="1"/>
              <a:t>Register</a:t>
            </a:r>
            <a:r>
              <a:rPr lang="hr-HR" i="1" dirty="0"/>
              <a:t> Transfer </a:t>
            </a:r>
            <a:r>
              <a:rPr lang="hr-HR" i="1" dirty="0" err="1"/>
              <a:t>Logic</a:t>
            </a:r>
            <a:r>
              <a:rPr lang="hr-HR" dirty="0"/>
              <a:t>) dizajn</a:t>
            </a:r>
            <a:endParaRPr lang="en-US" dirty="0"/>
          </a:p>
        </p:txBody>
      </p:sp>
      <p:sp>
        <p:nvSpPr>
          <p:cNvPr id="4" name="Slide Number Placeholder 3">
            <a:extLst>
              <a:ext uri="{FF2B5EF4-FFF2-40B4-BE49-F238E27FC236}">
                <a16:creationId xmlns:a16="http://schemas.microsoft.com/office/drawing/2014/main" id="{0FAFE0C8-7E30-B0BA-5955-759E08A2B12F}"/>
              </a:ext>
            </a:extLst>
          </p:cNvPr>
          <p:cNvSpPr>
            <a:spLocks noGrp="1"/>
          </p:cNvSpPr>
          <p:nvPr>
            <p:ph type="sldNum" sz="quarter" idx="12"/>
          </p:nvPr>
        </p:nvSpPr>
        <p:spPr/>
        <p:txBody>
          <a:bodyPr/>
          <a:lstStyle/>
          <a:p>
            <a:fld id="{9041FEBA-683F-B44C-A647-A4FB58DC8725}" type="slidenum">
              <a:rPr lang="en-US" smtClean="0"/>
              <a:t>42</a:t>
            </a:fld>
            <a:endParaRPr lang="en-US"/>
          </a:p>
        </p:txBody>
      </p:sp>
    </p:spTree>
    <p:extLst>
      <p:ext uri="{BB962C8B-B14F-4D97-AF65-F5344CB8AC3E}">
        <p14:creationId xmlns:p14="http://schemas.microsoft.com/office/powerpoint/2010/main" val="306673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92500" lnSpcReduction="10000"/>
          </a:bodyPr>
          <a:lstStyle/>
          <a:p>
            <a:r>
              <a:rPr lang="hr-HR" dirty="0"/>
              <a:t>Intel </a:t>
            </a:r>
            <a:r>
              <a:rPr lang="hr-HR" dirty="0" err="1"/>
              <a:t>primenjuje</a:t>
            </a:r>
            <a:r>
              <a:rPr lang="hr-HR" dirty="0"/>
              <a:t> SDL u razvoju softvera, </a:t>
            </a:r>
            <a:r>
              <a:rPr lang="hr-HR" dirty="0" err="1"/>
              <a:t>firmvera</a:t>
            </a:r>
            <a:r>
              <a:rPr lang="hr-HR" dirty="0"/>
              <a:t> i hardvera od 2009. godine</a:t>
            </a:r>
          </a:p>
          <a:p>
            <a:r>
              <a:rPr lang="en-US" dirty="0" err="1"/>
              <a:t>Intelova</a:t>
            </a:r>
            <a:r>
              <a:rPr lang="en-US" dirty="0"/>
              <a:t> </a:t>
            </a:r>
            <a:r>
              <a:rPr lang="en-US" dirty="0" err="1"/>
              <a:t>organizacija</a:t>
            </a:r>
            <a:r>
              <a:rPr lang="en-US" dirty="0"/>
              <a:t> za </a:t>
            </a:r>
            <a:r>
              <a:rPr lang="en-US" i="1" dirty="0"/>
              <a:t>Security and Product Assurance</a:t>
            </a:r>
            <a:r>
              <a:rPr lang="en-US" dirty="0"/>
              <a:t> je </a:t>
            </a:r>
            <a:r>
              <a:rPr lang="en-US" dirty="0" err="1"/>
              <a:t>oformljena</a:t>
            </a:r>
            <a:r>
              <a:rPr lang="en-US" dirty="0"/>
              <a:t> 2018, </a:t>
            </a:r>
            <a:r>
              <a:rPr lang="en-US" dirty="0" err="1"/>
              <a:t>promičući</a:t>
            </a:r>
            <a:r>
              <a:rPr lang="en-US" dirty="0"/>
              <a:t> </a:t>
            </a:r>
            <a:r>
              <a:rPr lang="en-US" dirty="0" err="1"/>
              <a:t>implementaciju</a:t>
            </a:r>
            <a:r>
              <a:rPr lang="en-US" dirty="0"/>
              <a:t> </a:t>
            </a:r>
            <a:r>
              <a:rPr lang="en-US" dirty="0" err="1"/>
              <a:t>najboljih</a:t>
            </a:r>
            <a:r>
              <a:rPr lang="en-US" dirty="0"/>
              <a:t> </a:t>
            </a:r>
            <a:r>
              <a:rPr lang="en-US" dirty="0" err="1"/>
              <a:t>sigurnosnih</a:t>
            </a:r>
            <a:r>
              <a:rPr lang="en-US" dirty="0"/>
              <a:t> </a:t>
            </a:r>
            <a:r>
              <a:rPr lang="en-US" dirty="0" err="1"/>
              <a:t>praksi</a:t>
            </a:r>
            <a:r>
              <a:rPr lang="en-US" dirty="0"/>
              <a:t> </a:t>
            </a:r>
            <a:r>
              <a:rPr lang="en-US" dirty="0" err="1"/>
              <a:t>kao</a:t>
            </a:r>
            <a:r>
              <a:rPr lang="en-US" dirty="0"/>
              <a:t> </a:t>
            </a:r>
            <a:r>
              <a:rPr lang="en-US" dirty="0" err="1"/>
              <a:t>što</a:t>
            </a:r>
            <a:r>
              <a:rPr lang="en-US" dirty="0"/>
              <a:t> je SDL, s </a:t>
            </a:r>
            <a:r>
              <a:rPr lang="en-US" dirty="0" err="1"/>
              <a:t>namerom</a:t>
            </a:r>
            <a:r>
              <a:rPr lang="en-US" dirty="0"/>
              <a:t> da se </a:t>
            </a:r>
            <a:r>
              <a:rPr lang="en-US" dirty="0" err="1"/>
              <a:t>implementiraju</a:t>
            </a:r>
            <a:r>
              <a:rPr lang="en-US" dirty="0"/>
              <a:t> </a:t>
            </a:r>
            <a:r>
              <a:rPr lang="en-US" dirty="0" err="1"/>
              <a:t>najbolje</a:t>
            </a:r>
            <a:r>
              <a:rPr lang="en-US" dirty="0"/>
              <a:t> </a:t>
            </a:r>
            <a:r>
              <a:rPr lang="en-US" dirty="0" err="1"/>
              <a:t>bezbednosne</a:t>
            </a:r>
            <a:r>
              <a:rPr lang="en-US" dirty="0"/>
              <a:t> </a:t>
            </a:r>
            <a:r>
              <a:rPr lang="en-US" dirty="0" err="1"/>
              <a:t>prakse</a:t>
            </a:r>
            <a:r>
              <a:rPr lang="en-US" dirty="0"/>
              <a:t> </a:t>
            </a:r>
            <a:r>
              <a:rPr lang="en-US" dirty="0" err="1"/>
              <a:t>kao</a:t>
            </a:r>
            <a:r>
              <a:rPr lang="en-US" dirty="0"/>
              <a:t> </a:t>
            </a:r>
            <a:r>
              <a:rPr lang="en-US" dirty="0" err="1"/>
              <a:t>kod</a:t>
            </a:r>
            <a:r>
              <a:rPr lang="en-US" dirty="0"/>
              <a:t> </a:t>
            </a:r>
            <a:r>
              <a:rPr lang="en-US" dirty="0" err="1"/>
              <a:t>softverskog</a:t>
            </a:r>
            <a:r>
              <a:rPr lang="en-US" dirty="0"/>
              <a:t> SDL-a</a:t>
            </a:r>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36858"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69" name="TextBox 68">
            <a:extLst>
              <a:ext uri="{FF2B5EF4-FFF2-40B4-BE49-F238E27FC236}">
                <a16:creationId xmlns:a16="http://schemas.microsoft.com/office/drawing/2014/main" id="{BF86C3B8-B4E8-CDCA-81C8-BA6EC8A57FB0}"/>
              </a:ext>
            </a:extLst>
          </p:cNvPr>
          <p:cNvSpPr txBox="1"/>
          <p:nvPr/>
        </p:nvSpPr>
        <p:spPr>
          <a:xfrm>
            <a:off x="77958" y="6550223"/>
            <a:ext cx="4509568" cy="307777"/>
          </a:xfrm>
          <a:prstGeom prst="rect">
            <a:avLst/>
          </a:prstGeom>
          <a:noFill/>
        </p:spPr>
        <p:txBody>
          <a:bodyPr wrap="none" rtlCol="0">
            <a:spAutoFit/>
          </a:bodyPr>
          <a:lstStyle/>
          <a:p>
            <a:r>
              <a:rPr lang="en-US" sz="1400" baseline="30000" dirty="0">
                <a:latin typeface="Avenir Book" panose="02000503020000020003" pitchFamily="2" charset="0"/>
              </a:rPr>
              <a:t>Dorsey V., </a:t>
            </a:r>
            <a:r>
              <a:rPr lang="en-US" sz="1400" baseline="30000" dirty="0" err="1">
                <a:latin typeface="Avenir Book" panose="02000503020000020003" pitchFamily="2" charset="0"/>
              </a:rPr>
              <a:t>Morhardt</a:t>
            </a:r>
            <a:r>
              <a:rPr lang="en-US" sz="1400" baseline="30000" dirty="0">
                <a:latin typeface="Avenir Book" panose="02000503020000020003" pitchFamily="2" charset="0"/>
              </a:rPr>
              <a:t> C. Intel. Intel Security Development Lifecycle – White Paper</a:t>
            </a:r>
            <a:endParaRPr lang="en-US" sz="1400"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68E82D38-05E8-2D4D-F1B9-42BD370D5D36}"/>
              </a:ext>
            </a:extLst>
          </p:cNvPr>
          <p:cNvSpPr>
            <a:spLocks noGrp="1"/>
          </p:cNvSpPr>
          <p:nvPr>
            <p:ph type="sldNum" sz="quarter" idx="12"/>
          </p:nvPr>
        </p:nvSpPr>
        <p:spPr/>
        <p:txBody>
          <a:bodyPr/>
          <a:lstStyle/>
          <a:p>
            <a:fld id="{9041FEBA-683F-B44C-A647-A4FB58DC8725}" type="slidenum">
              <a:rPr lang="en-US" smtClean="0"/>
              <a:t>43</a:t>
            </a:fld>
            <a:endParaRPr lang="en-US"/>
          </a:p>
        </p:txBody>
      </p:sp>
    </p:spTree>
    <p:extLst>
      <p:ext uri="{BB962C8B-B14F-4D97-AF65-F5344CB8AC3E}">
        <p14:creationId xmlns:p14="http://schemas.microsoft.com/office/powerpoint/2010/main" val="40295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lnSpcReduction="10000"/>
          </a:bodyPr>
          <a:lstStyle/>
          <a:p>
            <a:r>
              <a:rPr lang="hr-HR" dirty="0"/>
              <a:t>Početna </a:t>
            </a:r>
            <a:r>
              <a:rPr lang="hr-HR" dirty="0" err="1"/>
              <a:t>procena</a:t>
            </a:r>
            <a:r>
              <a:rPr lang="hr-HR" dirty="0"/>
              <a:t> </a:t>
            </a:r>
            <a:r>
              <a:rPr lang="hr-HR" dirty="0" err="1"/>
              <a:t>bezbednosti</a:t>
            </a:r>
            <a:r>
              <a:rPr lang="hr-HR" dirty="0"/>
              <a:t> i privatnosti sprovodi se nakon konceptualizacije proizvoda</a:t>
            </a:r>
          </a:p>
          <a:p>
            <a:r>
              <a:rPr lang="hr-HR" dirty="0"/>
              <a:t>U toku ove faze određuju se svi potrebni SDL koraci</a:t>
            </a:r>
          </a:p>
          <a:p>
            <a:r>
              <a:rPr lang="hr-HR" dirty="0"/>
              <a:t>Individualno se </a:t>
            </a:r>
            <a:r>
              <a:rPr lang="hr-HR" dirty="0" err="1"/>
              <a:t>dodeljuje</a:t>
            </a:r>
            <a:r>
              <a:rPr lang="hr-HR" dirty="0"/>
              <a:t> pojedinačnim projektima i prilagođena je očekivanim </a:t>
            </a:r>
            <a:r>
              <a:rPr lang="hr-HR" dirty="0" err="1"/>
              <a:t>bezbednosnim</a:t>
            </a:r>
            <a:r>
              <a:rPr lang="hr-HR" dirty="0"/>
              <a:t> i </a:t>
            </a:r>
            <a:r>
              <a:rPr lang="hr-HR" dirty="0" err="1"/>
              <a:t>privatnosnim</a:t>
            </a:r>
            <a:r>
              <a:rPr lang="hr-HR" dirty="0"/>
              <a:t> rizicima projekta</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36858"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90C41004-B719-2CFA-6BD4-34DD65FDF3BA}"/>
              </a:ext>
            </a:extLst>
          </p:cNvPr>
          <p:cNvSpPr>
            <a:spLocks noGrp="1"/>
          </p:cNvSpPr>
          <p:nvPr>
            <p:ph type="sldNum" sz="quarter" idx="12"/>
          </p:nvPr>
        </p:nvSpPr>
        <p:spPr/>
        <p:txBody>
          <a:bodyPr/>
          <a:lstStyle/>
          <a:p>
            <a:fld id="{9041FEBA-683F-B44C-A647-A4FB58DC8725}" type="slidenum">
              <a:rPr lang="en-US" smtClean="0"/>
              <a:t>44</a:t>
            </a:fld>
            <a:endParaRPr lang="en-US"/>
          </a:p>
        </p:txBody>
      </p:sp>
    </p:spTree>
    <p:extLst>
      <p:ext uri="{BB962C8B-B14F-4D97-AF65-F5344CB8AC3E}">
        <p14:creationId xmlns:p14="http://schemas.microsoft.com/office/powerpoint/2010/main" val="899938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62500" lnSpcReduction="20000"/>
          </a:bodyPr>
          <a:lstStyle/>
          <a:p>
            <a:r>
              <a:rPr lang="hr-HR" dirty="0"/>
              <a:t>Ulazi u fazu rada sa arhitekturom su tehničke specifikacije i funkcionalni </a:t>
            </a:r>
            <a:r>
              <a:rPr lang="hr-HR" dirty="0" err="1"/>
              <a:t>zahtevi</a:t>
            </a:r>
            <a:r>
              <a:rPr lang="hr-HR" dirty="0"/>
              <a:t> proizvoda</a:t>
            </a:r>
          </a:p>
          <a:p>
            <a:r>
              <a:rPr lang="hr-HR" dirty="0"/>
              <a:t>Glavna aktivnost je analiza hardverske arhitekture kroz </a:t>
            </a:r>
            <a:r>
              <a:rPr lang="hr-HR" dirty="0" err="1"/>
              <a:t>modelovanje</a:t>
            </a:r>
            <a:r>
              <a:rPr lang="hr-HR" dirty="0"/>
              <a:t> </a:t>
            </a:r>
            <a:r>
              <a:rPr lang="hr-HR" dirty="0" err="1"/>
              <a:t>pretnji</a:t>
            </a:r>
            <a:r>
              <a:rPr lang="hr-HR" dirty="0"/>
              <a:t> i revizije</a:t>
            </a:r>
            <a:r>
              <a:rPr lang="en-US" dirty="0"/>
              <a:t>:</a:t>
            </a:r>
          </a:p>
          <a:p>
            <a:pPr lvl="1"/>
            <a:r>
              <a:rPr lang="en-US" dirty="0" err="1"/>
              <a:t>Pronalaženje</a:t>
            </a:r>
            <a:r>
              <a:rPr lang="en-US" dirty="0"/>
              <a:t> </a:t>
            </a:r>
            <a:r>
              <a:rPr lang="en-US" dirty="0" err="1"/>
              <a:t>ranjivosti</a:t>
            </a:r>
            <a:r>
              <a:rPr lang="en-US" dirty="0"/>
              <a:t> u </a:t>
            </a:r>
            <a:r>
              <a:rPr lang="en-US" dirty="0" err="1"/>
              <a:t>arhitekturi</a:t>
            </a:r>
            <a:endParaRPr lang="en-US" dirty="0"/>
          </a:p>
          <a:p>
            <a:pPr lvl="1"/>
            <a:r>
              <a:rPr lang="en-US" dirty="0" err="1"/>
              <a:t>Dokumentovanje</a:t>
            </a:r>
            <a:r>
              <a:rPr lang="en-US" dirty="0"/>
              <a:t> </a:t>
            </a:r>
            <a:r>
              <a:rPr lang="en-US" dirty="0" err="1"/>
              <a:t>ranjivosti</a:t>
            </a:r>
            <a:endParaRPr lang="en-US" dirty="0"/>
          </a:p>
          <a:p>
            <a:pPr lvl="1"/>
            <a:r>
              <a:rPr lang="en-US" dirty="0" err="1"/>
              <a:t>Identifikovanje</a:t>
            </a:r>
            <a:r>
              <a:rPr lang="en-US" dirty="0"/>
              <a:t> </a:t>
            </a:r>
            <a:r>
              <a:rPr lang="en-US" dirty="0" err="1"/>
              <a:t>potencijalnih</a:t>
            </a:r>
            <a:r>
              <a:rPr lang="en-US" dirty="0"/>
              <a:t> </a:t>
            </a:r>
            <a:r>
              <a:rPr lang="en-US" dirty="0" err="1"/>
              <a:t>rešenja</a:t>
            </a:r>
            <a:endParaRPr lang="en-US" dirty="0"/>
          </a:p>
          <a:p>
            <a:r>
              <a:rPr lang="hr-HR" dirty="0"/>
              <a:t>Glavna razlika između softverske i hardverske arhitekture leži u opsegu skupa </a:t>
            </a:r>
            <a:r>
              <a:rPr lang="hr-HR" dirty="0" err="1"/>
              <a:t>primenjivih</a:t>
            </a:r>
            <a:r>
              <a:rPr lang="hr-HR" dirty="0"/>
              <a:t> </a:t>
            </a:r>
            <a:r>
              <a:rPr lang="hr-HR" dirty="0" err="1"/>
              <a:t>pretnji</a:t>
            </a:r>
            <a:endParaRPr lang="hr-HR" dirty="0"/>
          </a:p>
          <a:p>
            <a:r>
              <a:rPr lang="hr-HR" dirty="0"/>
              <a:t>Analiza se vrti oko integriteta signala, </a:t>
            </a:r>
            <a:r>
              <a:rPr lang="hr-HR" dirty="0" err="1"/>
              <a:t>rutiranja</a:t>
            </a:r>
            <a:r>
              <a:rPr lang="hr-HR" dirty="0"/>
              <a:t> transakcija, zaključavanja registra i memorije, mogućnosti </a:t>
            </a:r>
            <a:r>
              <a:rPr lang="hr-HR" dirty="0" err="1"/>
              <a:t>debagovanja</a:t>
            </a:r>
            <a:r>
              <a:rPr lang="hr-HR" dirty="0"/>
              <a:t>, dekodiranja instrukcija itd., a ne oko terminiranja </a:t>
            </a:r>
            <a:r>
              <a:rPr lang="hr-HR" dirty="0" err="1"/>
              <a:t>stringa</a:t>
            </a:r>
            <a:r>
              <a:rPr lang="hr-HR" dirty="0"/>
              <a:t>, aritmetike </a:t>
            </a:r>
            <a:r>
              <a:rPr lang="hr-HR" dirty="0" err="1"/>
              <a:t>celobrojnih</a:t>
            </a:r>
            <a:r>
              <a:rPr lang="hr-HR" dirty="0"/>
              <a:t> brojeva ili zavisnosti od dinamičkih biblioteka kao što je slučaj sa softverom</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36858"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9F84E11A-92BC-72D2-1854-A38CD2357C5F}"/>
              </a:ext>
            </a:extLst>
          </p:cNvPr>
          <p:cNvSpPr>
            <a:spLocks noGrp="1"/>
          </p:cNvSpPr>
          <p:nvPr>
            <p:ph type="sldNum" sz="quarter" idx="12"/>
          </p:nvPr>
        </p:nvSpPr>
        <p:spPr/>
        <p:txBody>
          <a:bodyPr/>
          <a:lstStyle/>
          <a:p>
            <a:fld id="{9041FEBA-683F-B44C-A647-A4FB58DC8725}" type="slidenum">
              <a:rPr lang="en-US" smtClean="0"/>
              <a:t>45</a:t>
            </a:fld>
            <a:endParaRPr lang="en-US"/>
          </a:p>
        </p:txBody>
      </p:sp>
    </p:spTree>
    <p:extLst>
      <p:ext uri="{BB962C8B-B14F-4D97-AF65-F5344CB8AC3E}">
        <p14:creationId xmlns:p14="http://schemas.microsoft.com/office/powerpoint/2010/main" val="4262384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A4CEAA-6A2E-E94D-B539-CE7815510FAC}"/>
              </a:ext>
            </a:extLst>
          </p:cNvPr>
          <p:cNvSpPr/>
          <p:nvPr/>
        </p:nvSpPr>
        <p:spPr>
          <a:xfrm>
            <a:off x="1061982" y="2005358"/>
            <a:ext cx="6439704"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3" name="Rectangle 22">
            <a:extLst>
              <a:ext uri="{FF2B5EF4-FFF2-40B4-BE49-F238E27FC236}">
                <a16:creationId xmlns:a16="http://schemas.microsoft.com/office/drawing/2014/main" id="{86FEC8F4-B08E-CD4A-B9ED-21EFE106884A}"/>
              </a:ext>
            </a:extLst>
          </p:cNvPr>
          <p:cNvSpPr/>
          <p:nvPr/>
        </p:nvSpPr>
        <p:spPr>
          <a:xfrm>
            <a:off x="503513" y="2005358"/>
            <a:ext cx="545664" cy="3560484"/>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Avenir Book" panose="02000503020000020003" pitchFamily="2" charset="0"/>
            </a:endParaRPr>
          </a:p>
        </p:txBody>
      </p:sp>
      <p:sp>
        <p:nvSpPr>
          <p:cNvPr id="24" name="Rectangle 23">
            <a:extLst>
              <a:ext uri="{FF2B5EF4-FFF2-40B4-BE49-F238E27FC236}">
                <a16:creationId xmlns:a16="http://schemas.microsoft.com/office/drawing/2014/main" id="{C73E1C4A-CECF-5E42-9224-EDD02D7D63C0}"/>
              </a:ext>
            </a:extLst>
          </p:cNvPr>
          <p:cNvSpPr/>
          <p:nvPr/>
        </p:nvSpPr>
        <p:spPr>
          <a:xfrm>
            <a:off x="8529582" y="200535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5" name="Rectangle 24">
            <a:extLst>
              <a:ext uri="{FF2B5EF4-FFF2-40B4-BE49-F238E27FC236}">
                <a16:creationId xmlns:a16="http://schemas.microsoft.com/office/drawing/2014/main" id="{8880EED2-D7F3-D142-B689-72CF1A0A78F4}"/>
              </a:ext>
            </a:extLst>
          </p:cNvPr>
          <p:cNvSpPr/>
          <p:nvPr/>
        </p:nvSpPr>
        <p:spPr>
          <a:xfrm>
            <a:off x="9596382" y="200535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7" name="Rectangle 26">
            <a:extLst>
              <a:ext uri="{FF2B5EF4-FFF2-40B4-BE49-F238E27FC236}">
                <a16:creationId xmlns:a16="http://schemas.microsoft.com/office/drawing/2014/main" id="{558C764D-612B-A346-B5BD-066810CEE541}"/>
              </a:ext>
            </a:extLst>
          </p:cNvPr>
          <p:cNvSpPr/>
          <p:nvPr/>
        </p:nvSpPr>
        <p:spPr>
          <a:xfrm>
            <a:off x="1061981" y="2508278"/>
            <a:ext cx="6398274"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dirty="0">
              <a:latin typeface="Avenir Book" panose="02000503020000020003" pitchFamily="2" charset="0"/>
            </a:endParaRPr>
          </a:p>
        </p:txBody>
      </p:sp>
      <p:sp>
        <p:nvSpPr>
          <p:cNvPr id="33" name="Rectangle 32">
            <a:extLst>
              <a:ext uri="{FF2B5EF4-FFF2-40B4-BE49-F238E27FC236}">
                <a16:creationId xmlns:a16="http://schemas.microsoft.com/office/drawing/2014/main" id="{0A33FB4A-0E83-F34B-A12E-9B029CA28214}"/>
              </a:ext>
            </a:extLst>
          </p:cNvPr>
          <p:cNvSpPr/>
          <p:nvPr/>
        </p:nvSpPr>
        <p:spPr>
          <a:xfrm>
            <a:off x="7462782" y="250827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35" name="Rectangle 34">
            <a:extLst>
              <a:ext uri="{FF2B5EF4-FFF2-40B4-BE49-F238E27FC236}">
                <a16:creationId xmlns:a16="http://schemas.microsoft.com/office/drawing/2014/main" id="{5E0DDADA-0831-5A40-A727-E4F18D5F712B}"/>
              </a:ext>
            </a:extLst>
          </p:cNvPr>
          <p:cNvSpPr/>
          <p:nvPr/>
        </p:nvSpPr>
        <p:spPr>
          <a:xfrm>
            <a:off x="8529582" y="250827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36" name="Rectangle 35">
            <a:extLst>
              <a:ext uri="{FF2B5EF4-FFF2-40B4-BE49-F238E27FC236}">
                <a16:creationId xmlns:a16="http://schemas.microsoft.com/office/drawing/2014/main" id="{BB131D1D-CB11-D54E-BEF6-27E03150BD5A}"/>
              </a:ext>
            </a:extLst>
          </p:cNvPr>
          <p:cNvSpPr/>
          <p:nvPr/>
        </p:nvSpPr>
        <p:spPr>
          <a:xfrm>
            <a:off x="9596382" y="250827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38" name="Rectangle 37">
            <a:extLst>
              <a:ext uri="{FF2B5EF4-FFF2-40B4-BE49-F238E27FC236}">
                <a16:creationId xmlns:a16="http://schemas.microsoft.com/office/drawing/2014/main" id="{3655C35A-09B3-C948-ABFB-2F63B105DB7B}"/>
              </a:ext>
            </a:extLst>
          </p:cNvPr>
          <p:cNvSpPr/>
          <p:nvPr/>
        </p:nvSpPr>
        <p:spPr>
          <a:xfrm>
            <a:off x="1061981" y="3011198"/>
            <a:ext cx="6398274"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44" name="Rectangle 43">
            <a:extLst>
              <a:ext uri="{FF2B5EF4-FFF2-40B4-BE49-F238E27FC236}">
                <a16:creationId xmlns:a16="http://schemas.microsoft.com/office/drawing/2014/main" id="{82A6C7F2-FC8D-C34E-8630-6E78824622B4}"/>
              </a:ext>
            </a:extLst>
          </p:cNvPr>
          <p:cNvSpPr/>
          <p:nvPr/>
        </p:nvSpPr>
        <p:spPr>
          <a:xfrm>
            <a:off x="7462782" y="301119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46" name="Rectangle 45">
            <a:extLst>
              <a:ext uri="{FF2B5EF4-FFF2-40B4-BE49-F238E27FC236}">
                <a16:creationId xmlns:a16="http://schemas.microsoft.com/office/drawing/2014/main" id="{696A6ACC-4641-A347-AF30-5D9D7D20C382}"/>
              </a:ext>
            </a:extLst>
          </p:cNvPr>
          <p:cNvSpPr/>
          <p:nvPr/>
        </p:nvSpPr>
        <p:spPr>
          <a:xfrm>
            <a:off x="8529582" y="301119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47" name="Rectangle 46">
            <a:extLst>
              <a:ext uri="{FF2B5EF4-FFF2-40B4-BE49-F238E27FC236}">
                <a16:creationId xmlns:a16="http://schemas.microsoft.com/office/drawing/2014/main" id="{884E2483-F03E-9840-A145-0EE58478E673}"/>
              </a:ext>
            </a:extLst>
          </p:cNvPr>
          <p:cNvSpPr/>
          <p:nvPr/>
        </p:nvSpPr>
        <p:spPr>
          <a:xfrm>
            <a:off x="9596382" y="301119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49" name="Rectangle 48">
            <a:extLst>
              <a:ext uri="{FF2B5EF4-FFF2-40B4-BE49-F238E27FC236}">
                <a16:creationId xmlns:a16="http://schemas.microsoft.com/office/drawing/2014/main" id="{CCEB30EA-3668-4946-A34D-E3EF5986236C}"/>
              </a:ext>
            </a:extLst>
          </p:cNvPr>
          <p:cNvSpPr/>
          <p:nvPr/>
        </p:nvSpPr>
        <p:spPr>
          <a:xfrm>
            <a:off x="1061981" y="3514118"/>
            <a:ext cx="6407017"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55" name="Rectangle 54">
            <a:extLst>
              <a:ext uri="{FF2B5EF4-FFF2-40B4-BE49-F238E27FC236}">
                <a16:creationId xmlns:a16="http://schemas.microsoft.com/office/drawing/2014/main" id="{6034C5E1-5286-F642-B6DF-1086CFECB972}"/>
              </a:ext>
            </a:extLst>
          </p:cNvPr>
          <p:cNvSpPr/>
          <p:nvPr/>
        </p:nvSpPr>
        <p:spPr>
          <a:xfrm>
            <a:off x="7462782" y="351411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57" name="Rectangle 56">
            <a:extLst>
              <a:ext uri="{FF2B5EF4-FFF2-40B4-BE49-F238E27FC236}">
                <a16:creationId xmlns:a16="http://schemas.microsoft.com/office/drawing/2014/main" id="{F600973C-119C-7949-AEC8-A9A20B549F52}"/>
              </a:ext>
            </a:extLst>
          </p:cNvPr>
          <p:cNvSpPr/>
          <p:nvPr/>
        </p:nvSpPr>
        <p:spPr>
          <a:xfrm>
            <a:off x="8529582" y="351411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58" name="Rectangle 57">
            <a:extLst>
              <a:ext uri="{FF2B5EF4-FFF2-40B4-BE49-F238E27FC236}">
                <a16:creationId xmlns:a16="http://schemas.microsoft.com/office/drawing/2014/main" id="{5BD2768A-69B0-DD4A-ACD9-804557AF0DC3}"/>
              </a:ext>
            </a:extLst>
          </p:cNvPr>
          <p:cNvSpPr/>
          <p:nvPr/>
        </p:nvSpPr>
        <p:spPr>
          <a:xfrm>
            <a:off x="9596382" y="351411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60" name="Rectangle 59">
            <a:extLst>
              <a:ext uri="{FF2B5EF4-FFF2-40B4-BE49-F238E27FC236}">
                <a16:creationId xmlns:a16="http://schemas.microsoft.com/office/drawing/2014/main" id="{307643E3-C897-D246-B073-3D45E762B07F}"/>
              </a:ext>
            </a:extLst>
          </p:cNvPr>
          <p:cNvSpPr/>
          <p:nvPr/>
        </p:nvSpPr>
        <p:spPr>
          <a:xfrm>
            <a:off x="1061980" y="4017038"/>
            <a:ext cx="6406873"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66" name="Rectangle 65">
            <a:extLst>
              <a:ext uri="{FF2B5EF4-FFF2-40B4-BE49-F238E27FC236}">
                <a16:creationId xmlns:a16="http://schemas.microsoft.com/office/drawing/2014/main" id="{B8AA9F22-95F9-5342-934A-454828302ECA}"/>
              </a:ext>
            </a:extLst>
          </p:cNvPr>
          <p:cNvSpPr/>
          <p:nvPr/>
        </p:nvSpPr>
        <p:spPr>
          <a:xfrm>
            <a:off x="7462782" y="401703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68" name="Rectangle 67">
            <a:extLst>
              <a:ext uri="{FF2B5EF4-FFF2-40B4-BE49-F238E27FC236}">
                <a16:creationId xmlns:a16="http://schemas.microsoft.com/office/drawing/2014/main" id="{725CCC66-F161-A644-AFE0-523FC3A2269E}"/>
              </a:ext>
            </a:extLst>
          </p:cNvPr>
          <p:cNvSpPr/>
          <p:nvPr/>
        </p:nvSpPr>
        <p:spPr>
          <a:xfrm>
            <a:off x="8529582" y="401703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69" name="Rectangle 68">
            <a:extLst>
              <a:ext uri="{FF2B5EF4-FFF2-40B4-BE49-F238E27FC236}">
                <a16:creationId xmlns:a16="http://schemas.microsoft.com/office/drawing/2014/main" id="{3B9AEC8F-25B0-8F41-AB3A-455657297BF1}"/>
              </a:ext>
            </a:extLst>
          </p:cNvPr>
          <p:cNvSpPr/>
          <p:nvPr/>
        </p:nvSpPr>
        <p:spPr>
          <a:xfrm>
            <a:off x="9596382" y="401703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71" name="Rectangle 70">
            <a:extLst>
              <a:ext uri="{FF2B5EF4-FFF2-40B4-BE49-F238E27FC236}">
                <a16:creationId xmlns:a16="http://schemas.microsoft.com/office/drawing/2014/main" id="{E5688D90-7189-5349-A7C9-EB08BE809838}"/>
              </a:ext>
            </a:extLst>
          </p:cNvPr>
          <p:cNvSpPr/>
          <p:nvPr/>
        </p:nvSpPr>
        <p:spPr>
          <a:xfrm>
            <a:off x="1061981" y="4519958"/>
            <a:ext cx="6396909"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77" name="Rectangle 76">
            <a:extLst>
              <a:ext uri="{FF2B5EF4-FFF2-40B4-BE49-F238E27FC236}">
                <a16:creationId xmlns:a16="http://schemas.microsoft.com/office/drawing/2014/main" id="{91415100-E7CC-D247-BAD2-F2157040AA6A}"/>
              </a:ext>
            </a:extLst>
          </p:cNvPr>
          <p:cNvSpPr/>
          <p:nvPr/>
        </p:nvSpPr>
        <p:spPr>
          <a:xfrm>
            <a:off x="7462782" y="451995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79" name="Rectangle 78">
            <a:extLst>
              <a:ext uri="{FF2B5EF4-FFF2-40B4-BE49-F238E27FC236}">
                <a16:creationId xmlns:a16="http://schemas.microsoft.com/office/drawing/2014/main" id="{F16E66FC-2B68-4144-A41D-5A28E0A5A71F}"/>
              </a:ext>
            </a:extLst>
          </p:cNvPr>
          <p:cNvSpPr/>
          <p:nvPr/>
        </p:nvSpPr>
        <p:spPr>
          <a:xfrm>
            <a:off x="8529582" y="451995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80" name="Rectangle 79">
            <a:extLst>
              <a:ext uri="{FF2B5EF4-FFF2-40B4-BE49-F238E27FC236}">
                <a16:creationId xmlns:a16="http://schemas.microsoft.com/office/drawing/2014/main" id="{C78D4AEB-392D-784E-80F7-7603286D48EC}"/>
              </a:ext>
            </a:extLst>
          </p:cNvPr>
          <p:cNvSpPr/>
          <p:nvPr/>
        </p:nvSpPr>
        <p:spPr>
          <a:xfrm>
            <a:off x="9596382" y="451995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82" name="Rectangle 81">
            <a:extLst>
              <a:ext uri="{FF2B5EF4-FFF2-40B4-BE49-F238E27FC236}">
                <a16:creationId xmlns:a16="http://schemas.microsoft.com/office/drawing/2014/main" id="{7B78DF3A-24E0-164A-BE0F-65B6442CDB1A}"/>
              </a:ext>
            </a:extLst>
          </p:cNvPr>
          <p:cNvSpPr/>
          <p:nvPr/>
        </p:nvSpPr>
        <p:spPr>
          <a:xfrm>
            <a:off x="1061981" y="5022878"/>
            <a:ext cx="6423952"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88" name="Rectangle 87">
            <a:extLst>
              <a:ext uri="{FF2B5EF4-FFF2-40B4-BE49-F238E27FC236}">
                <a16:creationId xmlns:a16="http://schemas.microsoft.com/office/drawing/2014/main" id="{04577D91-DB8A-A046-B8CF-B8C6FA10A3F8}"/>
              </a:ext>
            </a:extLst>
          </p:cNvPr>
          <p:cNvSpPr/>
          <p:nvPr/>
        </p:nvSpPr>
        <p:spPr>
          <a:xfrm>
            <a:off x="7462781" y="502287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90" name="Rectangle 89">
            <a:extLst>
              <a:ext uri="{FF2B5EF4-FFF2-40B4-BE49-F238E27FC236}">
                <a16:creationId xmlns:a16="http://schemas.microsoft.com/office/drawing/2014/main" id="{AC8F7909-B766-0F41-BAF6-A168013A9536}"/>
              </a:ext>
            </a:extLst>
          </p:cNvPr>
          <p:cNvSpPr/>
          <p:nvPr/>
        </p:nvSpPr>
        <p:spPr>
          <a:xfrm>
            <a:off x="8529581" y="502287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91" name="Rectangle 90">
            <a:extLst>
              <a:ext uri="{FF2B5EF4-FFF2-40B4-BE49-F238E27FC236}">
                <a16:creationId xmlns:a16="http://schemas.microsoft.com/office/drawing/2014/main" id="{BA96EFD0-81A0-8144-8F8E-F65D7FF006D5}"/>
              </a:ext>
            </a:extLst>
          </p:cNvPr>
          <p:cNvSpPr/>
          <p:nvPr/>
        </p:nvSpPr>
        <p:spPr>
          <a:xfrm>
            <a:off x="9596381" y="502287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111" name="Rectangle 110">
            <a:extLst>
              <a:ext uri="{FF2B5EF4-FFF2-40B4-BE49-F238E27FC236}">
                <a16:creationId xmlns:a16="http://schemas.microsoft.com/office/drawing/2014/main" id="{9CE6DEF3-9655-3B43-8FEE-0CC4FD3D564F}"/>
              </a:ext>
            </a:extLst>
          </p:cNvPr>
          <p:cNvSpPr/>
          <p:nvPr/>
        </p:nvSpPr>
        <p:spPr>
          <a:xfrm>
            <a:off x="1061980" y="5525347"/>
            <a:ext cx="6401267" cy="50292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latin typeface="Avenir Book" panose="02000503020000020003" pitchFamily="2" charset="0"/>
            </a:endParaRPr>
          </a:p>
        </p:txBody>
      </p:sp>
      <p:sp>
        <p:nvSpPr>
          <p:cNvPr id="140" name="Rectangle 139">
            <a:extLst>
              <a:ext uri="{FF2B5EF4-FFF2-40B4-BE49-F238E27FC236}">
                <a16:creationId xmlns:a16="http://schemas.microsoft.com/office/drawing/2014/main" id="{7F05F1EC-9ED2-3143-A8A8-1C6B7292C977}"/>
              </a:ext>
            </a:extLst>
          </p:cNvPr>
          <p:cNvSpPr/>
          <p:nvPr/>
        </p:nvSpPr>
        <p:spPr>
          <a:xfrm>
            <a:off x="7462782" y="200535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134" name="Subtitle 2">
            <a:extLst>
              <a:ext uri="{FF2B5EF4-FFF2-40B4-BE49-F238E27FC236}">
                <a16:creationId xmlns:a16="http://schemas.microsoft.com/office/drawing/2014/main" id="{BE764D3E-6EB4-D54B-B56F-0BED0F9D1CF7}"/>
              </a:ext>
            </a:extLst>
          </p:cNvPr>
          <p:cNvSpPr txBox="1">
            <a:spLocks/>
          </p:cNvSpPr>
          <p:nvPr/>
        </p:nvSpPr>
        <p:spPr>
          <a:xfrm>
            <a:off x="1100228" y="2053619"/>
            <a:ext cx="5514553"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Zaštita</a:t>
            </a:r>
            <a:r>
              <a:rPr lang="en-US" sz="1000" b="1" dirty="0">
                <a:latin typeface="Avenir Book" panose="02000503020000020003" pitchFamily="2" charset="0"/>
                <a:ea typeface="Lato Light" panose="020F0502020204030203" pitchFamily="34" charset="0"/>
                <a:cs typeface="Mukta ExtraLight" panose="020B0000000000000000" pitchFamily="34" charset="77"/>
              </a:rPr>
              <a:t> od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kvarova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zbog</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utacija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iz</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spoljne</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sredine</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engl.</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i="1" dirty="0">
                <a:latin typeface="Avenir Book" panose="02000503020000020003" pitchFamily="2" charset="0"/>
                <a:ea typeface="Lato Light" panose="020F0502020204030203" pitchFamily="34" charset="0"/>
                <a:cs typeface="Mukta ExtraLight" panose="020B0000000000000000" pitchFamily="34" charset="77"/>
              </a:rPr>
              <a:t>environmental failure protection</a:t>
            </a:r>
            <a:r>
              <a:rPr lang="en-US" sz="1000" b="1"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46" name="Subtitle 2">
            <a:extLst>
              <a:ext uri="{FF2B5EF4-FFF2-40B4-BE49-F238E27FC236}">
                <a16:creationId xmlns:a16="http://schemas.microsoft.com/office/drawing/2014/main" id="{DDABE23C-21DD-9E4D-A854-D64316859E8D}"/>
              </a:ext>
            </a:extLst>
          </p:cNvPr>
          <p:cNvSpPr txBox="1">
            <a:spLocks/>
          </p:cNvSpPr>
          <p:nvPr/>
        </p:nvSpPr>
        <p:spPr>
          <a:xfrm>
            <a:off x="1170248" y="2542667"/>
            <a:ext cx="2391182"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Otpornost</a:t>
            </a:r>
            <a:r>
              <a:rPr lang="en-US" sz="1000" b="1" dirty="0">
                <a:latin typeface="Avenir Book" panose="02000503020000020003" pitchFamily="2" charset="0"/>
                <a:ea typeface="Lato Light" panose="020F0502020204030203" pitchFamily="34" charset="0"/>
                <a:cs typeface="Mukta ExtraLight" panose="020B0000000000000000" pitchFamily="34" charset="77"/>
              </a:rPr>
              <a:t> od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neovlašćenog</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korištenja</a:t>
            </a:r>
            <a:endParaRPr lang="en-US" sz="1000" b="1"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56" name="Subtitle 2">
            <a:extLst>
              <a:ext uri="{FF2B5EF4-FFF2-40B4-BE49-F238E27FC236}">
                <a16:creationId xmlns:a16="http://schemas.microsoft.com/office/drawing/2014/main" id="{08ED1691-AA8B-F14A-9C0F-316ECB1412C7}"/>
              </a:ext>
            </a:extLst>
          </p:cNvPr>
          <p:cNvSpPr txBox="1">
            <a:spLocks/>
          </p:cNvSpPr>
          <p:nvPr/>
        </p:nvSpPr>
        <p:spPr>
          <a:xfrm>
            <a:off x="948770" y="3070999"/>
            <a:ext cx="2882249"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Autentifikacija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zasnovana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identitetu</a:t>
            </a:r>
            <a:endParaRPr lang="en-US" sz="1000" b="1"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66" name="Subtitle 2">
            <a:extLst>
              <a:ext uri="{FF2B5EF4-FFF2-40B4-BE49-F238E27FC236}">
                <a16:creationId xmlns:a16="http://schemas.microsoft.com/office/drawing/2014/main" id="{AAB90183-B81E-6047-AFDA-531FADD55760}"/>
              </a:ext>
            </a:extLst>
          </p:cNvPr>
          <p:cNvSpPr txBox="1">
            <a:spLocks/>
          </p:cNvSpPr>
          <p:nvPr/>
        </p:nvSpPr>
        <p:spPr>
          <a:xfrm>
            <a:off x="814070" y="3540524"/>
            <a:ext cx="3432582"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Poboljšana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zaštita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tajnih</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privatnih</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ključeva</a:t>
            </a:r>
            <a:endParaRPr lang="en-US" sz="1000" b="1"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76" name="Subtitle 2">
            <a:extLst>
              <a:ext uri="{FF2B5EF4-FFF2-40B4-BE49-F238E27FC236}">
                <a16:creationId xmlns:a16="http://schemas.microsoft.com/office/drawing/2014/main" id="{0DCE7F35-5C9B-9B4D-9BCC-FB8A492AB76E}"/>
              </a:ext>
            </a:extLst>
          </p:cNvPr>
          <p:cNvSpPr txBox="1">
            <a:spLocks/>
          </p:cNvSpPr>
          <p:nvPr/>
        </p:nvSpPr>
        <p:spPr>
          <a:xfrm>
            <a:off x="812282" y="4009690"/>
            <a:ext cx="3720449"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Detekcija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neovlaštenog</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otvaranja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reakcija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na</a:t>
            </a:r>
            <a:r>
              <a:rPr lang="en-US" sz="1000" b="1" dirty="0">
                <a:latin typeface="Avenir Book" panose="02000503020000020003" pitchFamily="2" charset="0"/>
                <a:ea typeface="Lato Light" panose="020F0502020204030203" pitchFamily="34" charset="0"/>
                <a:cs typeface="Mukta ExtraLight" panose="020B0000000000000000" pitchFamily="34" charset="77"/>
              </a:rPr>
              <a:t> to</a:t>
            </a:r>
          </a:p>
        </p:txBody>
      </p:sp>
      <p:sp>
        <p:nvSpPr>
          <p:cNvPr id="186" name="Subtitle 2">
            <a:extLst>
              <a:ext uri="{FF2B5EF4-FFF2-40B4-BE49-F238E27FC236}">
                <a16:creationId xmlns:a16="http://schemas.microsoft.com/office/drawing/2014/main" id="{24965F88-FC21-9842-BE5F-06582FA7B908}"/>
              </a:ext>
            </a:extLst>
          </p:cNvPr>
          <p:cNvSpPr txBox="1">
            <a:spLocks/>
          </p:cNvSpPr>
          <p:nvPr/>
        </p:nvSpPr>
        <p:spPr>
          <a:xfrm>
            <a:off x="1113291" y="4581201"/>
            <a:ext cx="3850594"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Dokaz</a:t>
            </a:r>
            <a:r>
              <a:rPr lang="en-US" sz="1000" b="1" dirty="0">
                <a:latin typeface="Avenir Book" panose="02000503020000020003" pitchFamily="2" charset="0"/>
                <a:ea typeface="Lato Light" panose="020F0502020204030203" pitchFamily="34" charset="0"/>
                <a:cs typeface="Mukta ExtraLight" panose="020B0000000000000000" pitchFamily="34" charset="77"/>
              </a:rPr>
              <a:t> o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neovlašćenim</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izmenama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engl.</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i="1" dirty="0">
                <a:latin typeface="Avenir Book" panose="02000503020000020003" pitchFamily="2" charset="0"/>
                <a:ea typeface="Lato Light" panose="020F0502020204030203" pitchFamily="34" charset="0"/>
                <a:cs typeface="Mukta ExtraLight" panose="020B0000000000000000" pitchFamily="34" charset="77"/>
              </a:rPr>
              <a:t>tampering evidence</a:t>
            </a:r>
            <a:r>
              <a:rPr lang="en-US" sz="1000" b="1"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96" name="Subtitle 2">
            <a:extLst>
              <a:ext uri="{FF2B5EF4-FFF2-40B4-BE49-F238E27FC236}">
                <a16:creationId xmlns:a16="http://schemas.microsoft.com/office/drawing/2014/main" id="{073FBF48-411A-394D-9ABE-313DAA39E4AD}"/>
              </a:ext>
            </a:extLst>
          </p:cNvPr>
          <p:cNvSpPr txBox="1">
            <a:spLocks/>
          </p:cNvSpPr>
          <p:nvPr/>
        </p:nvSpPr>
        <p:spPr>
          <a:xfrm>
            <a:off x="948937" y="5160180"/>
            <a:ext cx="5198860"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1000" b="1" dirty="0" err="1">
                <a:latin typeface="Avenir Book" panose="02000503020000020003" pitchFamily="2" charset="0"/>
                <a:ea typeface="Lato Light" panose="020F0502020204030203" pitchFamily="34" charset="0"/>
                <a:cs typeface="Mukta ExtraLight" panose="020B0000000000000000" pitchFamily="34" charset="77"/>
              </a:rPr>
              <a:t>Implementiran</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najmanje</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jedan</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kriptografski</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algoritam</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ili</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bezbednosna</a:t>
            </a:r>
            <a:r>
              <a:rPr lang="en-US" sz="1000" b="1" dirty="0">
                <a:latin typeface="Avenir Book" panose="02000503020000020003" pitchFamily="2" charset="0"/>
                <a:ea typeface="Lato Light" panose="020F0502020204030203" pitchFamily="34" charset="0"/>
                <a:cs typeface="Mukta ExtraLight" panose="020B0000000000000000" pitchFamily="34" charset="77"/>
              </a:rPr>
              <a:t> </a:t>
            </a:r>
            <a:r>
              <a:rPr lang="en-US" sz="1000" b="1" dirty="0" err="1">
                <a:latin typeface="Avenir Book" panose="02000503020000020003" pitchFamily="2" charset="0"/>
                <a:ea typeface="Lato Light" panose="020F0502020204030203" pitchFamily="34" charset="0"/>
                <a:cs typeface="Mukta ExtraLight" panose="020B0000000000000000" pitchFamily="34" charset="77"/>
              </a:rPr>
              <a:t>funkcija</a:t>
            </a:r>
            <a:endParaRPr lang="en-US" sz="1000" b="1"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247" name="Rectangle 246">
            <a:extLst>
              <a:ext uri="{FF2B5EF4-FFF2-40B4-BE49-F238E27FC236}">
                <a16:creationId xmlns:a16="http://schemas.microsoft.com/office/drawing/2014/main" id="{F614E935-B50F-160A-BBFD-D31F6F26F9AC}"/>
              </a:ext>
            </a:extLst>
          </p:cNvPr>
          <p:cNvSpPr/>
          <p:nvPr/>
        </p:nvSpPr>
        <p:spPr>
          <a:xfrm>
            <a:off x="10686224" y="200535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48" name="Rectangle 247">
            <a:extLst>
              <a:ext uri="{FF2B5EF4-FFF2-40B4-BE49-F238E27FC236}">
                <a16:creationId xmlns:a16="http://schemas.microsoft.com/office/drawing/2014/main" id="{91CA0FEF-423F-CAD3-B122-5F0C83736136}"/>
              </a:ext>
            </a:extLst>
          </p:cNvPr>
          <p:cNvSpPr/>
          <p:nvPr/>
        </p:nvSpPr>
        <p:spPr>
          <a:xfrm>
            <a:off x="10686224" y="250827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49" name="Rectangle 248">
            <a:extLst>
              <a:ext uri="{FF2B5EF4-FFF2-40B4-BE49-F238E27FC236}">
                <a16:creationId xmlns:a16="http://schemas.microsoft.com/office/drawing/2014/main" id="{24888AA6-CD96-A9F3-284D-03314032C1AE}"/>
              </a:ext>
            </a:extLst>
          </p:cNvPr>
          <p:cNvSpPr/>
          <p:nvPr/>
        </p:nvSpPr>
        <p:spPr>
          <a:xfrm>
            <a:off x="10686224" y="301119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50" name="Rectangle 249">
            <a:extLst>
              <a:ext uri="{FF2B5EF4-FFF2-40B4-BE49-F238E27FC236}">
                <a16:creationId xmlns:a16="http://schemas.microsoft.com/office/drawing/2014/main" id="{101F8130-DB7B-FF9F-F9AB-872503A841B9}"/>
              </a:ext>
            </a:extLst>
          </p:cNvPr>
          <p:cNvSpPr/>
          <p:nvPr/>
        </p:nvSpPr>
        <p:spPr>
          <a:xfrm>
            <a:off x="10686224" y="351411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51" name="Rectangle 250">
            <a:extLst>
              <a:ext uri="{FF2B5EF4-FFF2-40B4-BE49-F238E27FC236}">
                <a16:creationId xmlns:a16="http://schemas.microsoft.com/office/drawing/2014/main" id="{1CD4769C-17B0-4ED4-8BD0-4ED20D23C569}"/>
              </a:ext>
            </a:extLst>
          </p:cNvPr>
          <p:cNvSpPr/>
          <p:nvPr/>
        </p:nvSpPr>
        <p:spPr>
          <a:xfrm>
            <a:off x="10686224" y="401703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52" name="Rectangle 251">
            <a:extLst>
              <a:ext uri="{FF2B5EF4-FFF2-40B4-BE49-F238E27FC236}">
                <a16:creationId xmlns:a16="http://schemas.microsoft.com/office/drawing/2014/main" id="{E6583EC4-00C0-E597-D0A4-EE2C5DA4A219}"/>
              </a:ext>
            </a:extLst>
          </p:cNvPr>
          <p:cNvSpPr/>
          <p:nvPr/>
        </p:nvSpPr>
        <p:spPr>
          <a:xfrm>
            <a:off x="10686224" y="4519958"/>
            <a:ext cx="1066800" cy="502920"/>
          </a:xfrm>
          <a:prstGeom prst="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53" name="Rectangle 252">
            <a:extLst>
              <a:ext uri="{FF2B5EF4-FFF2-40B4-BE49-F238E27FC236}">
                <a16:creationId xmlns:a16="http://schemas.microsoft.com/office/drawing/2014/main" id="{2F2BB11E-6C90-4E92-2ACC-97684B3A6C6D}"/>
              </a:ext>
            </a:extLst>
          </p:cNvPr>
          <p:cNvSpPr/>
          <p:nvPr/>
        </p:nvSpPr>
        <p:spPr>
          <a:xfrm>
            <a:off x="10686223" y="5022878"/>
            <a:ext cx="1066800" cy="50292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endParaRPr lang="en-US" sz="900" b="1">
              <a:latin typeface="Avenir Book" panose="02000503020000020003" pitchFamily="2" charset="0"/>
            </a:endParaRPr>
          </a:p>
        </p:txBody>
      </p:sp>
      <p:sp>
        <p:nvSpPr>
          <p:cNvPr id="266" name="TextBox 265">
            <a:extLst>
              <a:ext uri="{FF2B5EF4-FFF2-40B4-BE49-F238E27FC236}">
                <a16:creationId xmlns:a16="http://schemas.microsoft.com/office/drawing/2014/main" id="{71582A85-60FA-C057-E65D-924886B46E52}"/>
              </a:ext>
            </a:extLst>
          </p:cNvPr>
          <p:cNvSpPr txBox="1"/>
          <p:nvPr/>
        </p:nvSpPr>
        <p:spPr>
          <a:xfrm rot="16200000">
            <a:off x="-613189" y="3707494"/>
            <a:ext cx="2780063" cy="276999"/>
          </a:xfrm>
          <a:prstGeom prst="rect">
            <a:avLst/>
          </a:prstGeom>
          <a:noFill/>
        </p:spPr>
        <p:txBody>
          <a:bodyPr wrap="square" rtlCol="0" anchor="ctr" anchorCtr="0">
            <a:spAutoFit/>
          </a:bodyPr>
          <a:lstStyle/>
          <a:p>
            <a:pPr algn="ctr"/>
            <a:r>
              <a:rPr lang="en-US" sz="1200" b="1" dirty="0" err="1">
                <a:solidFill>
                  <a:schemeClr val="bg1"/>
                </a:solidFill>
                <a:latin typeface="Avenir Book" panose="02000503020000020003" pitchFamily="2" charset="0"/>
                <a:ea typeface="League Spartan" charset="0"/>
                <a:cs typeface="Poppins" pitchFamily="2" charset="77"/>
              </a:rPr>
              <a:t>Bezbednosni</a:t>
            </a:r>
            <a:r>
              <a:rPr lang="en-US" sz="1200" b="1" dirty="0">
                <a:solidFill>
                  <a:schemeClr val="bg1"/>
                </a:solidFill>
                <a:latin typeface="Avenir Book" panose="02000503020000020003" pitchFamily="2" charset="0"/>
                <a:ea typeface="League Spartan" charset="0"/>
                <a:cs typeface="Poppins" pitchFamily="2" charset="77"/>
              </a:rPr>
              <a:t> </a:t>
            </a:r>
            <a:r>
              <a:rPr lang="en-US" sz="1200" b="1" dirty="0" err="1">
                <a:solidFill>
                  <a:schemeClr val="bg1"/>
                </a:solidFill>
                <a:latin typeface="Avenir Book" panose="02000503020000020003" pitchFamily="2" charset="0"/>
                <a:ea typeface="League Spartan" charset="0"/>
                <a:cs typeface="Poppins" pitchFamily="2" charset="77"/>
              </a:rPr>
              <a:t>zahtevi</a:t>
            </a:r>
            <a:endParaRPr lang="en-US" sz="1200" b="1" dirty="0">
              <a:solidFill>
                <a:schemeClr val="bg1"/>
              </a:solidFill>
              <a:latin typeface="Avenir Book" panose="02000503020000020003" pitchFamily="2" charset="0"/>
              <a:ea typeface="League Spartan" charset="0"/>
              <a:cs typeface="Poppins" pitchFamily="2" charset="77"/>
            </a:endParaRPr>
          </a:p>
        </p:txBody>
      </p:sp>
      <p:sp>
        <p:nvSpPr>
          <p:cNvPr id="329" name="Freeform 49">
            <a:extLst>
              <a:ext uri="{FF2B5EF4-FFF2-40B4-BE49-F238E27FC236}">
                <a16:creationId xmlns:a16="http://schemas.microsoft.com/office/drawing/2014/main" id="{9E2EE745-41AB-4CDB-552B-DCB5A67DE6FB}"/>
              </a:ext>
            </a:extLst>
          </p:cNvPr>
          <p:cNvSpPr>
            <a:spLocks/>
          </p:cNvSpPr>
          <p:nvPr/>
        </p:nvSpPr>
        <p:spPr bwMode="auto">
          <a:xfrm>
            <a:off x="7869048" y="4675171"/>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2" name="Freeform 50">
            <a:extLst>
              <a:ext uri="{FF2B5EF4-FFF2-40B4-BE49-F238E27FC236}">
                <a16:creationId xmlns:a16="http://schemas.microsoft.com/office/drawing/2014/main" id="{6D3BE3A7-E039-12BC-36D3-9B89BABEC8F2}"/>
              </a:ext>
            </a:extLst>
          </p:cNvPr>
          <p:cNvSpPr>
            <a:spLocks/>
          </p:cNvSpPr>
          <p:nvPr/>
        </p:nvSpPr>
        <p:spPr bwMode="auto">
          <a:xfrm>
            <a:off x="7873680" y="5175945"/>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3" name="Freeform 50">
            <a:extLst>
              <a:ext uri="{FF2B5EF4-FFF2-40B4-BE49-F238E27FC236}">
                <a16:creationId xmlns:a16="http://schemas.microsoft.com/office/drawing/2014/main" id="{8CB7ED9D-CBF7-812F-49EA-41BB77FC885B}"/>
              </a:ext>
            </a:extLst>
          </p:cNvPr>
          <p:cNvSpPr>
            <a:spLocks/>
          </p:cNvSpPr>
          <p:nvPr/>
        </p:nvSpPr>
        <p:spPr bwMode="auto">
          <a:xfrm>
            <a:off x="8940479" y="5172355"/>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1" name="Freeform 50">
            <a:extLst>
              <a:ext uri="{FF2B5EF4-FFF2-40B4-BE49-F238E27FC236}">
                <a16:creationId xmlns:a16="http://schemas.microsoft.com/office/drawing/2014/main" id="{06B18C49-D7CF-9011-7907-9F5F3C595F1A}"/>
              </a:ext>
            </a:extLst>
          </p:cNvPr>
          <p:cNvSpPr>
            <a:spLocks/>
          </p:cNvSpPr>
          <p:nvPr/>
        </p:nvSpPr>
        <p:spPr bwMode="auto">
          <a:xfrm>
            <a:off x="10010137" y="5170221"/>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2" name="Freeform 50">
            <a:extLst>
              <a:ext uri="{FF2B5EF4-FFF2-40B4-BE49-F238E27FC236}">
                <a16:creationId xmlns:a16="http://schemas.microsoft.com/office/drawing/2014/main" id="{F2FFDFCF-FEE9-3D71-489A-4D2909D41A4F}"/>
              </a:ext>
            </a:extLst>
          </p:cNvPr>
          <p:cNvSpPr>
            <a:spLocks/>
          </p:cNvSpPr>
          <p:nvPr/>
        </p:nvSpPr>
        <p:spPr bwMode="auto">
          <a:xfrm>
            <a:off x="11085478" y="5170221"/>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59" name="Freeform 50">
            <a:extLst>
              <a:ext uri="{FF2B5EF4-FFF2-40B4-BE49-F238E27FC236}">
                <a16:creationId xmlns:a16="http://schemas.microsoft.com/office/drawing/2014/main" id="{AC0A7F3F-6A0E-AF2E-038F-046406DCC22A}"/>
              </a:ext>
            </a:extLst>
          </p:cNvPr>
          <p:cNvSpPr>
            <a:spLocks/>
          </p:cNvSpPr>
          <p:nvPr/>
        </p:nvSpPr>
        <p:spPr bwMode="auto">
          <a:xfrm>
            <a:off x="11080846" y="2160791"/>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03" name="Freeform 50">
            <a:extLst>
              <a:ext uri="{FF2B5EF4-FFF2-40B4-BE49-F238E27FC236}">
                <a16:creationId xmlns:a16="http://schemas.microsoft.com/office/drawing/2014/main" id="{04E1CC1E-1658-917B-B6E5-3B2C7324A11E}"/>
              </a:ext>
            </a:extLst>
          </p:cNvPr>
          <p:cNvSpPr>
            <a:spLocks/>
          </p:cNvSpPr>
          <p:nvPr/>
        </p:nvSpPr>
        <p:spPr bwMode="auto">
          <a:xfrm>
            <a:off x="11080846" y="2667874"/>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20" name="Freeform 50">
            <a:extLst>
              <a:ext uri="{FF2B5EF4-FFF2-40B4-BE49-F238E27FC236}">
                <a16:creationId xmlns:a16="http://schemas.microsoft.com/office/drawing/2014/main" id="{4AF75222-E861-8EDD-EB50-4012C4967F81}"/>
              </a:ext>
            </a:extLst>
          </p:cNvPr>
          <p:cNvSpPr>
            <a:spLocks/>
          </p:cNvSpPr>
          <p:nvPr/>
        </p:nvSpPr>
        <p:spPr bwMode="auto">
          <a:xfrm>
            <a:off x="10005505" y="3156116"/>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21" name="Freeform 50">
            <a:extLst>
              <a:ext uri="{FF2B5EF4-FFF2-40B4-BE49-F238E27FC236}">
                <a16:creationId xmlns:a16="http://schemas.microsoft.com/office/drawing/2014/main" id="{C5DB4B45-227D-EC1D-7113-14BD4B15222C}"/>
              </a:ext>
            </a:extLst>
          </p:cNvPr>
          <p:cNvSpPr>
            <a:spLocks/>
          </p:cNvSpPr>
          <p:nvPr/>
        </p:nvSpPr>
        <p:spPr bwMode="auto">
          <a:xfrm>
            <a:off x="11080846" y="3156116"/>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24" name="Freeform 50">
            <a:extLst>
              <a:ext uri="{FF2B5EF4-FFF2-40B4-BE49-F238E27FC236}">
                <a16:creationId xmlns:a16="http://schemas.microsoft.com/office/drawing/2014/main" id="{785ACED2-4EE3-3B22-37B6-8B3FC18998B5}"/>
              </a:ext>
            </a:extLst>
          </p:cNvPr>
          <p:cNvSpPr>
            <a:spLocks/>
          </p:cNvSpPr>
          <p:nvPr/>
        </p:nvSpPr>
        <p:spPr bwMode="auto">
          <a:xfrm>
            <a:off x="10005505" y="3661844"/>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35" name="Freeform 50">
            <a:extLst>
              <a:ext uri="{FF2B5EF4-FFF2-40B4-BE49-F238E27FC236}">
                <a16:creationId xmlns:a16="http://schemas.microsoft.com/office/drawing/2014/main" id="{B412FB4D-0DF0-422F-557E-1878778C52FF}"/>
              </a:ext>
            </a:extLst>
          </p:cNvPr>
          <p:cNvSpPr>
            <a:spLocks/>
          </p:cNvSpPr>
          <p:nvPr/>
        </p:nvSpPr>
        <p:spPr bwMode="auto">
          <a:xfrm>
            <a:off x="11080846" y="3661844"/>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38" name="Freeform 50">
            <a:extLst>
              <a:ext uri="{FF2B5EF4-FFF2-40B4-BE49-F238E27FC236}">
                <a16:creationId xmlns:a16="http://schemas.microsoft.com/office/drawing/2014/main" id="{AA480C86-79DA-A975-FE28-3DC3D7B6ADF4}"/>
              </a:ext>
            </a:extLst>
          </p:cNvPr>
          <p:cNvSpPr>
            <a:spLocks/>
          </p:cNvSpPr>
          <p:nvPr/>
        </p:nvSpPr>
        <p:spPr bwMode="auto">
          <a:xfrm>
            <a:off x="10005505" y="4158657"/>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39" name="Freeform 50">
            <a:extLst>
              <a:ext uri="{FF2B5EF4-FFF2-40B4-BE49-F238E27FC236}">
                <a16:creationId xmlns:a16="http://schemas.microsoft.com/office/drawing/2014/main" id="{4DA43530-353A-3B5F-9981-B453C42C23FB}"/>
              </a:ext>
            </a:extLst>
          </p:cNvPr>
          <p:cNvSpPr>
            <a:spLocks/>
          </p:cNvSpPr>
          <p:nvPr/>
        </p:nvSpPr>
        <p:spPr bwMode="auto">
          <a:xfrm>
            <a:off x="11080846" y="4158657"/>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41" name="Freeform 49">
            <a:extLst>
              <a:ext uri="{FF2B5EF4-FFF2-40B4-BE49-F238E27FC236}">
                <a16:creationId xmlns:a16="http://schemas.microsoft.com/office/drawing/2014/main" id="{C761E2E1-AE5F-7579-837B-141D331CDF1A}"/>
              </a:ext>
            </a:extLst>
          </p:cNvPr>
          <p:cNvSpPr>
            <a:spLocks/>
          </p:cNvSpPr>
          <p:nvPr/>
        </p:nvSpPr>
        <p:spPr bwMode="auto">
          <a:xfrm>
            <a:off x="10035538" y="2152581"/>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2" name="Freeform 49">
            <a:extLst>
              <a:ext uri="{FF2B5EF4-FFF2-40B4-BE49-F238E27FC236}">
                <a16:creationId xmlns:a16="http://schemas.microsoft.com/office/drawing/2014/main" id="{F894D26B-0887-F423-2272-FA96E1486550}"/>
              </a:ext>
            </a:extLst>
          </p:cNvPr>
          <p:cNvSpPr>
            <a:spLocks/>
          </p:cNvSpPr>
          <p:nvPr/>
        </p:nvSpPr>
        <p:spPr bwMode="auto">
          <a:xfrm>
            <a:off x="8961561" y="2144652"/>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3" name="Freeform 49">
            <a:extLst>
              <a:ext uri="{FF2B5EF4-FFF2-40B4-BE49-F238E27FC236}">
                <a16:creationId xmlns:a16="http://schemas.microsoft.com/office/drawing/2014/main" id="{2FCE849C-8805-0924-EA2F-D0327D3FB703}"/>
              </a:ext>
            </a:extLst>
          </p:cNvPr>
          <p:cNvSpPr>
            <a:spLocks/>
          </p:cNvSpPr>
          <p:nvPr/>
        </p:nvSpPr>
        <p:spPr bwMode="auto">
          <a:xfrm>
            <a:off x="7869048" y="2164255"/>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4" name="Freeform 49">
            <a:extLst>
              <a:ext uri="{FF2B5EF4-FFF2-40B4-BE49-F238E27FC236}">
                <a16:creationId xmlns:a16="http://schemas.microsoft.com/office/drawing/2014/main" id="{42D71741-2383-A987-FEE8-4E0C98C74CEE}"/>
              </a:ext>
            </a:extLst>
          </p:cNvPr>
          <p:cNvSpPr>
            <a:spLocks/>
          </p:cNvSpPr>
          <p:nvPr/>
        </p:nvSpPr>
        <p:spPr bwMode="auto">
          <a:xfrm>
            <a:off x="10052595" y="2648014"/>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5" name="Freeform 49">
            <a:extLst>
              <a:ext uri="{FF2B5EF4-FFF2-40B4-BE49-F238E27FC236}">
                <a16:creationId xmlns:a16="http://schemas.microsoft.com/office/drawing/2014/main" id="{0B43C6ED-0573-8379-5B3D-361C1AA01CEE}"/>
              </a:ext>
            </a:extLst>
          </p:cNvPr>
          <p:cNvSpPr>
            <a:spLocks/>
          </p:cNvSpPr>
          <p:nvPr/>
        </p:nvSpPr>
        <p:spPr bwMode="auto">
          <a:xfrm>
            <a:off x="8978618" y="2640085"/>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7" name="Freeform 49">
            <a:extLst>
              <a:ext uri="{FF2B5EF4-FFF2-40B4-BE49-F238E27FC236}">
                <a16:creationId xmlns:a16="http://schemas.microsoft.com/office/drawing/2014/main" id="{83D26B0F-5EBC-06E4-A4A5-D4AB675C07B9}"/>
              </a:ext>
            </a:extLst>
          </p:cNvPr>
          <p:cNvSpPr>
            <a:spLocks/>
          </p:cNvSpPr>
          <p:nvPr/>
        </p:nvSpPr>
        <p:spPr bwMode="auto">
          <a:xfrm>
            <a:off x="7886105" y="2659688"/>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8" name="Freeform 49">
            <a:extLst>
              <a:ext uri="{FF2B5EF4-FFF2-40B4-BE49-F238E27FC236}">
                <a16:creationId xmlns:a16="http://schemas.microsoft.com/office/drawing/2014/main" id="{F87C2C41-CA65-44E8-0497-762F67E82785}"/>
              </a:ext>
            </a:extLst>
          </p:cNvPr>
          <p:cNvSpPr>
            <a:spLocks/>
          </p:cNvSpPr>
          <p:nvPr/>
        </p:nvSpPr>
        <p:spPr bwMode="auto">
          <a:xfrm>
            <a:off x="8979978" y="3141072"/>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49" name="Freeform 49">
            <a:extLst>
              <a:ext uri="{FF2B5EF4-FFF2-40B4-BE49-F238E27FC236}">
                <a16:creationId xmlns:a16="http://schemas.microsoft.com/office/drawing/2014/main" id="{E46479E9-F679-AD78-CBA8-68A0086B9CFD}"/>
              </a:ext>
            </a:extLst>
          </p:cNvPr>
          <p:cNvSpPr>
            <a:spLocks/>
          </p:cNvSpPr>
          <p:nvPr/>
        </p:nvSpPr>
        <p:spPr bwMode="auto">
          <a:xfrm>
            <a:off x="7887465" y="3160675"/>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50" name="Freeform 49">
            <a:extLst>
              <a:ext uri="{FF2B5EF4-FFF2-40B4-BE49-F238E27FC236}">
                <a16:creationId xmlns:a16="http://schemas.microsoft.com/office/drawing/2014/main" id="{B865B6E2-D604-216F-1B8F-ECD72384A6BC}"/>
              </a:ext>
            </a:extLst>
          </p:cNvPr>
          <p:cNvSpPr>
            <a:spLocks/>
          </p:cNvSpPr>
          <p:nvPr/>
        </p:nvSpPr>
        <p:spPr bwMode="auto">
          <a:xfrm>
            <a:off x="8973902" y="3645195"/>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51" name="Freeform 49">
            <a:extLst>
              <a:ext uri="{FF2B5EF4-FFF2-40B4-BE49-F238E27FC236}">
                <a16:creationId xmlns:a16="http://schemas.microsoft.com/office/drawing/2014/main" id="{75B5423D-8CE6-CA42-F9D1-6C8BB5ADE863}"/>
              </a:ext>
            </a:extLst>
          </p:cNvPr>
          <p:cNvSpPr>
            <a:spLocks/>
          </p:cNvSpPr>
          <p:nvPr/>
        </p:nvSpPr>
        <p:spPr bwMode="auto">
          <a:xfrm>
            <a:off x="7881389" y="3664798"/>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52" name="Freeform 49">
            <a:extLst>
              <a:ext uri="{FF2B5EF4-FFF2-40B4-BE49-F238E27FC236}">
                <a16:creationId xmlns:a16="http://schemas.microsoft.com/office/drawing/2014/main" id="{AE4B80A0-BF37-CC63-18E6-0E7444A399C9}"/>
              </a:ext>
            </a:extLst>
          </p:cNvPr>
          <p:cNvSpPr>
            <a:spLocks/>
          </p:cNvSpPr>
          <p:nvPr/>
        </p:nvSpPr>
        <p:spPr bwMode="auto">
          <a:xfrm>
            <a:off x="8973902" y="4142288"/>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53" name="Freeform 49">
            <a:extLst>
              <a:ext uri="{FF2B5EF4-FFF2-40B4-BE49-F238E27FC236}">
                <a16:creationId xmlns:a16="http://schemas.microsoft.com/office/drawing/2014/main" id="{8BA65478-E5AC-CAD2-0928-D8156992A8A8}"/>
              </a:ext>
            </a:extLst>
          </p:cNvPr>
          <p:cNvSpPr>
            <a:spLocks/>
          </p:cNvSpPr>
          <p:nvPr/>
        </p:nvSpPr>
        <p:spPr bwMode="auto">
          <a:xfrm>
            <a:off x="7881389" y="4161891"/>
            <a:ext cx="217487" cy="215900"/>
          </a:xfrm>
          <a:custGeom>
            <a:avLst/>
            <a:gdLst>
              <a:gd name="T0" fmla="*/ 132 w 136"/>
              <a:gd name="T1" fmla="*/ 20 h 136"/>
              <a:gd name="T2" fmla="*/ 85 w 136"/>
              <a:gd name="T3" fmla="*/ 68 h 136"/>
              <a:gd name="T4" fmla="*/ 132 w 136"/>
              <a:gd name="T5" fmla="*/ 116 h 136"/>
              <a:gd name="T6" fmla="*/ 136 w 136"/>
              <a:gd name="T7" fmla="*/ 124 h 136"/>
              <a:gd name="T8" fmla="*/ 124 w 136"/>
              <a:gd name="T9" fmla="*/ 136 h 136"/>
              <a:gd name="T10" fmla="*/ 116 w 136"/>
              <a:gd name="T11" fmla="*/ 132 h 136"/>
              <a:gd name="T12" fmla="*/ 68 w 136"/>
              <a:gd name="T13" fmla="*/ 85 h 136"/>
              <a:gd name="T14" fmla="*/ 20 w 136"/>
              <a:gd name="T15" fmla="*/ 132 h 136"/>
              <a:gd name="T16" fmla="*/ 12 w 136"/>
              <a:gd name="T17" fmla="*/ 136 h 136"/>
              <a:gd name="T18" fmla="*/ 0 w 136"/>
              <a:gd name="T19" fmla="*/ 124 h 136"/>
              <a:gd name="T20" fmla="*/ 4 w 136"/>
              <a:gd name="T21" fmla="*/ 116 h 136"/>
              <a:gd name="T22" fmla="*/ 51 w 136"/>
              <a:gd name="T23" fmla="*/ 68 h 136"/>
              <a:gd name="T24" fmla="*/ 4 w 136"/>
              <a:gd name="T25" fmla="*/ 20 h 136"/>
              <a:gd name="T26" fmla="*/ 0 w 136"/>
              <a:gd name="T27" fmla="*/ 12 h 136"/>
              <a:gd name="T28" fmla="*/ 12 w 136"/>
              <a:gd name="T29" fmla="*/ 0 h 136"/>
              <a:gd name="T30" fmla="*/ 20 w 136"/>
              <a:gd name="T31" fmla="*/ 4 h 136"/>
              <a:gd name="T32" fmla="*/ 68 w 136"/>
              <a:gd name="T33" fmla="*/ 51 h 136"/>
              <a:gd name="T34" fmla="*/ 116 w 136"/>
              <a:gd name="T35" fmla="*/ 4 h 136"/>
              <a:gd name="T36" fmla="*/ 124 w 136"/>
              <a:gd name="T37" fmla="*/ 0 h 136"/>
              <a:gd name="T38" fmla="*/ 136 w 136"/>
              <a:gd name="T39" fmla="*/ 12 h 136"/>
              <a:gd name="T40" fmla="*/ 132 w 136"/>
              <a:gd name="T41" fmla="*/ 2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rgbClr val="FF0000"/>
          </a:solidFill>
          <a:ln w="9525">
            <a:solidFill>
              <a:srgbClr val="000000"/>
            </a:solidFill>
            <a:round/>
            <a:headEnd/>
            <a:tailEnd/>
          </a:ln>
        </p:spPr>
        <p:txBody>
          <a:bodyPr/>
          <a:lstStyle/>
          <a:p>
            <a:endParaRPr lang="en-US" b="1">
              <a:latin typeface="Avenir Book" panose="02000503020000020003" pitchFamily="2" charset="0"/>
            </a:endParaRPr>
          </a:p>
        </p:txBody>
      </p:sp>
      <p:sp>
        <p:nvSpPr>
          <p:cNvPr id="154" name="Freeform 50">
            <a:extLst>
              <a:ext uri="{FF2B5EF4-FFF2-40B4-BE49-F238E27FC236}">
                <a16:creationId xmlns:a16="http://schemas.microsoft.com/office/drawing/2014/main" id="{B5F5A1F5-F9E1-4291-4BB7-DA0A02A117CA}"/>
              </a:ext>
            </a:extLst>
          </p:cNvPr>
          <p:cNvSpPr>
            <a:spLocks/>
          </p:cNvSpPr>
          <p:nvPr/>
        </p:nvSpPr>
        <p:spPr bwMode="auto">
          <a:xfrm>
            <a:off x="8940479" y="4679554"/>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55" name="Freeform 50">
            <a:extLst>
              <a:ext uri="{FF2B5EF4-FFF2-40B4-BE49-F238E27FC236}">
                <a16:creationId xmlns:a16="http://schemas.microsoft.com/office/drawing/2014/main" id="{A13CC359-7B9B-86DE-2A0E-EB25A7E18CA9}"/>
              </a:ext>
            </a:extLst>
          </p:cNvPr>
          <p:cNvSpPr>
            <a:spLocks/>
          </p:cNvSpPr>
          <p:nvPr/>
        </p:nvSpPr>
        <p:spPr bwMode="auto">
          <a:xfrm>
            <a:off x="10010137" y="4677420"/>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57" name="Freeform 50">
            <a:extLst>
              <a:ext uri="{FF2B5EF4-FFF2-40B4-BE49-F238E27FC236}">
                <a16:creationId xmlns:a16="http://schemas.microsoft.com/office/drawing/2014/main" id="{CB5E7548-C2F8-D393-8BC6-71098BDDFDC9}"/>
              </a:ext>
            </a:extLst>
          </p:cNvPr>
          <p:cNvSpPr>
            <a:spLocks/>
          </p:cNvSpPr>
          <p:nvPr/>
        </p:nvSpPr>
        <p:spPr bwMode="auto">
          <a:xfrm>
            <a:off x="11085478" y="4677420"/>
            <a:ext cx="268288" cy="184150"/>
          </a:xfrm>
          <a:custGeom>
            <a:avLst/>
            <a:gdLst>
              <a:gd name="T0" fmla="*/ 164 w 168"/>
              <a:gd name="T1" fmla="*/ 20 h 116"/>
              <a:gd name="T2" fmla="*/ 164 w 168"/>
              <a:gd name="T3" fmla="*/ 20 h 116"/>
              <a:gd name="T4" fmla="*/ 72 w 168"/>
              <a:gd name="T5" fmla="*/ 112 h 116"/>
              <a:gd name="T6" fmla="*/ 64 w 168"/>
              <a:gd name="T7" fmla="*/ 116 h 116"/>
              <a:gd name="T8" fmla="*/ 56 w 168"/>
              <a:gd name="T9" fmla="*/ 112 h 116"/>
              <a:gd name="T10" fmla="*/ 4 w 168"/>
              <a:gd name="T11" fmla="*/ 60 h 116"/>
              <a:gd name="T12" fmla="*/ 0 w 168"/>
              <a:gd name="T13" fmla="*/ 52 h 116"/>
              <a:gd name="T14" fmla="*/ 12 w 168"/>
              <a:gd name="T15" fmla="*/ 40 h 116"/>
              <a:gd name="T16" fmla="*/ 20 w 168"/>
              <a:gd name="T17" fmla="*/ 44 h 116"/>
              <a:gd name="T18" fmla="*/ 64 w 168"/>
              <a:gd name="T19" fmla="*/ 87 h 116"/>
              <a:gd name="T20" fmla="*/ 148 w 168"/>
              <a:gd name="T21" fmla="*/ 4 h 116"/>
              <a:gd name="T22" fmla="*/ 156 w 168"/>
              <a:gd name="T23" fmla="*/ 0 h 116"/>
              <a:gd name="T24" fmla="*/ 168 w 168"/>
              <a:gd name="T25" fmla="*/ 12 h 116"/>
              <a:gd name="T26" fmla="*/ 164 w 168"/>
              <a:gd name="T27" fmla="*/ 20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rgbClr val="00B050"/>
          </a:solidFill>
          <a:ln w="9525">
            <a:solidFill>
              <a:srgbClr val="000000"/>
            </a:solidFill>
            <a:round/>
            <a:headEnd/>
            <a:tailEnd/>
          </a:ln>
        </p:spPr>
        <p:txBody>
          <a:bodyPr/>
          <a:lstStyle/>
          <a:p>
            <a:endParaRPr lang="en-US" b="1" dirty="0">
              <a:latin typeface="Avenir Book" panose="02000503020000020003" pitchFamily="2" charset="0"/>
            </a:endParaRPr>
          </a:p>
        </p:txBody>
      </p:sp>
      <p:sp>
        <p:nvSpPr>
          <p:cNvPr id="158" name="Rectangle 157">
            <a:extLst>
              <a:ext uri="{FF2B5EF4-FFF2-40B4-BE49-F238E27FC236}">
                <a16:creationId xmlns:a16="http://schemas.microsoft.com/office/drawing/2014/main" id="{93C26602-AFE0-5F52-6B55-03B382695DAB}"/>
              </a:ext>
            </a:extLst>
          </p:cNvPr>
          <p:cNvSpPr/>
          <p:nvPr/>
        </p:nvSpPr>
        <p:spPr>
          <a:xfrm>
            <a:off x="7463247" y="5521893"/>
            <a:ext cx="1066800" cy="50292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Avenir Book" panose="02000503020000020003" pitchFamily="2" charset="0"/>
            </a:endParaRPr>
          </a:p>
        </p:txBody>
      </p:sp>
      <p:sp>
        <p:nvSpPr>
          <p:cNvPr id="159" name="Rectangle 158">
            <a:extLst>
              <a:ext uri="{FF2B5EF4-FFF2-40B4-BE49-F238E27FC236}">
                <a16:creationId xmlns:a16="http://schemas.microsoft.com/office/drawing/2014/main" id="{5FAE50BB-4B4D-D625-D087-868310D70EB6}"/>
              </a:ext>
            </a:extLst>
          </p:cNvPr>
          <p:cNvSpPr/>
          <p:nvPr/>
        </p:nvSpPr>
        <p:spPr>
          <a:xfrm>
            <a:off x="8517733" y="5518439"/>
            <a:ext cx="1066800" cy="50292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Avenir Book" panose="02000503020000020003" pitchFamily="2" charset="0"/>
            </a:endParaRPr>
          </a:p>
        </p:txBody>
      </p:sp>
      <p:sp>
        <p:nvSpPr>
          <p:cNvPr id="160" name="Rectangle 159">
            <a:extLst>
              <a:ext uri="{FF2B5EF4-FFF2-40B4-BE49-F238E27FC236}">
                <a16:creationId xmlns:a16="http://schemas.microsoft.com/office/drawing/2014/main" id="{0744A298-DAAE-AC9D-D61C-F9C923902A5C}"/>
              </a:ext>
            </a:extLst>
          </p:cNvPr>
          <p:cNvSpPr/>
          <p:nvPr/>
        </p:nvSpPr>
        <p:spPr>
          <a:xfrm>
            <a:off x="9590775" y="5518439"/>
            <a:ext cx="1066800" cy="50292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Avenir Book" panose="02000503020000020003" pitchFamily="2" charset="0"/>
            </a:endParaRPr>
          </a:p>
        </p:txBody>
      </p:sp>
      <p:sp>
        <p:nvSpPr>
          <p:cNvPr id="161" name="Rectangle 160">
            <a:extLst>
              <a:ext uri="{FF2B5EF4-FFF2-40B4-BE49-F238E27FC236}">
                <a16:creationId xmlns:a16="http://schemas.microsoft.com/office/drawing/2014/main" id="{8A3E4A2C-5B4A-B921-3873-94041EF7FF51}"/>
              </a:ext>
            </a:extLst>
          </p:cNvPr>
          <p:cNvSpPr/>
          <p:nvPr/>
        </p:nvSpPr>
        <p:spPr>
          <a:xfrm>
            <a:off x="10675984" y="5525347"/>
            <a:ext cx="1066800" cy="50292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Avenir Book" panose="02000503020000020003" pitchFamily="2" charset="0"/>
            </a:endParaRPr>
          </a:p>
        </p:txBody>
      </p:sp>
      <p:sp>
        <p:nvSpPr>
          <p:cNvPr id="162" name="TextBox 161">
            <a:extLst>
              <a:ext uri="{FF2B5EF4-FFF2-40B4-BE49-F238E27FC236}">
                <a16:creationId xmlns:a16="http://schemas.microsoft.com/office/drawing/2014/main" id="{3A6C2C1F-CB9A-6B38-D459-679FAC9D85A1}"/>
              </a:ext>
            </a:extLst>
          </p:cNvPr>
          <p:cNvSpPr txBox="1"/>
          <p:nvPr/>
        </p:nvSpPr>
        <p:spPr>
          <a:xfrm>
            <a:off x="1185744" y="5638307"/>
            <a:ext cx="988403" cy="276999"/>
          </a:xfrm>
          <a:prstGeom prst="rect">
            <a:avLst/>
          </a:prstGeom>
          <a:noFill/>
        </p:spPr>
        <p:txBody>
          <a:bodyPr wrap="square" rtlCol="0" anchor="ctr" anchorCtr="0">
            <a:spAutoFit/>
          </a:bodyPr>
          <a:lstStyle/>
          <a:p>
            <a:pPr algn="ctr"/>
            <a:r>
              <a:rPr lang="en-US" sz="1200" b="1" dirty="0">
                <a:solidFill>
                  <a:schemeClr val="bg1"/>
                </a:solidFill>
                <a:latin typeface="Avenir Book" panose="02000503020000020003" pitchFamily="2" charset="0"/>
                <a:ea typeface="League Spartan" charset="0"/>
                <a:cs typeface="Poppins" pitchFamily="2" charset="77"/>
              </a:rPr>
              <a:t>FIPS 140-2</a:t>
            </a:r>
          </a:p>
        </p:txBody>
      </p:sp>
      <p:sp>
        <p:nvSpPr>
          <p:cNvPr id="163" name="TextBox 162">
            <a:extLst>
              <a:ext uri="{FF2B5EF4-FFF2-40B4-BE49-F238E27FC236}">
                <a16:creationId xmlns:a16="http://schemas.microsoft.com/office/drawing/2014/main" id="{44F37C2A-C04F-3658-F38B-5999F2954860}"/>
              </a:ext>
            </a:extLst>
          </p:cNvPr>
          <p:cNvSpPr txBox="1"/>
          <p:nvPr/>
        </p:nvSpPr>
        <p:spPr>
          <a:xfrm>
            <a:off x="5643155" y="5638306"/>
            <a:ext cx="1747768" cy="276999"/>
          </a:xfrm>
          <a:prstGeom prst="rect">
            <a:avLst/>
          </a:prstGeom>
          <a:noFill/>
        </p:spPr>
        <p:txBody>
          <a:bodyPr wrap="square" rtlCol="0" anchor="ctr" anchorCtr="0">
            <a:spAutoFit/>
          </a:bodyPr>
          <a:lstStyle/>
          <a:p>
            <a:pPr algn="ctr"/>
            <a:r>
              <a:rPr lang="en-US" sz="1200" b="1" dirty="0" err="1">
                <a:solidFill>
                  <a:schemeClr val="bg1"/>
                </a:solidFill>
                <a:latin typeface="Avenir Book" panose="02000503020000020003" pitchFamily="2" charset="0"/>
                <a:ea typeface="League Spartan" charset="0"/>
                <a:cs typeface="Poppins" pitchFamily="2" charset="77"/>
              </a:rPr>
              <a:t>Nivo</a:t>
            </a:r>
            <a:r>
              <a:rPr lang="en-US" sz="1200" b="1" dirty="0">
                <a:solidFill>
                  <a:schemeClr val="bg1"/>
                </a:solidFill>
                <a:latin typeface="Avenir Book" panose="02000503020000020003" pitchFamily="2" charset="0"/>
                <a:ea typeface="League Spartan" charset="0"/>
                <a:cs typeface="Poppins" pitchFamily="2" charset="77"/>
              </a:rPr>
              <a:t> </a:t>
            </a:r>
            <a:r>
              <a:rPr lang="en-US" sz="1200" b="1" dirty="0" err="1">
                <a:solidFill>
                  <a:schemeClr val="bg1"/>
                </a:solidFill>
                <a:latin typeface="Avenir Book" panose="02000503020000020003" pitchFamily="2" charset="0"/>
                <a:ea typeface="League Spartan" charset="0"/>
                <a:cs typeface="Poppins" pitchFamily="2" charset="77"/>
              </a:rPr>
              <a:t>bezbednosti</a:t>
            </a:r>
            <a:r>
              <a:rPr lang="en-US" sz="1200" b="1" dirty="0">
                <a:solidFill>
                  <a:schemeClr val="bg1"/>
                </a:solidFill>
                <a:latin typeface="Avenir Book" panose="02000503020000020003" pitchFamily="2" charset="0"/>
                <a:ea typeface="League Spartan" charset="0"/>
                <a:cs typeface="Poppins" pitchFamily="2" charset="77"/>
              </a:rPr>
              <a:t>:</a:t>
            </a:r>
          </a:p>
        </p:txBody>
      </p:sp>
      <p:sp>
        <p:nvSpPr>
          <p:cNvPr id="164" name="TextBox 163">
            <a:extLst>
              <a:ext uri="{FF2B5EF4-FFF2-40B4-BE49-F238E27FC236}">
                <a16:creationId xmlns:a16="http://schemas.microsoft.com/office/drawing/2014/main" id="{03B2962C-7142-2A9D-9F1B-912CA34E8A56}"/>
              </a:ext>
            </a:extLst>
          </p:cNvPr>
          <p:cNvSpPr txBox="1"/>
          <p:nvPr/>
        </p:nvSpPr>
        <p:spPr>
          <a:xfrm>
            <a:off x="7509964" y="5631399"/>
            <a:ext cx="988403" cy="276999"/>
          </a:xfrm>
          <a:prstGeom prst="rect">
            <a:avLst/>
          </a:prstGeom>
          <a:noFill/>
        </p:spPr>
        <p:txBody>
          <a:bodyPr wrap="square" rtlCol="0" anchor="ctr" anchorCtr="0">
            <a:spAutoFit/>
          </a:bodyPr>
          <a:lstStyle/>
          <a:p>
            <a:pPr algn="ctr"/>
            <a:r>
              <a:rPr lang="en-US" sz="1200" b="1" dirty="0">
                <a:solidFill>
                  <a:schemeClr val="bg1"/>
                </a:solidFill>
                <a:latin typeface="Avenir Book" panose="02000503020000020003" pitchFamily="2" charset="0"/>
                <a:ea typeface="League Spartan" charset="0"/>
                <a:cs typeface="Poppins" pitchFamily="2" charset="77"/>
              </a:rPr>
              <a:t>1</a:t>
            </a:r>
          </a:p>
        </p:txBody>
      </p:sp>
      <p:sp>
        <p:nvSpPr>
          <p:cNvPr id="165" name="TextBox 164">
            <a:extLst>
              <a:ext uri="{FF2B5EF4-FFF2-40B4-BE49-F238E27FC236}">
                <a16:creationId xmlns:a16="http://schemas.microsoft.com/office/drawing/2014/main" id="{4DDEFB54-6EC8-A206-CB3F-483FE78216F0}"/>
              </a:ext>
            </a:extLst>
          </p:cNvPr>
          <p:cNvSpPr txBox="1"/>
          <p:nvPr/>
        </p:nvSpPr>
        <p:spPr>
          <a:xfrm>
            <a:off x="8568779" y="5638305"/>
            <a:ext cx="988403" cy="276999"/>
          </a:xfrm>
          <a:prstGeom prst="rect">
            <a:avLst/>
          </a:prstGeom>
          <a:noFill/>
        </p:spPr>
        <p:txBody>
          <a:bodyPr wrap="square" rtlCol="0" anchor="ctr" anchorCtr="0">
            <a:spAutoFit/>
          </a:bodyPr>
          <a:lstStyle/>
          <a:p>
            <a:pPr algn="ctr"/>
            <a:r>
              <a:rPr lang="en-US" sz="1200" b="1" dirty="0">
                <a:solidFill>
                  <a:schemeClr val="bg1"/>
                </a:solidFill>
                <a:latin typeface="Avenir Book" panose="02000503020000020003" pitchFamily="2" charset="0"/>
                <a:ea typeface="League Spartan" charset="0"/>
                <a:cs typeface="Poppins" pitchFamily="2" charset="77"/>
              </a:rPr>
              <a:t>2</a:t>
            </a:r>
          </a:p>
        </p:txBody>
      </p:sp>
      <p:sp>
        <p:nvSpPr>
          <p:cNvPr id="167" name="TextBox 166">
            <a:extLst>
              <a:ext uri="{FF2B5EF4-FFF2-40B4-BE49-F238E27FC236}">
                <a16:creationId xmlns:a16="http://schemas.microsoft.com/office/drawing/2014/main" id="{0E46FC19-4094-C6D4-963F-7ED92D3AD682}"/>
              </a:ext>
            </a:extLst>
          </p:cNvPr>
          <p:cNvSpPr txBox="1"/>
          <p:nvPr/>
        </p:nvSpPr>
        <p:spPr>
          <a:xfrm>
            <a:off x="9650616" y="5638304"/>
            <a:ext cx="988403" cy="276999"/>
          </a:xfrm>
          <a:prstGeom prst="rect">
            <a:avLst/>
          </a:prstGeom>
          <a:noFill/>
        </p:spPr>
        <p:txBody>
          <a:bodyPr wrap="square" rtlCol="0" anchor="ctr" anchorCtr="0">
            <a:spAutoFit/>
          </a:bodyPr>
          <a:lstStyle/>
          <a:p>
            <a:pPr algn="ctr"/>
            <a:r>
              <a:rPr lang="en-US" sz="1200" b="1" dirty="0">
                <a:solidFill>
                  <a:schemeClr val="bg1"/>
                </a:solidFill>
                <a:latin typeface="Avenir Book" panose="02000503020000020003" pitchFamily="2" charset="0"/>
                <a:ea typeface="League Spartan" charset="0"/>
                <a:cs typeface="Poppins" pitchFamily="2" charset="77"/>
              </a:rPr>
              <a:t>3</a:t>
            </a:r>
          </a:p>
        </p:txBody>
      </p:sp>
      <p:sp>
        <p:nvSpPr>
          <p:cNvPr id="168" name="TextBox 167">
            <a:extLst>
              <a:ext uri="{FF2B5EF4-FFF2-40B4-BE49-F238E27FC236}">
                <a16:creationId xmlns:a16="http://schemas.microsoft.com/office/drawing/2014/main" id="{EF9B1881-71D7-AFA1-5BD7-BDB5A1DFD7D3}"/>
              </a:ext>
            </a:extLst>
          </p:cNvPr>
          <p:cNvSpPr txBox="1"/>
          <p:nvPr/>
        </p:nvSpPr>
        <p:spPr>
          <a:xfrm>
            <a:off x="10713006" y="5631399"/>
            <a:ext cx="988403" cy="276999"/>
          </a:xfrm>
          <a:prstGeom prst="rect">
            <a:avLst/>
          </a:prstGeom>
          <a:noFill/>
        </p:spPr>
        <p:txBody>
          <a:bodyPr wrap="square" rtlCol="0" anchor="ctr" anchorCtr="0">
            <a:spAutoFit/>
          </a:bodyPr>
          <a:lstStyle/>
          <a:p>
            <a:pPr algn="ctr"/>
            <a:r>
              <a:rPr lang="en-US" sz="1200" b="1" dirty="0">
                <a:solidFill>
                  <a:schemeClr val="bg1"/>
                </a:solidFill>
                <a:latin typeface="Avenir Book" panose="02000503020000020003" pitchFamily="2" charset="0"/>
                <a:ea typeface="League Spartan" charset="0"/>
                <a:cs typeface="Poppins" pitchFamily="2" charset="77"/>
              </a:rPr>
              <a:t>4</a:t>
            </a:r>
          </a:p>
        </p:txBody>
      </p:sp>
      <p:sp>
        <p:nvSpPr>
          <p:cNvPr id="169" name="Subtitle 2">
            <a:extLst>
              <a:ext uri="{FF2B5EF4-FFF2-40B4-BE49-F238E27FC236}">
                <a16:creationId xmlns:a16="http://schemas.microsoft.com/office/drawing/2014/main" id="{E04E1893-94FE-385C-0913-E0C99C0E8EE4}"/>
              </a:ext>
            </a:extLst>
          </p:cNvPr>
          <p:cNvSpPr txBox="1">
            <a:spLocks/>
          </p:cNvSpPr>
          <p:nvPr/>
        </p:nvSpPr>
        <p:spPr>
          <a:xfrm>
            <a:off x="-205921" y="2265676"/>
            <a:ext cx="6251505"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900" dirty="0" err="1">
                <a:latin typeface="Avenir Book" panose="02000503020000020003" pitchFamily="2" charset="0"/>
                <a:ea typeface="Lato Light" panose="020F0502020204030203" pitchFamily="34" charset="0"/>
                <a:cs typeface="Mukta ExtraLight" panose="020B0000000000000000" pitchFamily="34" charset="77"/>
              </a:rPr>
              <a:t>Zaštita</a:t>
            </a:r>
            <a:r>
              <a:rPr lang="en-US" sz="900" dirty="0">
                <a:latin typeface="Avenir Book" panose="02000503020000020003" pitchFamily="2" charset="0"/>
                <a:ea typeface="Lato Light" panose="020F0502020204030203" pitchFamily="34" charset="0"/>
                <a:cs typeface="Mukta ExtraLight" panose="020B0000000000000000" pitchFamily="34" charset="77"/>
              </a:rPr>
              <a:t> od </a:t>
            </a:r>
            <a:r>
              <a:rPr lang="en-US" sz="900" dirty="0" err="1">
                <a:latin typeface="Avenir Book" panose="02000503020000020003" pitchFamily="2" charset="0"/>
                <a:ea typeface="Lato Light" panose="020F0502020204030203" pitchFamily="34" charset="0"/>
                <a:cs typeface="Mukta ExtraLight" panose="020B0000000000000000" pitchFamily="34" charset="77"/>
              </a:rPr>
              <a:t>napada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korišćenjem</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ekstremnih</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napona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ili</a:t>
            </a:r>
            <a:r>
              <a:rPr lang="en-US" sz="900" dirty="0">
                <a:latin typeface="Avenir Book" panose="02000503020000020003" pitchFamily="2" charset="0"/>
                <a:ea typeface="Lato Light" panose="020F0502020204030203" pitchFamily="34" charset="0"/>
                <a:cs typeface="Mukta ExtraLight" panose="020B0000000000000000" pitchFamily="34" charset="77"/>
              </a:rPr>
              <a:t> temperature</a:t>
            </a:r>
          </a:p>
        </p:txBody>
      </p:sp>
      <p:sp>
        <p:nvSpPr>
          <p:cNvPr id="170" name="Subtitle 2">
            <a:extLst>
              <a:ext uri="{FF2B5EF4-FFF2-40B4-BE49-F238E27FC236}">
                <a16:creationId xmlns:a16="http://schemas.microsoft.com/office/drawing/2014/main" id="{18B631A9-404E-4F66-982B-2FDD9981305A}"/>
              </a:ext>
            </a:extLst>
          </p:cNvPr>
          <p:cNvSpPr txBox="1">
            <a:spLocks/>
          </p:cNvSpPr>
          <p:nvPr/>
        </p:nvSpPr>
        <p:spPr>
          <a:xfrm>
            <a:off x="428591" y="2719954"/>
            <a:ext cx="6251505"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900" dirty="0" err="1">
                <a:latin typeface="Avenir Book" panose="02000503020000020003" pitchFamily="2" charset="0"/>
                <a:ea typeface="Lato Light" panose="020F0502020204030203" pitchFamily="34" charset="0"/>
                <a:cs typeface="Mukta ExtraLight" panose="020B0000000000000000" pitchFamily="34" charset="77"/>
              </a:rPr>
              <a:t>Uključuje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aktivno</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trenutačno</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nuliranje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tajnih</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ključeva</a:t>
            </a:r>
            <a:r>
              <a:rPr lang="en-US" sz="900" dirty="0">
                <a:latin typeface="Avenir Book" panose="02000503020000020003" pitchFamily="2" charset="0"/>
                <a:ea typeface="Lato Light" panose="020F0502020204030203" pitchFamily="34" charset="0"/>
                <a:cs typeface="Mukta ExtraLight" panose="020B0000000000000000" pitchFamily="34" charset="77"/>
              </a:rPr>
              <a:t> u </a:t>
            </a:r>
            <a:r>
              <a:rPr lang="en-US" sz="900" dirty="0" err="1">
                <a:latin typeface="Avenir Book" panose="02000503020000020003" pitchFamily="2" charset="0"/>
                <a:ea typeface="Lato Light" panose="020F0502020204030203" pitchFamily="34" charset="0"/>
                <a:cs typeface="Mukta ExtraLight" panose="020B0000000000000000" pitchFamily="34" charset="77"/>
              </a:rPr>
              <a:t>otvorenom</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tekstu</a:t>
            </a:r>
            <a:r>
              <a:rPr lang="en-US" sz="900" dirty="0">
                <a:latin typeface="Avenir Book" panose="02000503020000020003" pitchFamily="2" charset="0"/>
                <a:ea typeface="Lato Light" panose="020F0502020204030203" pitchFamily="34" charset="0"/>
                <a:cs typeface="Mukta ExtraLight" panose="020B0000000000000000" pitchFamily="34" charset="77"/>
              </a:rPr>
              <a:t> u </a:t>
            </a:r>
            <a:r>
              <a:rPr lang="en-US" sz="900" dirty="0" err="1">
                <a:latin typeface="Avenir Book" panose="02000503020000020003" pitchFamily="2" charset="0"/>
                <a:ea typeface="Lato Light" panose="020F0502020204030203" pitchFamily="34" charset="0"/>
                <a:cs typeface="Mukta ExtraLight" panose="020B0000000000000000" pitchFamily="34" charset="77"/>
              </a:rPr>
              <a:t>slučaju</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napada</a:t>
            </a:r>
            <a:endParaRPr lang="en-US" sz="9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71" name="Subtitle 2">
            <a:extLst>
              <a:ext uri="{FF2B5EF4-FFF2-40B4-BE49-F238E27FC236}">
                <a16:creationId xmlns:a16="http://schemas.microsoft.com/office/drawing/2014/main" id="{DBC389EA-5865-9F2A-FC7B-CE8D30511CB7}"/>
              </a:ext>
            </a:extLst>
          </p:cNvPr>
          <p:cNvSpPr txBox="1">
            <a:spLocks/>
          </p:cNvSpPr>
          <p:nvPr/>
        </p:nvSpPr>
        <p:spPr>
          <a:xfrm>
            <a:off x="-735859" y="3255071"/>
            <a:ext cx="6251505"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900" dirty="0" err="1">
                <a:latin typeface="Avenir Book" panose="02000503020000020003" pitchFamily="2" charset="0"/>
                <a:ea typeface="Lato Light" panose="020F0502020204030203" pitchFamily="34" charset="0"/>
                <a:cs typeface="Mukta ExtraLight" panose="020B0000000000000000" pitchFamily="34" charset="77"/>
              </a:rPr>
              <a:t>Operater</a:t>
            </a:r>
            <a:r>
              <a:rPr lang="en-US" sz="900" dirty="0">
                <a:latin typeface="Avenir Book" panose="02000503020000020003" pitchFamily="2" charset="0"/>
                <a:ea typeface="Lato Light" panose="020F0502020204030203" pitchFamily="34" charset="0"/>
                <a:cs typeface="Mukta ExtraLight" panose="020B0000000000000000" pitchFamily="34" charset="77"/>
              </a:rPr>
              <a:t> se </a:t>
            </a:r>
            <a:r>
              <a:rPr lang="en-US" sz="900" dirty="0" err="1">
                <a:latin typeface="Avenir Book" panose="02000503020000020003" pitchFamily="2" charset="0"/>
                <a:ea typeface="Lato Light" panose="020F0502020204030203" pitchFamily="34" charset="0"/>
                <a:cs typeface="Mukta ExtraLight" panose="020B0000000000000000" pitchFamily="34" charset="77"/>
              </a:rPr>
              <a:t>može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pojedinačno</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identifikovati</a:t>
            </a:r>
            <a:endParaRPr lang="en-US" sz="9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72" name="Subtitle 2">
            <a:extLst>
              <a:ext uri="{FF2B5EF4-FFF2-40B4-BE49-F238E27FC236}">
                <a16:creationId xmlns:a16="http://schemas.microsoft.com/office/drawing/2014/main" id="{98AE8689-C648-E66E-2BD5-A24E2A09FF97}"/>
              </a:ext>
            </a:extLst>
          </p:cNvPr>
          <p:cNvSpPr txBox="1">
            <a:spLocks/>
          </p:cNvSpPr>
          <p:nvPr/>
        </p:nvSpPr>
        <p:spPr>
          <a:xfrm>
            <a:off x="749723" y="3691451"/>
            <a:ext cx="6251505" cy="21858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400"/>
              </a:lnSpc>
            </a:pPr>
            <a:r>
              <a:rPr lang="en-US" sz="900" dirty="0" err="1">
                <a:latin typeface="Avenir Book" panose="02000503020000020003" pitchFamily="2" charset="0"/>
                <a:ea typeface="Lato Light" panose="020F0502020204030203" pitchFamily="34" charset="0"/>
                <a:cs typeface="Mukta ExtraLight" panose="020B0000000000000000" pitchFamily="34" charset="77"/>
              </a:rPr>
              <a:t>Unos</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ključa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izlazi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su</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šifrirani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ili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koriste</a:t>
            </a:r>
            <a:r>
              <a:rPr lang="en-US" sz="900" dirty="0">
                <a:latin typeface="Avenir Book" panose="02000503020000020003" pitchFamily="2" charset="0"/>
                <a:ea typeface="Lato Light" panose="020F0502020204030203" pitchFamily="34" charset="0"/>
                <a:cs typeface="Mukta ExtraLight" panose="020B0000000000000000" pitchFamily="34" charset="77"/>
              </a:rPr>
              <a:t> procedure </a:t>
            </a:r>
            <a:r>
              <a:rPr lang="en-US" sz="900" dirty="0" err="1">
                <a:latin typeface="Avenir Book" panose="02000503020000020003" pitchFamily="2" charset="0"/>
                <a:ea typeface="Lato Light" panose="020F0502020204030203" pitchFamily="34" charset="0"/>
                <a:cs typeface="Mukta ExtraLight" panose="020B0000000000000000" pitchFamily="34" charset="77"/>
              </a:rPr>
              <a:t>podeljenog</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znanja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engl.</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i="1" dirty="0">
                <a:latin typeface="Avenir Book" panose="02000503020000020003" pitchFamily="2" charset="0"/>
                <a:ea typeface="Lato Light" panose="020F0502020204030203" pitchFamily="34" charset="0"/>
                <a:cs typeface="Mukta ExtraLight" panose="020B0000000000000000" pitchFamily="34" charset="77"/>
              </a:rPr>
              <a:t>split-knowledge procedure</a:t>
            </a:r>
            <a:r>
              <a:rPr lang="en-US" sz="9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73" name="Subtitle 2">
            <a:extLst>
              <a:ext uri="{FF2B5EF4-FFF2-40B4-BE49-F238E27FC236}">
                <a16:creationId xmlns:a16="http://schemas.microsoft.com/office/drawing/2014/main" id="{BCB8CED8-B212-47C8-074A-5F94A06C465F}"/>
              </a:ext>
            </a:extLst>
          </p:cNvPr>
          <p:cNvSpPr txBox="1">
            <a:spLocks/>
          </p:cNvSpPr>
          <p:nvPr/>
        </p:nvSpPr>
        <p:spPr>
          <a:xfrm>
            <a:off x="1201671" y="4220748"/>
            <a:ext cx="7668567" cy="323165"/>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900" dirty="0" err="1">
                <a:latin typeface="Avenir Book" panose="02000503020000020003" pitchFamily="2" charset="0"/>
                <a:ea typeface="Lato Light" panose="020F0502020204030203" pitchFamily="34" charset="0"/>
                <a:cs typeface="Mukta ExtraLight" panose="020B0000000000000000" pitchFamily="34" charset="77"/>
              </a:rPr>
              <a:t>Pokušaji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uklanjanja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ili</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probijanja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kućišta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imaće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veliku</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verovatnoću</a:t>
            </a:r>
            <a:endParaRPr lang="en-US" sz="900" dirty="0">
              <a:latin typeface="Avenir Book" panose="02000503020000020003" pitchFamily="2" charset="0"/>
              <a:ea typeface="Lato Light" panose="020F0502020204030203" pitchFamily="34" charset="0"/>
              <a:cs typeface="Mukta ExtraLight" panose="020B0000000000000000" pitchFamily="34" charset="77"/>
            </a:endParaRPr>
          </a:p>
          <a:p>
            <a:pPr algn="l">
              <a:lnSpc>
                <a:spcPct val="100000"/>
              </a:lnSpc>
              <a:spcBef>
                <a:spcPts val="0"/>
              </a:spcBef>
            </a:pPr>
            <a:r>
              <a:rPr lang="en-US" sz="900" dirty="0">
                <a:latin typeface="Avenir Book" panose="02000503020000020003" pitchFamily="2" charset="0"/>
                <a:ea typeface="Lato Light" panose="020F0502020204030203" pitchFamily="34" charset="0"/>
                <a:cs typeface="Mukta ExtraLight" panose="020B0000000000000000" pitchFamily="34" charset="77"/>
              </a:rPr>
              <a:t>da se </a:t>
            </a:r>
            <a:r>
              <a:rPr lang="en-US" sz="900" dirty="0" err="1">
                <a:latin typeface="Avenir Book" panose="02000503020000020003" pitchFamily="2" charset="0"/>
                <a:ea typeface="Lato Light" panose="020F0502020204030203" pitchFamily="34" charset="0"/>
                <a:cs typeface="Mukta ExtraLight" panose="020B0000000000000000" pitchFamily="34" charset="77"/>
              </a:rPr>
              <a:t>izazove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ozbiljna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šteta</a:t>
            </a:r>
            <a:r>
              <a:rPr lang="en-US" sz="900" dirty="0">
                <a:latin typeface="Avenir Book" panose="02000503020000020003" pitchFamily="2" charset="0"/>
                <a:ea typeface="Lato Light" panose="020F0502020204030203" pitchFamily="34" charset="0"/>
                <a:cs typeface="Mukta ExtraLight" panose="020B0000000000000000" pitchFamily="34" charset="77"/>
              </a:rPr>
              <a:t> po </a:t>
            </a:r>
            <a:r>
              <a:rPr lang="en-US" sz="900" dirty="0" err="1">
                <a:latin typeface="Avenir Book" panose="02000503020000020003" pitchFamily="2" charset="0"/>
                <a:ea typeface="Lato Light" panose="020F0502020204030203" pitchFamily="34" charset="0"/>
                <a:cs typeface="Mukta ExtraLight" panose="020B0000000000000000" pitchFamily="34" charset="77"/>
              </a:rPr>
              <a:t>modul</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tj</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modul</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neće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raditi</a:t>
            </a:r>
            <a:endParaRPr lang="en-US" sz="9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75" name="Subtitle 2">
            <a:extLst>
              <a:ext uri="{FF2B5EF4-FFF2-40B4-BE49-F238E27FC236}">
                <a16:creationId xmlns:a16="http://schemas.microsoft.com/office/drawing/2014/main" id="{94CDB5BB-229D-A628-602E-ECD40D8BC030}"/>
              </a:ext>
            </a:extLst>
          </p:cNvPr>
          <p:cNvSpPr txBox="1">
            <a:spLocks/>
          </p:cNvSpPr>
          <p:nvPr/>
        </p:nvSpPr>
        <p:spPr>
          <a:xfrm>
            <a:off x="1214734" y="4779678"/>
            <a:ext cx="7668567" cy="184666"/>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900" dirty="0" err="1">
                <a:latin typeface="Avenir Book" panose="02000503020000020003" pitchFamily="2" charset="0"/>
                <a:ea typeface="Lato Light" panose="020F0502020204030203" pitchFamily="34" charset="0"/>
                <a:cs typeface="Mukta ExtraLight" panose="020B0000000000000000" pitchFamily="34" charset="77"/>
              </a:rPr>
              <a:t>Napad</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ostavlja</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vidljive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tragove</a:t>
            </a:r>
            <a:r>
              <a:rPr lang="en-US" sz="900" dirty="0">
                <a:latin typeface="Avenir Book" panose="02000503020000020003" pitchFamily="2" charset="0"/>
                <a:ea typeface="Lato Light" panose="020F0502020204030203" pitchFamily="34" charset="0"/>
                <a:cs typeface="Mukta ExtraLight" panose="020B0000000000000000" pitchFamily="34" charset="77"/>
              </a:rPr>
              <a:t>. </a:t>
            </a:r>
            <a:r>
              <a:rPr lang="en-US" sz="900" dirty="0" err="1">
                <a:latin typeface="Avenir Book" panose="02000503020000020003" pitchFamily="2" charset="0"/>
                <a:ea typeface="Lato Light" panose="020F0502020204030203" pitchFamily="34" charset="0"/>
                <a:cs typeface="Mukta ExtraLight" panose="020B0000000000000000" pitchFamily="34" charset="77"/>
              </a:rPr>
              <a:t>Napad</a:t>
            </a:r>
            <a:r>
              <a:rPr lang="en-US" sz="900" dirty="0">
                <a:latin typeface="Avenir Book" panose="02000503020000020003" pitchFamily="2" charset="0"/>
                <a:ea typeface="Lato Light" panose="020F0502020204030203" pitchFamily="34" charset="0"/>
                <a:cs typeface="Mukta ExtraLight" panose="020B0000000000000000" pitchFamily="34" charset="77"/>
              </a:rPr>
              <a:t> je </a:t>
            </a:r>
            <a:r>
              <a:rPr lang="en-US" sz="900" dirty="0" err="1">
                <a:latin typeface="Avenir Book" panose="02000503020000020003" pitchFamily="2" charset="0"/>
                <a:ea typeface="Lato Light" panose="020F0502020204030203" pitchFamily="34" charset="0"/>
                <a:cs typeface="Mukta ExtraLight" panose="020B0000000000000000" pitchFamily="34" charset="77"/>
              </a:rPr>
              <a:t>možda</a:t>
            </a:r>
            <a:r>
              <a:rPr lang="en-US" sz="900" dirty="0">
                <a:latin typeface="Avenir Book" panose="02000503020000020003" pitchFamily="2" charset="0"/>
                <a:ea typeface="Lato Light" panose="020F0502020204030203" pitchFamily="34" charset="0"/>
                <a:cs typeface="Mukta ExtraLight" panose="020B0000000000000000" pitchFamily="34" charset="77"/>
              </a:rPr>
              <a:t> bio </a:t>
            </a:r>
            <a:r>
              <a:rPr lang="en-US" sz="900" dirty="0" err="1">
                <a:latin typeface="Avenir Book" panose="02000503020000020003" pitchFamily="2" charset="0"/>
                <a:ea typeface="Lato Light" panose="020F0502020204030203" pitchFamily="34" charset="0"/>
                <a:cs typeface="Mukta ExtraLight" panose="020B0000000000000000" pitchFamily="34" charset="77"/>
              </a:rPr>
              <a:t>uspešan</a:t>
            </a:r>
            <a:r>
              <a:rPr lang="en-US" sz="9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77" name="Rectangle 176">
            <a:extLst>
              <a:ext uri="{FF2B5EF4-FFF2-40B4-BE49-F238E27FC236}">
                <a16:creationId xmlns:a16="http://schemas.microsoft.com/office/drawing/2014/main" id="{3F480995-42D3-D3C9-6445-78442E955AC8}"/>
              </a:ext>
            </a:extLst>
          </p:cNvPr>
          <p:cNvSpPr/>
          <p:nvPr/>
        </p:nvSpPr>
        <p:spPr>
          <a:xfrm>
            <a:off x="9562786" y="1813171"/>
            <a:ext cx="1118802" cy="4377447"/>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856DDD1-98EC-53D8-31B3-E86ABAE074CC}"/>
              </a:ext>
            </a:extLst>
          </p:cNvPr>
          <p:cNvSpPr txBox="1">
            <a:spLocks/>
          </p:cNvSpPr>
          <p:nvPr/>
        </p:nvSpPr>
        <p:spPr>
          <a:xfrm>
            <a:off x="609600" y="740770"/>
            <a:ext cx="10972800" cy="676868"/>
          </a:xfrm>
          <a:prstGeom prst="rect">
            <a:avLst/>
          </a:prstGeom>
        </p:spPr>
        <p:txBody>
          <a:bodyPr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4100" dirty="0"/>
              <a:t>Primer: FIPS 140-2 </a:t>
            </a:r>
            <a:r>
              <a:rPr lang="en-US" sz="4100" dirty="0" err="1"/>
              <a:t>bezbednosni</a:t>
            </a:r>
            <a:r>
              <a:rPr lang="en-US" sz="4100" dirty="0"/>
              <a:t> </a:t>
            </a:r>
            <a:r>
              <a:rPr lang="en-US" sz="4100" dirty="0" err="1"/>
              <a:t>nivoi</a:t>
            </a:r>
            <a:r>
              <a:rPr lang="en-US" sz="4100" dirty="0"/>
              <a:t> za HSM</a:t>
            </a:r>
          </a:p>
        </p:txBody>
      </p:sp>
      <p:sp>
        <p:nvSpPr>
          <p:cNvPr id="5" name="TextBox 4">
            <a:extLst>
              <a:ext uri="{FF2B5EF4-FFF2-40B4-BE49-F238E27FC236}">
                <a16:creationId xmlns:a16="http://schemas.microsoft.com/office/drawing/2014/main" id="{4C9B4AF3-8027-E9A3-D11F-6996E6ED293B}"/>
              </a:ext>
            </a:extLst>
          </p:cNvPr>
          <p:cNvSpPr txBox="1"/>
          <p:nvPr/>
        </p:nvSpPr>
        <p:spPr>
          <a:xfrm>
            <a:off x="113128" y="6530736"/>
            <a:ext cx="5175840" cy="369332"/>
          </a:xfrm>
          <a:prstGeom prst="rect">
            <a:avLst/>
          </a:prstGeom>
          <a:noFill/>
        </p:spPr>
        <p:txBody>
          <a:bodyPr wrap="none" rtlCol="0">
            <a:spAutoFit/>
          </a:bodyPr>
          <a:lstStyle/>
          <a:p>
            <a:r>
              <a:rPr lang="en-US" baseline="30000" dirty="0">
                <a:latin typeface="Avenir Book" panose="02000503020000020003" pitchFamily="2" charset="0"/>
              </a:rPr>
              <a:t>NIST. FIPS 140-2 Security Requirements for Cryptographic Modules 2001</a:t>
            </a:r>
            <a:endParaRPr lang="en-US" dirty="0">
              <a:latin typeface="Avenir Book" panose="02000503020000020003" pitchFamily="2" charset="0"/>
            </a:endParaRPr>
          </a:p>
        </p:txBody>
      </p:sp>
      <p:sp>
        <p:nvSpPr>
          <p:cNvPr id="6" name="Content Placeholder 2">
            <a:extLst>
              <a:ext uri="{FF2B5EF4-FFF2-40B4-BE49-F238E27FC236}">
                <a16:creationId xmlns:a16="http://schemas.microsoft.com/office/drawing/2014/main" id="{EB57B4B7-0364-E7F4-7372-D1DEA323C455}"/>
              </a:ext>
            </a:extLst>
          </p:cNvPr>
          <p:cNvSpPr txBox="1">
            <a:spLocks/>
          </p:cNvSpPr>
          <p:nvPr/>
        </p:nvSpPr>
        <p:spPr>
          <a:xfrm>
            <a:off x="585183" y="1522326"/>
            <a:ext cx="6160633" cy="4525963"/>
          </a:xfrm>
          <a:prstGeom prst="rect">
            <a:avLst/>
          </a:prstGeom>
        </p:spPr>
        <p:txBody>
          <a:bodyPr>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690563" indent="-233363" algn="l" defTabSz="457200" rtl="0" eaLnBrk="1" latinLnBrk="0" hangingPunct="1">
              <a:spcBef>
                <a:spcPct val="20000"/>
              </a:spcBef>
              <a:buClrTx/>
              <a:buFont typeface="Arial"/>
              <a:buChar char="•"/>
              <a:tabLst/>
              <a:defRPr sz="2400" kern="1200">
                <a:solidFill>
                  <a:schemeClr val="accent1">
                    <a:lumMod val="75000"/>
                  </a:schemeClr>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chemeClr val="accent1">
                    <a:lumMod val="75000"/>
                  </a:schemeClr>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hr-HR" i="1" dirty="0"/>
              <a:t>Hardware Security Module </a:t>
            </a:r>
            <a:r>
              <a:rPr lang="hr-HR" dirty="0"/>
              <a:t>(HSM)</a:t>
            </a:r>
          </a:p>
        </p:txBody>
      </p:sp>
    </p:spTree>
    <p:extLst>
      <p:ext uri="{BB962C8B-B14F-4D97-AF65-F5344CB8AC3E}">
        <p14:creationId xmlns:p14="http://schemas.microsoft.com/office/powerpoint/2010/main" val="30520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Primeri</a:t>
            </a:r>
            <a:r>
              <a:rPr lang="en-US" sz="4100" dirty="0"/>
              <a:t> </a:t>
            </a:r>
            <a:r>
              <a:rPr lang="en-US" sz="4100" dirty="0" err="1"/>
              <a:t>Pretnji</a:t>
            </a:r>
            <a:endParaRPr lang="en-US" sz="4100" dirty="0"/>
          </a:p>
        </p:txBody>
      </p:sp>
      <p:sp>
        <p:nvSpPr>
          <p:cNvPr id="5" name="Content Placeholder 4">
            <a:extLst>
              <a:ext uri="{FF2B5EF4-FFF2-40B4-BE49-F238E27FC236}">
                <a16:creationId xmlns:a16="http://schemas.microsoft.com/office/drawing/2014/main" id="{06AB48B1-141E-0869-8337-12F2A5855F20}"/>
              </a:ext>
            </a:extLst>
          </p:cNvPr>
          <p:cNvSpPr>
            <a:spLocks noGrp="1"/>
          </p:cNvSpPr>
          <p:nvPr>
            <p:ph sz="half" idx="1"/>
          </p:nvPr>
        </p:nvSpPr>
        <p:spPr>
          <a:xfrm>
            <a:off x="906162" y="1642099"/>
            <a:ext cx="5384800" cy="4525963"/>
          </a:xfrm>
        </p:spPr>
        <p:txBody>
          <a:bodyPr/>
          <a:lstStyle/>
          <a:p>
            <a:endParaRPr lang="en-US" dirty="0"/>
          </a:p>
        </p:txBody>
      </p:sp>
      <p:sp>
        <p:nvSpPr>
          <p:cNvPr id="6" name="Rectangle 5">
            <a:extLst>
              <a:ext uri="{FF2B5EF4-FFF2-40B4-BE49-F238E27FC236}">
                <a16:creationId xmlns:a16="http://schemas.microsoft.com/office/drawing/2014/main" id="{B43D3092-6B1B-1F6C-4496-52EA35913CC5}"/>
              </a:ext>
            </a:extLst>
          </p:cNvPr>
          <p:cNvSpPr/>
          <p:nvPr/>
        </p:nvSpPr>
        <p:spPr>
          <a:xfrm>
            <a:off x="1058562" y="1417638"/>
            <a:ext cx="2481707" cy="71147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0FEC2B7-2BF2-7C03-FE0D-AB8771EF2BCD}"/>
              </a:ext>
            </a:extLst>
          </p:cNvPr>
          <p:cNvSpPr/>
          <p:nvPr/>
        </p:nvSpPr>
        <p:spPr>
          <a:xfrm>
            <a:off x="3573161" y="1417638"/>
            <a:ext cx="3630245" cy="711476"/>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0E14711-3A63-9BA2-E3ED-6CCFDAAC8A4A}"/>
              </a:ext>
            </a:extLst>
          </p:cNvPr>
          <p:cNvSpPr/>
          <p:nvPr/>
        </p:nvSpPr>
        <p:spPr>
          <a:xfrm>
            <a:off x="7245619" y="1417638"/>
            <a:ext cx="3630024" cy="711476"/>
          </a:xfrm>
          <a:prstGeom prst="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697907DC-37BB-5605-29D9-D2454F43B09C}"/>
              </a:ext>
            </a:extLst>
          </p:cNvPr>
          <p:cNvSpPr/>
          <p:nvPr/>
        </p:nvSpPr>
        <p:spPr>
          <a:xfrm>
            <a:off x="1073859" y="2143651"/>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B07DB54-6282-50C4-750A-E72AED35C47F}"/>
              </a:ext>
            </a:extLst>
          </p:cNvPr>
          <p:cNvSpPr/>
          <p:nvPr/>
        </p:nvSpPr>
        <p:spPr>
          <a:xfrm>
            <a:off x="3576191" y="2143651"/>
            <a:ext cx="3630244" cy="1446617"/>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183A86B-42C9-2A04-7F88-CDB1C9C9BDB0}"/>
              </a:ext>
            </a:extLst>
          </p:cNvPr>
          <p:cNvSpPr/>
          <p:nvPr/>
        </p:nvSpPr>
        <p:spPr>
          <a:xfrm>
            <a:off x="1072550" y="3628269"/>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6AF0A0DC-5600-C013-F39E-F8E0C0C15207}"/>
              </a:ext>
            </a:extLst>
          </p:cNvPr>
          <p:cNvSpPr/>
          <p:nvPr/>
        </p:nvSpPr>
        <p:spPr>
          <a:xfrm>
            <a:off x="3573380" y="3623659"/>
            <a:ext cx="3630025" cy="143442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A982DC94-B6EE-F491-2436-B29F00565F0A}"/>
              </a:ext>
            </a:extLst>
          </p:cNvPr>
          <p:cNvSpPr/>
          <p:nvPr/>
        </p:nvSpPr>
        <p:spPr>
          <a:xfrm>
            <a:off x="1072550" y="5115857"/>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EFAB5AD2-D519-57FA-6135-4798DAC46CA1}"/>
              </a:ext>
            </a:extLst>
          </p:cNvPr>
          <p:cNvSpPr/>
          <p:nvPr/>
        </p:nvSpPr>
        <p:spPr>
          <a:xfrm>
            <a:off x="3573161" y="5118519"/>
            <a:ext cx="3630024" cy="144395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TextBox 41">
            <a:extLst>
              <a:ext uri="{FF2B5EF4-FFF2-40B4-BE49-F238E27FC236}">
                <a16:creationId xmlns:a16="http://schemas.microsoft.com/office/drawing/2014/main" id="{DE6D9E89-497B-E139-3E4D-743B39DF2120}"/>
              </a:ext>
            </a:extLst>
          </p:cNvPr>
          <p:cNvSpPr txBox="1"/>
          <p:nvPr/>
        </p:nvSpPr>
        <p:spPr>
          <a:xfrm>
            <a:off x="1385658" y="1622607"/>
            <a:ext cx="2012089" cy="338554"/>
          </a:xfrm>
          <a:prstGeom prst="rect">
            <a:avLst/>
          </a:prstGeom>
          <a:noFill/>
        </p:spPr>
        <p:txBody>
          <a:bodyPr wrap="none" rtlCol="0" anchor="ctr" anchorCtr="0">
            <a:spAutoFit/>
          </a:bodyPr>
          <a:lstStyle/>
          <a:p>
            <a:r>
              <a:rPr lang="en-US" sz="1600" b="1" dirty="0" err="1">
                <a:solidFill>
                  <a:schemeClr val="bg1"/>
                </a:solidFill>
                <a:latin typeface="Avenir Book" panose="02000503020000020003" pitchFamily="2" charset="0"/>
                <a:ea typeface="League Spartan" charset="0"/>
                <a:cs typeface="Poppins" pitchFamily="2" charset="77"/>
              </a:rPr>
              <a:t>Zaštitni</a:t>
            </a:r>
            <a:r>
              <a:rPr lang="en-US" sz="1600" b="1" dirty="0">
                <a:solidFill>
                  <a:schemeClr val="bg1"/>
                </a:solidFill>
                <a:latin typeface="Avenir Book" panose="02000503020000020003" pitchFamily="2" charset="0"/>
                <a:ea typeface="League Spartan" charset="0"/>
                <a:cs typeface="Poppins" pitchFamily="2" charset="77"/>
              </a:rPr>
              <a:t> </a:t>
            </a:r>
            <a:r>
              <a:rPr lang="en-US" sz="1600" b="1" dirty="0" err="1">
                <a:solidFill>
                  <a:schemeClr val="bg1"/>
                </a:solidFill>
                <a:latin typeface="Avenir Book" panose="02000503020000020003" pitchFamily="2" charset="0"/>
                <a:ea typeface="League Spartan" charset="0"/>
                <a:cs typeface="Poppins" pitchFamily="2" charset="77"/>
              </a:rPr>
              <a:t>mehanizam</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3" name="TextBox 42">
            <a:extLst>
              <a:ext uri="{FF2B5EF4-FFF2-40B4-BE49-F238E27FC236}">
                <a16:creationId xmlns:a16="http://schemas.microsoft.com/office/drawing/2014/main" id="{CAB87D43-FBA4-8A3A-CA36-7E51936D22BB}"/>
              </a:ext>
            </a:extLst>
          </p:cNvPr>
          <p:cNvSpPr txBox="1"/>
          <p:nvPr/>
        </p:nvSpPr>
        <p:spPr>
          <a:xfrm>
            <a:off x="5071419" y="1604099"/>
            <a:ext cx="633508"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Opis</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4" name="TextBox 43">
            <a:extLst>
              <a:ext uri="{FF2B5EF4-FFF2-40B4-BE49-F238E27FC236}">
                <a16:creationId xmlns:a16="http://schemas.microsoft.com/office/drawing/2014/main" id="{1C7D3CF0-BD57-B4A0-7FA1-0F7E9AEBF663}"/>
              </a:ext>
            </a:extLst>
          </p:cNvPr>
          <p:cNvSpPr txBox="1"/>
          <p:nvPr/>
        </p:nvSpPr>
        <p:spPr>
          <a:xfrm>
            <a:off x="7979676" y="1604099"/>
            <a:ext cx="2189878"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Pretnja</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58" name="Subtitle 2">
            <a:extLst>
              <a:ext uri="{FF2B5EF4-FFF2-40B4-BE49-F238E27FC236}">
                <a16:creationId xmlns:a16="http://schemas.microsoft.com/office/drawing/2014/main" id="{E101D8A0-0991-5C07-150F-C832BE098916}"/>
              </a:ext>
            </a:extLst>
          </p:cNvPr>
          <p:cNvSpPr txBox="1">
            <a:spLocks/>
          </p:cNvSpPr>
          <p:nvPr/>
        </p:nvSpPr>
        <p:spPr>
          <a:xfrm>
            <a:off x="3868208" y="2474371"/>
            <a:ext cx="3178970"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Portovi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npr</a:t>
            </a:r>
            <a:r>
              <a:rPr lang="en-US" sz="1200" dirty="0">
                <a:latin typeface="Avenir Book" panose="02000503020000020003" pitchFamily="2" charset="0"/>
                <a:ea typeface="Lato Light" panose="020F0502020204030203" pitchFamily="34" charset="0"/>
                <a:cs typeface="Mukta ExtraLight" panose="020B0000000000000000" pitchFamily="34" charset="77"/>
              </a:rPr>
              <a:t>. JTAG standard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instrumentaciju</a:t>
            </a:r>
            <a:r>
              <a:rPr lang="en-US" sz="1200" dirty="0">
                <a:latin typeface="Avenir Book" panose="02000503020000020003" pitchFamily="2" charset="0"/>
                <a:ea typeface="Lato Light" panose="020F0502020204030203" pitchFamily="34" charset="0"/>
                <a:cs typeface="Mukta ExtraLight" panose="020B0000000000000000" pitchFamily="34" charset="77"/>
              </a:rPr>
              <a:t>) koji se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mogu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uključiti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samo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fizičkim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pristupom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ključem</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9" name="Subtitle 2">
            <a:extLst>
              <a:ext uri="{FF2B5EF4-FFF2-40B4-BE49-F238E27FC236}">
                <a16:creationId xmlns:a16="http://schemas.microsoft.com/office/drawing/2014/main" id="{86430613-C86E-55FC-A3D9-30DB6847E0E5}"/>
              </a:ext>
            </a:extLst>
          </p:cNvPr>
          <p:cNvSpPr txBox="1">
            <a:spLocks/>
          </p:cNvSpPr>
          <p:nvPr/>
        </p:nvSpPr>
        <p:spPr>
          <a:xfrm>
            <a:off x="3854747" y="3775487"/>
            <a:ext cx="2960653" cy="1187889"/>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Načini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otklanjanja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grešaka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omogućenih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putem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traka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Tvrde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trake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fizičke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žičane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trake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pinovi</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ploču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Meke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trake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bajtovi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podataka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pohranjeni</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trajnoj</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memoriji</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60" name="Subtitle 2">
            <a:extLst>
              <a:ext uri="{FF2B5EF4-FFF2-40B4-BE49-F238E27FC236}">
                <a16:creationId xmlns:a16="http://schemas.microsoft.com/office/drawing/2014/main" id="{FFDE2E40-0242-20B8-14B8-193C79BD18BE}"/>
              </a:ext>
            </a:extLst>
          </p:cNvPr>
          <p:cNvSpPr txBox="1">
            <a:spLocks/>
          </p:cNvSpPr>
          <p:nvPr/>
        </p:nvSpPr>
        <p:spPr>
          <a:xfrm>
            <a:off x="3801108" y="5430394"/>
            <a:ext cx="3024102"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Osigurači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mogu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čuvati</a:t>
            </a:r>
            <a:r>
              <a:rPr lang="en-US" sz="1200" dirty="0">
                <a:latin typeface="Avenir Book" panose="02000503020000020003" pitchFamily="2" charset="0"/>
                <a:ea typeface="Lato Light" panose="020F0502020204030203" pitchFamily="34" charset="0"/>
                <a:cs typeface="Mukta ExtraLight" panose="020B0000000000000000" pitchFamily="34" charset="77"/>
              </a:rPr>
              <a:t> ​​bite koji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omogućuju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onemogućuju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funkciju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debagovanja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čipu</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8" name="TextBox 87">
            <a:extLst>
              <a:ext uri="{FF2B5EF4-FFF2-40B4-BE49-F238E27FC236}">
                <a16:creationId xmlns:a16="http://schemas.microsoft.com/office/drawing/2014/main" id="{35E45AC5-BFDF-1DC7-41E5-5EFD0057ED8A}"/>
              </a:ext>
            </a:extLst>
          </p:cNvPr>
          <p:cNvSpPr txBox="1"/>
          <p:nvPr/>
        </p:nvSpPr>
        <p:spPr>
          <a:xfrm>
            <a:off x="1185031" y="2539641"/>
            <a:ext cx="2481706" cy="584775"/>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Debagovanje</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pristupa</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portovima</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89" name="TextBox 88">
            <a:extLst>
              <a:ext uri="{FF2B5EF4-FFF2-40B4-BE49-F238E27FC236}">
                <a16:creationId xmlns:a16="http://schemas.microsoft.com/office/drawing/2014/main" id="{BBD3191D-FD0C-1F42-B4E9-97854B83A8FC}"/>
              </a:ext>
            </a:extLst>
          </p:cNvPr>
          <p:cNvSpPr txBox="1"/>
          <p:nvPr/>
        </p:nvSpPr>
        <p:spPr>
          <a:xfrm>
            <a:off x="1385658" y="3916653"/>
            <a:ext cx="1934842" cy="830997"/>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Meke</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ili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tvrde</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trake</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engl.</a:t>
            </a:r>
            <a:r>
              <a:rPr lang="en-US" sz="1600" b="1" dirty="0">
                <a:solidFill>
                  <a:schemeClr val="tx2"/>
                </a:solidFill>
                <a:latin typeface="Avenir Book" panose="02000503020000020003" pitchFamily="2" charset="0"/>
                <a:ea typeface="League Spartan" charset="0"/>
                <a:cs typeface="Poppins" pitchFamily="2" charset="77"/>
              </a:rPr>
              <a:t> soft and hard </a:t>
            </a:r>
            <a:r>
              <a:rPr lang="en-US" sz="1600" b="1" i="1" dirty="0">
                <a:solidFill>
                  <a:schemeClr val="tx2"/>
                </a:solidFill>
                <a:latin typeface="Avenir Book" panose="02000503020000020003" pitchFamily="2" charset="0"/>
                <a:ea typeface="League Spartan" charset="0"/>
                <a:cs typeface="Poppins" pitchFamily="2" charset="77"/>
              </a:rPr>
              <a:t>straps</a:t>
            </a:r>
            <a:r>
              <a:rPr lang="en-US" sz="1600" b="1" dirty="0">
                <a:solidFill>
                  <a:schemeClr val="tx2"/>
                </a:solidFill>
                <a:latin typeface="Avenir Book" panose="02000503020000020003" pitchFamily="2" charset="0"/>
                <a:ea typeface="League Spartan" charset="0"/>
                <a:cs typeface="Poppins" pitchFamily="2" charset="77"/>
              </a:rPr>
              <a:t>)</a:t>
            </a:r>
          </a:p>
        </p:txBody>
      </p:sp>
      <p:sp>
        <p:nvSpPr>
          <p:cNvPr id="90" name="TextBox 89">
            <a:extLst>
              <a:ext uri="{FF2B5EF4-FFF2-40B4-BE49-F238E27FC236}">
                <a16:creationId xmlns:a16="http://schemas.microsoft.com/office/drawing/2014/main" id="{E8C39AB3-47B3-C367-0972-80BCF12BDD14}"/>
              </a:ext>
            </a:extLst>
          </p:cNvPr>
          <p:cNvSpPr txBox="1"/>
          <p:nvPr/>
        </p:nvSpPr>
        <p:spPr>
          <a:xfrm>
            <a:off x="1219907" y="5665094"/>
            <a:ext cx="4201185"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Osigurači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engl.</a:t>
            </a:r>
            <a:r>
              <a:rPr lang="en-US" sz="1600" b="1" dirty="0">
                <a:solidFill>
                  <a:schemeClr val="tx2"/>
                </a:solidFill>
                <a:latin typeface="Avenir Book" panose="02000503020000020003" pitchFamily="2" charset="0"/>
                <a:ea typeface="League Spartan" charset="0"/>
                <a:cs typeface="Poppins" pitchFamily="2" charset="77"/>
              </a:rPr>
              <a:t> </a:t>
            </a:r>
            <a:r>
              <a:rPr lang="en-US" sz="1600" b="1" i="1" dirty="0">
                <a:solidFill>
                  <a:schemeClr val="tx2"/>
                </a:solidFill>
                <a:latin typeface="Avenir Book" panose="02000503020000020003" pitchFamily="2" charset="0"/>
                <a:ea typeface="League Spartan" charset="0"/>
                <a:cs typeface="Poppins" pitchFamily="2" charset="77"/>
              </a:rPr>
              <a:t>fuses</a:t>
            </a:r>
            <a:r>
              <a:rPr lang="en-US" sz="1600" b="1" dirty="0">
                <a:solidFill>
                  <a:schemeClr val="tx2"/>
                </a:solidFill>
                <a:latin typeface="Avenir Book" panose="02000503020000020003" pitchFamily="2" charset="0"/>
                <a:ea typeface="League Spartan" charset="0"/>
                <a:cs typeface="Poppins" pitchFamily="2" charset="77"/>
              </a:rPr>
              <a:t>)</a:t>
            </a:r>
          </a:p>
        </p:txBody>
      </p:sp>
      <p:sp>
        <p:nvSpPr>
          <p:cNvPr id="96" name="Rectangle 95">
            <a:extLst>
              <a:ext uri="{FF2B5EF4-FFF2-40B4-BE49-F238E27FC236}">
                <a16:creationId xmlns:a16="http://schemas.microsoft.com/office/drawing/2014/main" id="{8864FD4B-DE04-D6A5-6AFB-DC47F867737E}"/>
              </a:ext>
            </a:extLst>
          </p:cNvPr>
          <p:cNvSpPr/>
          <p:nvPr/>
        </p:nvSpPr>
        <p:spPr>
          <a:xfrm>
            <a:off x="7248649" y="2143651"/>
            <a:ext cx="3630244" cy="1446617"/>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B7EA366D-7ADE-8E8D-A446-2F4DCDA747B3}"/>
              </a:ext>
            </a:extLst>
          </p:cNvPr>
          <p:cNvSpPr/>
          <p:nvPr/>
        </p:nvSpPr>
        <p:spPr>
          <a:xfrm>
            <a:off x="7245838" y="3623659"/>
            <a:ext cx="3630025" cy="143442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222EF3B6-0F14-C255-DA39-5131161986A7}"/>
              </a:ext>
            </a:extLst>
          </p:cNvPr>
          <p:cNvSpPr/>
          <p:nvPr/>
        </p:nvSpPr>
        <p:spPr>
          <a:xfrm>
            <a:off x="7245619" y="5118519"/>
            <a:ext cx="3630024" cy="144395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Subtitle 2">
            <a:extLst>
              <a:ext uri="{FF2B5EF4-FFF2-40B4-BE49-F238E27FC236}">
                <a16:creationId xmlns:a16="http://schemas.microsoft.com/office/drawing/2014/main" id="{954DD15C-D8BF-D812-3834-C9EC90463945}"/>
              </a:ext>
            </a:extLst>
          </p:cNvPr>
          <p:cNvSpPr txBox="1">
            <a:spLocks/>
          </p:cNvSpPr>
          <p:nvPr/>
        </p:nvSpPr>
        <p:spPr>
          <a:xfrm>
            <a:off x="7651592" y="2516388"/>
            <a:ext cx="2846049"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Kriptografska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snaga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ključa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njegovo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pohranjivanje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distribucija</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00" name="Subtitle 2">
            <a:extLst>
              <a:ext uri="{FF2B5EF4-FFF2-40B4-BE49-F238E27FC236}">
                <a16:creationId xmlns:a16="http://schemas.microsoft.com/office/drawing/2014/main" id="{B023E82E-2320-7A92-44AD-2250A1EBC368}"/>
              </a:ext>
            </a:extLst>
          </p:cNvPr>
          <p:cNvSpPr txBox="1">
            <a:spLocks/>
          </p:cNvSpPr>
          <p:nvPr/>
        </p:nvSpPr>
        <p:spPr>
          <a:xfrm>
            <a:off x="7449318" y="3969040"/>
            <a:ext cx="3250595"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hr-HR" sz="1200" dirty="0">
                <a:latin typeface="Avenir Book" panose="02000503020000020003" pitchFamily="2" charset="0"/>
              </a:rPr>
              <a:t>Fizički pristup trakama (npr. </a:t>
            </a:r>
            <a:r>
              <a:rPr lang="hr-HR" sz="1200" i="1" dirty="0" err="1">
                <a:latin typeface="Avenir Book" panose="02000503020000020003" pitchFamily="2" charset="0"/>
              </a:rPr>
              <a:t>jumper</a:t>
            </a:r>
            <a:r>
              <a:rPr lang="hr-HR" sz="1200" dirty="0">
                <a:latin typeface="Avenir Book" panose="02000503020000020003" pitchFamily="2" charset="0"/>
              </a:rPr>
              <a:t>). Modifikacija traka pohranjenih u trajnoj memoriji (npr. </a:t>
            </a:r>
            <a:r>
              <a:rPr lang="hr-HR" sz="1200" i="1" dirty="0" err="1">
                <a:latin typeface="Avenir Book" panose="02000503020000020003" pitchFamily="2" charset="0"/>
              </a:rPr>
              <a:t>flash</a:t>
            </a:r>
            <a:r>
              <a:rPr lang="hr-HR" sz="1200" dirty="0">
                <a:latin typeface="Avenir Book" panose="02000503020000020003" pitchFamily="2" charset="0"/>
              </a:rPr>
              <a:t>).</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01" name="Subtitle 2">
            <a:extLst>
              <a:ext uri="{FF2B5EF4-FFF2-40B4-BE49-F238E27FC236}">
                <a16:creationId xmlns:a16="http://schemas.microsoft.com/office/drawing/2014/main" id="{1B33A94A-C8E7-E238-23EC-56A851FDB1D7}"/>
              </a:ext>
            </a:extLst>
          </p:cNvPr>
          <p:cNvSpPr txBox="1">
            <a:spLocks/>
          </p:cNvSpPr>
          <p:nvPr/>
        </p:nvSpPr>
        <p:spPr>
          <a:xfrm>
            <a:off x="7409355" y="5430393"/>
            <a:ext cx="3330520"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Pogrešna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konfiguracija</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toku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proizvodnje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Puštanje</a:t>
            </a:r>
            <a:r>
              <a:rPr lang="en-US" sz="1200" dirty="0">
                <a:latin typeface="Avenir Book" panose="02000503020000020003" pitchFamily="2" charset="0"/>
                <a:ea typeface="Lato Light" panose="020F0502020204030203" pitchFamily="34" charset="0"/>
                <a:cs typeface="Mukta ExtraLight" panose="020B0000000000000000" pitchFamily="34" charset="77"/>
              </a:rPr>
              <a:t> u rad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delova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postavljenih</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pretprodukcionom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načinu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rada</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102" name="TextBox 101">
            <a:extLst>
              <a:ext uri="{FF2B5EF4-FFF2-40B4-BE49-F238E27FC236}">
                <a16:creationId xmlns:a16="http://schemas.microsoft.com/office/drawing/2014/main" id="{8D917BE3-0AC1-2748-7FB0-97E898F64EAD}"/>
              </a:ext>
            </a:extLst>
          </p:cNvPr>
          <p:cNvSpPr txBox="1"/>
          <p:nvPr/>
        </p:nvSpPr>
        <p:spPr>
          <a:xfrm>
            <a:off x="77958" y="6550223"/>
            <a:ext cx="9811917" cy="307777"/>
          </a:xfrm>
          <a:prstGeom prst="rect">
            <a:avLst/>
          </a:prstGeom>
          <a:noFill/>
        </p:spPr>
        <p:txBody>
          <a:bodyPr wrap="none" rtlCol="0">
            <a:spAutoFit/>
          </a:bodyPr>
          <a:lstStyle/>
          <a:p>
            <a:r>
              <a:rPr lang="en-US" sz="1400" baseline="30000" dirty="0" err="1">
                <a:latin typeface="Avenir Book" panose="02000503020000020003" pitchFamily="2" charset="0"/>
              </a:rPr>
              <a:t>Khattri</a:t>
            </a:r>
            <a:r>
              <a:rPr lang="en-US" sz="1400" baseline="30000" dirty="0">
                <a:latin typeface="Avenir Book" panose="02000503020000020003" pitchFamily="2" charset="0"/>
              </a:rPr>
              <a:t> et al. Intel Corporation. HSDL: A Security Development Lifecycle for Hardware Technologies. 2012 IEEE International Symposium, on Hardware-Oriented Security and Trust</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C0A4A811-CBEF-99C7-56A1-5D8D1666AD1F}"/>
              </a:ext>
            </a:extLst>
          </p:cNvPr>
          <p:cNvSpPr>
            <a:spLocks noGrp="1"/>
          </p:cNvSpPr>
          <p:nvPr>
            <p:ph type="sldNum" sz="quarter" idx="12"/>
          </p:nvPr>
        </p:nvSpPr>
        <p:spPr/>
        <p:txBody>
          <a:bodyPr/>
          <a:lstStyle/>
          <a:p>
            <a:fld id="{9041FEBA-683F-B44C-A647-A4FB58DC8725}" type="slidenum">
              <a:rPr lang="en-US" smtClean="0"/>
              <a:t>47</a:t>
            </a:fld>
            <a:endParaRPr lang="en-US"/>
          </a:p>
        </p:txBody>
      </p:sp>
    </p:spTree>
    <p:extLst>
      <p:ext uri="{BB962C8B-B14F-4D97-AF65-F5344CB8AC3E}">
        <p14:creationId xmlns:p14="http://schemas.microsoft.com/office/powerpoint/2010/main" val="1439929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Bezbednost</a:t>
            </a:r>
            <a:r>
              <a:rPr lang="en-US" sz="4100" dirty="0"/>
              <a:t> </a:t>
            </a:r>
            <a:r>
              <a:rPr lang="en-US" sz="4100" dirty="0" err="1"/>
              <a:t>lanaca</a:t>
            </a:r>
            <a:r>
              <a:rPr lang="en-US" sz="4100" dirty="0"/>
              <a:t> </a:t>
            </a:r>
            <a:r>
              <a:rPr lang="en-US" sz="4100" dirty="0" err="1"/>
              <a:t>nabavke</a:t>
            </a:r>
            <a:endParaRPr lang="en-US" sz="4100" dirty="0"/>
          </a:p>
        </p:txBody>
      </p:sp>
      <p:sp>
        <p:nvSpPr>
          <p:cNvPr id="4" name="TextBox 3">
            <a:extLst>
              <a:ext uri="{FF2B5EF4-FFF2-40B4-BE49-F238E27FC236}">
                <a16:creationId xmlns:a16="http://schemas.microsoft.com/office/drawing/2014/main" id="{3636579B-6E16-5024-2425-710590804163}"/>
              </a:ext>
            </a:extLst>
          </p:cNvPr>
          <p:cNvSpPr txBox="1"/>
          <p:nvPr/>
        </p:nvSpPr>
        <p:spPr>
          <a:xfrm>
            <a:off x="77958" y="6550223"/>
            <a:ext cx="5565754" cy="307777"/>
          </a:xfrm>
          <a:prstGeom prst="rect">
            <a:avLst/>
          </a:prstGeom>
          <a:noFill/>
        </p:spPr>
        <p:txBody>
          <a:bodyPr wrap="none" rtlCol="0">
            <a:spAutoFit/>
          </a:bodyPr>
          <a:lstStyle/>
          <a:p>
            <a:r>
              <a:rPr lang="en-US" sz="1400" baseline="30000" dirty="0">
                <a:latin typeface="Avenir Book" panose="02000503020000020003" pitchFamily="2" charset="0"/>
              </a:rPr>
              <a:t>NIST Special Publication 1800-34B – Validating the Integrity of Computing Devices. December 2022.</a:t>
            </a:r>
            <a:endParaRPr lang="en-US" sz="1400" dirty="0">
              <a:latin typeface="Avenir Book" panose="02000503020000020003" pitchFamily="2" charset="0"/>
            </a:endParaRPr>
          </a:p>
        </p:txBody>
      </p:sp>
      <p:sp>
        <p:nvSpPr>
          <p:cNvPr id="7" name="Rounded Rectangle 6">
            <a:extLst>
              <a:ext uri="{FF2B5EF4-FFF2-40B4-BE49-F238E27FC236}">
                <a16:creationId xmlns:a16="http://schemas.microsoft.com/office/drawing/2014/main" id="{8F097210-62F2-BDDD-45A2-270631E54EEC}"/>
              </a:ext>
            </a:extLst>
          </p:cNvPr>
          <p:cNvSpPr/>
          <p:nvPr/>
        </p:nvSpPr>
        <p:spPr>
          <a:xfrm>
            <a:off x="609600" y="1600201"/>
            <a:ext cx="1415182" cy="67686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komponenti</a:t>
            </a:r>
            <a:endParaRPr lang="en-US" dirty="0"/>
          </a:p>
        </p:txBody>
      </p:sp>
      <p:sp>
        <p:nvSpPr>
          <p:cNvPr id="12" name="Rounded Rectangle 11">
            <a:extLst>
              <a:ext uri="{FF2B5EF4-FFF2-40B4-BE49-F238E27FC236}">
                <a16:creationId xmlns:a16="http://schemas.microsoft.com/office/drawing/2014/main" id="{7B958D6A-36A2-83D1-F517-EE04B9B788FE}"/>
              </a:ext>
            </a:extLst>
          </p:cNvPr>
          <p:cNvSpPr/>
          <p:nvPr/>
        </p:nvSpPr>
        <p:spPr>
          <a:xfrm>
            <a:off x="609600" y="2362694"/>
            <a:ext cx="1415181" cy="67686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komponenti</a:t>
            </a:r>
            <a:endParaRPr lang="en-US" dirty="0"/>
          </a:p>
        </p:txBody>
      </p:sp>
      <p:sp>
        <p:nvSpPr>
          <p:cNvPr id="13" name="Rounded Rectangle 12">
            <a:extLst>
              <a:ext uri="{FF2B5EF4-FFF2-40B4-BE49-F238E27FC236}">
                <a16:creationId xmlns:a16="http://schemas.microsoft.com/office/drawing/2014/main" id="{0434C804-5B3F-E152-DDC4-2C4E79BE252C}"/>
              </a:ext>
            </a:extLst>
          </p:cNvPr>
          <p:cNvSpPr/>
          <p:nvPr/>
        </p:nvSpPr>
        <p:spPr>
          <a:xfrm>
            <a:off x="2860835" y="2363619"/>
            <a:ext cx="1363579" cy="67686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podsistema</a:t>
            </a:r>
            <a:endParaRPr lang="en-US" dirty="0"/>
          </a:p>
        </p:txBody>
      </p:sp>
      <p:sp>
        <p:nvSpPr>
          <p:cNvPr id="14" name="Rounded Rectangle 13">
            <a:extLst>
              <a:ext uri="{FF2B5EF4-FFF2-40B4-BE49-F238E27FC236}">
                <a16:creationId xmlns:a16="http://schemas.microsoft.com/office/drawing/2014/main" id="{DA6D1BC8-556B-67F4-2222-6EE7F30EC466}"/>
              </a:ext>
            </a:extLst>
          </p:cNvPr>
          <p:cNvSpPr/>
          <p:nvPr/>
        </p:nvSpPr>
        <p:spPr>
          <a:xfrm>
            <a:off x="2826140" y="3175708"/>
            <a:ext cx="1439745" cy="896908"/>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a:t>Modula/</a:t>
            </a:r>
          </a:p>
          <a:p>
            <a:pPr algn="ctr"/>
            <a:r>
              <a:rPr lang="sr-Latn-RS" dirty="0"/>
              <a:t>bezbednosti</a:t>
            </a:r>
            <a:endParaRPr lang="en-US" dirty="0"/>
          </a:p>
        </p:txBody>
      </p:sp>
      <p:sp>
        <p:nvSpPr>
          <p:cNvPr id="15" name="Rounded Rectangle 14">
            <a:extLst>
              <a:ext uri="{FF2B5EF4-FFF2-40B4-BE49-F238E27FC236}">
                <a16:creationId xmlns:a16="http://schemas.microsoft.com/office/drawing/2014/main" id="{E6DD8490-2FCE-D437-82D9-058E22D033FD}"/>
              </a:ext>
            </a:extLst>
          </p:cNvPr>
          <p:cNvSpPr/>
          <p:nvPr/>
        </p:nvSpPr>
        <p:spPr>
          <a:xfrm>
            <a:off x="2821029" y="4155094"/>
            <a:ext cx="1444856" cy="67686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komponenti</a:t>
            </a:r>
            <a:endParaRPr lang="en-US" dirty="0"/>
          </a:p>
        </p:txBody>
      </p:sp>
      <p:sp>
        <p:nvSpPr>
          <p:cNvPr id="16" name="Rounded Rectangle 15">
            <a:extLst>
              <a:ext uri="{FF2B5EF4-FFF2-40B4-BE49-F238E27FC236}">
                <a16:creationId xmlns:a16="http://schemas.microsoft.com/office/drawing/2014/main" id="{1A274368-FD81-825E-2C37-764A3813735A}"/>
              </a:ext>
            </a:extLst>
          </p:cNvPr>
          <p:cNvSpPr/>
          <p:nvPr/>
        </p:nvSpPr>
        <p:spPr>
          <a:xfrm>
            <a:off x="2860835" y="4921024"/>
            <a:ext cx="1363579" cy="67686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podsistema</a:t>
            </a:r>
            <a:endParaRPr lang="en-US" dirty="0"/>
          </a:p>
        </p:txBody>
      </p:sp>
      <p:sp>
        <p:nvSpPr>
          <p:cNvPr id="17" name="Rounded Rectangle 16">
            <a:extLst>
              <a:ext uri="{FF2B5EF4-FFF2-40B4-BE49-F238E27FC236}">
                <a16:creationId xmlns:a16="http://schemas.microsoft.com/office/drawing/2014/main" id="{0845785B-EE2A-A805-6CCC-DB86ED9734DE}"/>
              </a:ext>
            </a:extLst>
          </p:cNvPr>
          <p:cNvSpPr/>
          <p:nvPr/>
        </p:nvSpPr>
        <p:spPr>
          <a:xfrm>
            <a:off x="661203" y="4919365"/>
            <a:ext cx="1415181" cy="67686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komponenti</a:t>
            </a:r>
            <a:endParaRPr lang="en-US" dirty="0"/>
          </a:p>
        </p:txBody>
      </p:sp>
      <p:sp>
        <p:nvSpPr>
          <p:cNvPr id="18" name="Rounded Rectangle 17">
            <a:extLst>
              <a:ext uri="{FF2B5EF4-FFF2-40B4-BE49-F238E27FC236}">
                <a16:creationId xmlns:a16="http://schemas.microsoft.com/office/drawing/2014/main" id="{DD0ACD8B-B2B1-2BBF-E3D5-517D0A815486}"/>
              </a:ext>
            </a:extLst>
          </p:cNvPr>
          <p:cNvSpPr/>
          <p:nvPr/>
        </p:nvSpPr>
        <p:spPr>
          <a:xfrm>
            <a:off x="665477" y="5681858"/>
            <a:ext cx="1410907" cy="67686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Dobavljač</a:t>
            </a:r>
            <a:endParaRPr lang="en-US" dirty="0"/>
          </a:p>
          <a:p>
            <a:pPr algn="ctr"/>
            <a:r>
              <a:rPr lang="en-US" dirty="0" err="1"/>
              <a:t>komponenti</a:t>
            </a:r>
            <a:endParaRPr lang="en-US" dirty="0"/>
          </a:p>
        </p:txBody>
      </p:sp>
      <p:sp>
        <p:nvSpPr>
          <p:cNvPr id="19" name="Rounded Rectangle 18">
            <a:extLst>
              <a:ext uri="{FF2B5EF4-FFF2-40B4-BE49-F238E27FC236}">
                <a16:creationId xmlns:a16="http://schemas.microsoft.com/office/drawing/2014/main" id="{F8CA7899-0850-0E3A-8B0C-2C2ECE5F80C0}"/>
              </a:ext>
            </a:extLst>
          </p:cNvPr>
          <p:cNvSpPr/>
          <p:nvPr/>
        </p:nvSpPr>
        <p:spPr>
          <a:xfrm>
            <a:off x="5162620" y="3331487"/>
            <a:ext cx="1663559" cy="1162054"/>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Originalni</a:t>
            </a:r>
            <a:endParaRPr lang="en-US" dirty="0"/>
          </a:p>
          <a:p>
            <a:pPr algn="ctr"/>
            <a:r>
              <a:rPr lang="en-US" dirty="0" err="1"/>
              <a:t>proizvođač</a:t>
            </a:r>
            <a:endParaRPr lang="en-US" dirty="0"/>
          </a:p>
          <a:p>
            <a:pPr algn="ctr"/>
            <a:r>
              <a:rPr lang="en-US" dirty="0" err="1"/>
              <a:t>opreme</a:t>
            </a:r>
            <a:endParaRPr lang="en-US" dirty="0"/>
          </a:p>
        </p:txBody>
      </p:sp>
      <p:sp>
        <p:nvSpPr>
          <p:cNvPr id="20" name="Rounded Rectangle 19">
            <a:extLst>
              <a:ext uri="{FF2B5EF4-FFF2-40B4-BE49-F238E27FC236}">
                <a16:creationId xmlns:a16="http://schemas.microsoft.com/office/drawing/2014/main" id="{E5B3EFDF-CFAE-D7D0-664A-194C98832FE0}"/>
              </a:ext>
            </a:extLst>
          </p:cNvPr>
          <p:cNvSpPr/>
          <p:nvPr/>
        </p:nvSpPr>
        <p:spPr>
          <a:xfrm>
            <a:off x="7777075" y="3331488"/>
            <a:ext cx="1472814" cy="1147434"/>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Preprodavac</a:t>
            </a:r>
            <a:r>
              <a:rPr lang="en-US" dirty="0"/>
              <a:t> koji </a:t>
            </a:r>
            <a:r>
              <a:rPr lang="en-US" dirty="0" err="1"/>
              <a:t>donosi</a:t>
            </a:r>
            <a:r>
              <a:rPr lang="en-US" dirty="0"/>
              <a:t> </a:t>
            </a:r>
            <a:r>
              <a:rPr lang="en-US" dirty="0" err="1"/>
              <a:t>dodatnu</a:t>
            </a:r>
            <a:r>
              <a:rPr lang="en-US" dirty="0"/>
              <a:t> </a:t>
            </a:r>
            <a:r>
              <a:rPr lang="en-US" dirty="0" err="1"/>
              <a:t>vrednost</a:t>
            </a:r>
            <a:endParaRPr lang="en-US" dirty="0"/>
          </a:p>
        </p:txBody>
      </p:sp>
      <p:sp>
        <p:nvSpPr>
          <p:cNvPr id="21" name="Rounded Rectangle 20">
            <a:extLst>
              <a:ext uri="{FF2B5EF4-FFF2-40B4-BE49-F238E27FC236}">
                <a16:creationId xmlns:a16="http://schemas.microsoft.com/office/drawing/2014/main" id="{D8AB3582-A391-813B-7467-E319AB6003C7}"/>
              </a:ext>
            </a:extLst>
          </p:cNvPr>
          <p:cNvSpPr/>
          <p:nvPr/>
        </p:nvSpPr>
        <p:spPr>
          <a:xfrm>
            <a:off x="10091551" y="3570904"/>
            <a:ext cx="1363579" cy="676868"/>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Korisnik</a:t>
            </a:r>
            <a:endParaRPr lang="en-US" dirty="0"/>
          </a:p>
        </p:txBody>
      </p:sp>
      <p:cxnSp>
        <p:nvCxnSpPr>
          <p:cNvPr id="23" name="Elbow Connector 22">
            <a:extLst>
              <a:ext uri="{FF2B5EF4-FFF2-40B4-BE49-F238E27FC236}">
                <a16:creationId xmlns:a16="http://schemas.microsoft.com/office/drawing/2014/main" id="{80B0B0A8-F133-883F-363F-31CF6FD43B7F}"/>
              </a:ext>
            </a:extLst>
          </p:cNvPr>
          <p:cNvCxnSpPr>
            <a:cxnSpLocks/>
            <a:stCxn id="7" idx="3"/>
            <a:endCxn id="13" idx="0"/>
          </p:cNvCxnSpPr>
          <p:nvPr/>
        </p:nvCxnSpPr>
        <p:spPr>
          <a:xfrm>
            <a:off x="2024782" y="1938635"/>
            <a:ext cx="1517843" cy="424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705EC00A-0422-1509-318B-A698F01DF6D4}"/>
              </a:ext>
            </a:extLst>
          </p:cNvPr>
          <p:cNvCxnSpPr>
            <a:cxnSpLocks/>
            <a:stCxn id="18" idx="3"/>
            <a:endCxn id="16" idx="2"/>
          </p:cNvCxnSpPr>
          <p:nvPr/>
        </p:nvCxnSpPr>
        <p:spPr>
          <a:xfrm flipV="1">
            <a:off x="2076384" y="5597892"/>
            <a:ext cx="1466241" cy="4224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523DAD86-5667-F78D-8EB5-5CA2251CFADD}"/>
              </a:ext>
            </a:extLst>
          </p:cNvPr>
          <p:cNvCxnSpPr>
            <a:cxnSpLocks/>
            <a:stCxn id="17" idx="3"/>
            <a:endCxn id="16" idx="1"/>
          </p:cNvCxnSpPr>
          <p:nvPr/>
        </p:nvCxnSpPr>
        <p:spPr>
          <a:xfrm>
            <a:off x="2076384" y="5257799"/>
            <a:ext cx="784451" cy="165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7073C48B-2B2E-D875-51F8-62E9C5866461}"/>
              </a:ext>
            </a:extLst>
          </p:cNvPr>
          <p:cNvCxnSpPr>
            <a:cxnSpLocks/>
            <a:stCxn id="12" idx="3"/>
            <a:endCxn id="13" idx="1"/>
          </p:cNvCxnSpPr>
          <p:nvPr/>
        </p:nvCxnSpPr>
        <p:spPr>
          <a:xfrm>
            <a:off x="2024781" y="2701128"/>
            <a:ext cx="836054" cy="9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4E458F65-DBA4-3A59-B1F5-29606B122737}"/>
              </a:ext>
            </a:extLst>
          </p:cNvPr>
          <p:cNvCxnSpPr>
            <a:cxnSpLocks/>
            <a:stCxn id="14" idx="3"/>
            <a:endCxn id="19" idx="1"/>
          </p:cNvCxnSpPr>
          <p:nvPr/>
        </p:nvCxnSpPr>
        <p:spPr>
          <a:xfrm>
            <a:off x="4265885" y="3624162"/>
            <a:ext cx="896735" cy="28835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078B2E3A-67DD-9700-69C2-8622FEC597A4}"/>
              </a:ext>
            </a:extLst>
          </p:cNvPr>
          <p:cNvCxnSpPr>
            <a:cxnSpLocks/>
            <a:stCxn id="15" idx="3"/>
          </p:cNvCxnSpPr>
          <p:nvPr/>
        </p:nvCxnSpPr>
        <p:spPr>
          <a:xfrm flipV="1">
            <a:off x="4265885" y="4048417"/>
            <a:ext cx="856929" cy="4451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8AD623B6-A4E4-02D5-989A-6385697F9DFD}"/>
              </a:ext>
            </a:extLst>
          </p:cNvPr>
          <p:cNvCxnSpPr>
            <a:cxnSpLocks/>
            <a:stCxn id="19" idx="3"/>
            <a:endCxn id="20" idx="1"/>
          </p:cNvCxnSpPr>
          <p:nvPr/>
        </p:nvCxnSpPr>
        <p:spPr>
          <a:xfrm flipV="1">
            <a:off x="6826179" y="3905205"/>
            <a:ext cx="950896" cy="730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FD93AF8-8737-3CD9-43FA-A91D2D34886A}"/>
              </a:ext>
            </a:extLst>
          </p:cNvPr>
          <p:cNvCxnSpPr>
            <a:cxnSpLocks/>
            <a:stCxn id="20" idx="3"/>
            <a:endCxn id="21" idx="1"/>
          </p:cNvCxnSpPr>
          <p:nvPr/>
        </p:nvCxnSpPr>
        <p:spPr>
          <a:xfrm>
            <a:off x="9249889" y="3905205"/>
            <a:ext cx="841662" cy="4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4" name="Picture 73" descr="A red and white triangle sign with a black exclamation mark&#10;&#10;Description automatically generated">
            <a:extLst>
              <a:ext uri="{FF2B5EF4-FFF2-40B4-BE49-F238E27FC236}">
                <a16:creationId xmlns:a16="http://schemas.microsoft.com/office/drawing/2014/main" id="{19BC51AC-68C9-52BF-5DEE-2647AF6C61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85815" y="5777002"/>
            <a:ext cx="550040" cy="458367"/>
          </a:xfrm>
          <a:prstGeom prst="rect">
            <a:avLst/>
          </a:prstGeom>
        </p:spPr>
      </p:pic>
      <p:pic>
        <p:nvPicPr>
          <p:cNvPr id="75" name="Picture 74" descr="A red and white triangle sign with a black exclamation mark&#10;&#10;Description automatically generated">
            <a:extLst>
              <a:ext uri="{FF2B5EF4-FFF2-40B4-BE49-F238E27FC236}">
                <a16:creationId xmlns:a16="http://schemas.microsoft.com/office/drawing/2014/main" id="{76FF60D3-255D-EA59-D269-9243B1415F9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41987" y="5003781"/>
            <a:ext cx="550040" cy="458367"/>
          </a:xfrm>
          <a:prstGeom prst="rect">
            <a:avLst/>
          </a:prstGeom>
        </p:spPr>
      </p:pic>
      <p:pic>
        <p:nvPicPr>
          <p:cNvPr id="77" name="Picture 76" descr="A red and white triangle sign with a black exclamation mark&#10;&#10;Description automatically generated">
            <a:extLst>
              <a:ext uri="{FF2B5EF4-FFF2-40B4-BE49-F238E27FC236}">
                <a16:creationId xmlns:a16="http://schemas.microsoft.com/office/drawing/2014/main" id="{DFB52D4B-D424-664B-80F9-1902615C87D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5691" y="4264357"/>
            <a:ext cx="550040" cy="458367"/>
          </a:xfrm>
          <a:prstGeom prst="rect">
            <a:avLst/>
          </a:prstGeom>
        </p:spPr>
      </p:pic>
      <p:pic>
        <p:nvPicPr>
          <p:cNvPr id="78" name="Picture 77" descr="A red and white triangle sign with a black exclamation mark&#10;&#10;Description automatically generated">
            <a:extLst>
              <a:ext uri="{FF2B5EF4-FFF2-40B4-BE49-F238E27FC236}">
                <a16:creationId xmlns:a16="http://schemas.microsoft.com/office/drawing/2014/main" id="{5DE69ECD-1DD9-59B6-D68F-E0C2E95946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5691" y="3261757"/>
            <a:ext cx="550040" cy="458367"/>
          </a:xfrm>
          <a:prstGeom prst="rect">
            <a:avLst/>
          </a:prstGeom>
        </p:spPr>
      </p:pic>
      <p:pic>
        <p:nvPicPr>
          <p:cNvPr id="79" name="Picture 78" descr="A red and white triangle sign with a black exclamation mark&#10;&#10;Description automatically generated">
            <a:extLst>
              <a:ext uri="{FF2B5EF4-FFF2-40B4-BE49-F238E27FC236}">
                <a16:creationId xmlns:a16="http://schemas.microsoft.com/office/drawing/2014/main" id="{144FF324-E250-0DC6-0897-B8E3BF4D6E2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16491" y="3680154"/>
            <a:ext cx="550040" cy="458367"/>
          </a:xfrm>
          <a:prstGeom prst="rect">
            <a:avLst/>
          </a:prstGeom>
        </p:spPr>
      </p:pic>
      <p:pic>
        <p:nvPicPr>
          <p:cNvPr id="80" name="Picture 79" descr="A red and white triangle sign with a black exclamation mark&#10;&#10;Description automatically generated">
            <a:extLst>
              <a:ext uri="{FF2B5EF4-FFF2-40B4-BE49-F238E27FC236}">
                <a16:creationId xmlns:a16="http://schemas.microsoft.com/office/drawing/2014/main" id="{FEA750EA-1D85-7552-2945-88C47BD4110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56532" y="3680153"/>
            <a:ext cx="550040" cy="458367"/>
          </a:xfrm>
          <a:prstGeom prst="rect">
            <a:avLst/>
          </a:prstGeom>
        </p:spPr>
      </p:pic>
      <p:pic>
        <p:nvPicPr>
          <p:cNvPr id="81" name="Picture 80" descr="A red and white triangle sign with a black exclamation mark&#10;&#10;Description automatically generated">
            <a:extLst>
              <a:ext uri="{FF2B5EF4-FFF2-40B4-BE49-F238E27FC236}">
                <a16:creationId xmlns:a16="http://schemas.microsoft.com/office/drawing/2014/main" id="{FEFABD42-DC69-127B-7FBD-3E126D9702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67788" y="2471210"/>
            <a:ext cx="550040" cy="458367"/>
          </a:xfrm>
          <a:prstGeom prst="rect">
            <a:avLst/>
          </a:prstGeom>
        </p:spPr>
      </p:pic>
      <p:pic>
        <p:nvPicPr>
          <p:cNvPr id="82" name="Picture 81" descr="A red and white triangle sign with a black exclamation mark&#10;&#10;Description automatically generated">
            <a:extLst>
              <a:ext uri="{FF2B5EF4-FFF2-40B4-BE49-F238E27FC236}">
                <a16:creationId xmlns:a16="http://schemas.microsoft.com/office/drawing/2014/main" id="{A7BC5E54-1D5D-1B22-25C9-00B2B3CD0BB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85815" y="1661445"/>
            <a:ext cx="550040" cy="458367"/>
          </a:xfrm>
          <a:prstGeom prst="rect">
            <a:avLst/>
          </a:prstGeom>
        </p:spPr>
      </p:pic>
      <p:cxnSp>
        <p:nvCxnSpPr>
          <p:cNvPr id="84" name="Elbow Connector 83">
            <a:extLst>
              <a:ext uri="{FF2B5EF4-FFF2-40B4-BE49-F238E27FC236}">
                <a16:creationId xmlns:a16="http://schemas.microsoft.com/office/drawing/2014/main" id="{CC1B6A65-45F3-814D-4231-5101E02952D6}"/>
              </a:ext>
            </a:extLst>
          </p:cNvPr>
          <p:cNvCxnSpPr>
            <a:stCxn id="13" idx="3"/>
            <a:endCxn id="19" idx="0"/>
          </p:cNvCxnSpPr>
          <p:nvPr/>
        </p:nvCxnSpPr>
        <p:spPr>
          <a:xfrm>
            <a:off x="4224414" y="2702053"/>
            <a:ext cx="1769986" cy="62943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Elbow Connector 85">
            <a:extLst>
              <a:ext uri="{FF2B5EF4-FFF2-40B4-BE49-F238E27FC236}">
                <a16:creationId xmlns:a16="http://schemas.microsoft.com/office/drawing/2014/main" id="{27BC08B1-202F-C420-22BA-C1524A3B4FD1}"/>
              </a:ext>
            </a:extLst>
          </p:cNvPr>
          <p:cNvCxnSpPr>
            <a:stCxn id="16" idx="3"/>
            <a:endCxn id="19" idx="2"/>
          </p:cNvCxnSpPr>
          <p:nvPr/>
        </p:nvCxnSpPr>
        <p:spPr>
          <a:xfrm flipV="1">
            <a:off x="4224414" y="4493541"/>
            <a:ext cx="1769986" cy="76591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9" name="Picture 88" descr="A red and white triangle sign with a black exclamation mark&#10;&#10;Description automatically generated">
            <a:extLst>
              <a:ext uri="{FF2B5EF4-FFF2-40B4-BE49-F238E27FC236}">
                <a16:creationId xmlns:a16="http://schemas.microsoft.com/office/drawing/2014/main" id="{84BEA14F-387C-DCF3-396C-232FBD49C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69063" y="2396125"/>
            <a:ext cx="550040" cy="458367"/>
          </a:xfrm>
          <a:prstGeom prst="rect">
            <a:avLst/>
          </a:prstGeom>
        </p:spPr>
      </p:pic>
      <p:pic>
        <p:nvPicPr>
          <p:cNvPr id="90" name="Picture 89" descr="A red and white triangle sign with a black exclamation mark&#10;&#10;Description automatically generated">
            <a:extLst>
              <a:ext uri="{FF2B5EF4-FFF2-40B4-BE49-F238E27FC236}">
                <a16:creationId xmlns:a16="http://schemas.microsoft.com/office/drawing/2014/main" id="{0AA56212-8EAA-2BA5-1E0F-24433FCDEA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73564" y="4970308"/>
            <a:ext cx="550040" cy="458367"/>
          </a:xfrm>
          <a:prstGeom prst="rect">
            <a:avLst/>
          </a:prstGeom>
        </p:spPr>
      </p:pic>
      <p:sp>
        <p:nvSpPr>
          <p:cNvPr id="3" name="Slide Number Placeholder 2">
            <a:extLst>
              <a:ext uri="{FF2B5EF4-FFF2-40B4-BE49-F238E27FC236}">
                <a16:creationId xmlns:a16="http://schemas.microsoft.com/office/drawing/2014/main" id="{5D1D193F-FB5A-25DE-DF37-FB0A6544BF01}"/>
              </a:ext>
            </a:extLst>
          </p:cNvPr>
          <p:cNvSpPr>
            <a:spLocks noGrp="1"/>
          </p:cNvSpPr>
          <p:nvPr>
            <p:ph type="sldNum" sz="quarter" idx="12"/>
          </p:nvPr>
        </p:nvSpPr>
        <p:spPr/>
        <p:txBody>
          <a:bodyPr/>
          <a:lstStyle/>
          <a:p>
            <a:fld id="{9041FEBA-683F-B44C-A647-A4FB58DC8725}" type="slidenum">
              <a:rPr lang="en-US" smtClean="0"/>
              <a:t>48</a:t>
            </a:fld>
            <a:endParaRPr lang="en-US"/>
          </a:p>
        </p:txBody>
      </p:sp>
    </p:spTree>
    <p:extLst>
      <p:ext uri="{BB962C8B-B14F-4D97-AF65-F5344CB8AC3E}">
        <p14:creationId xmlns:p14="http://schemas.microsoft.com/office/powerpoint/2010/main" val="2846612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62500" lnSpcReduction="20000"/>
          </a:bodyPr>
          <a:lstStyle/>
          <a:p>
            <a:r>
              <a:rPr lang="en-US" dirty="0" err="1"/>
              <a:t>Sastoji</a:t>
            </a:r>
            <a:r>
              <a:rPr lang="en-US" dirty="0"/>
              <a:t> se od </a:t>
            </a:r>
            <a:r>
              <a:rPr lang="en-US" dirty="0" err="1"/>
              <a:t>niza</a:t>
            </a:r>
            <a:r>
              <a:rPr lang="en-US" dirty="0"/>
              <a:t> </a:t>
            </a:r>
            <a:r>
              <a:rPr lang="en-US" dirty="0" err="1"/>
              <a:t>revizija</a:t>
            </a:r>
            <a:r>
              <a:rPr lang="en-US" dirty="0"/>
              <a:t> </a:t>
            </a:r>
            <a:r>
              <a:rPr lang="en-US" dirty="0" err="1"/>
              <a:t>dokumentima</a:t>
            </a:r>
            <a:r>
              <a:rPr lang="en-US" dirty="0"/>
              <a:t> </a:t>
            </a:r>
            <a:r>
              <a:rPr lang="en-US" dirty="0" err="1"/>
              <a:t>dizajna</a:t>
            </a:r>
            <a:r>
              <a:rPr lang="en-US" dirty="0"/>
              <a:t> </a:t>
            </a:r>
            <a:r>
              <a:rPr lang="en-US" dirty="0" err="1"/>
              <a:t>niskog</a:t>
            </a:r>
            <a:r>
              <a:rPr lang="en-US" dirty="0"/>
              <a:t> </a:t>
            </a:r>
            <a:r>
              <a:rPr lang="en-US" dirty="0" err="1"/>
              <a:t>nivoa</a:t>
            </a:r>
            <a:r>
              <a:rPr lang="en-US" dirty="0"/>
              <a:t> </a:t>
            </a:r>
            <a:r>
              <a:rPr lang="en-US" dirty="0" err="1"/>
              <a:t>kao</a:t>
            </a:r>
            <a:r>
              <a:rPr lang="en-US" dirty="0"/>
              <a:t> </a:t>
            </a:r>
            <a:r>
              <a:rPr lang="en-US" dirty="0" err="1"/>
              <a:t>što</a:t>
            </a:r>
            <a:r>
              <a:rPr lang="en-US" dirty="0"/>
              <a:t> </a:t>
            </a:r>
            <a:r>
              <a:rPr lang="en-US" dirty="0" err="1"/>
              <a:t>su</a:t>
            </a:r>
            <a:r>
              <a:rPr lang="en-US" dirty="0"/>
              <a:t> </a:t>
            </a:r>
            <a:r>
              <a:rPr lang="en-US" dirty="0" err="1"/>
              <a:t>specifikacije</a:t>
            </a:r>
            <a:r>
              <a:rPr lang="en-US" dirty="0"/>
              <a:t> </a:t>
            </a:r>
            <a:r>
              <a:rPr lang="en-US" dirty="0" err="1"/>
              <a:t>mikroarhitekture</a:t>
            </a:r>
            <a:r>
              <a:rPr lang="en-US" dirty="0"/>
              <a:t> </a:t>
            </a:r>
            <a:r>
              <a:rPr lang="en-US" dirty="0" err="1"/>
              <a:t>i</a:t>
            </a:r>
            <a:r>
              <a:rPr lang="en-US" dirty="0"/>
              <a:t> </a:t>
            </a:r>
            <a:r>
              <a:rPr lang="en-US" dirty="0" err="1"/>
              <a:t>dokumenti</a:t>
            </a:r>
            <a:r>
              <a:rPr lang="en-US" dirty="0"/>
              <a:t> </a:t>
            </a:r>
            <a:r>
              <a:rPr lang="en-US" dirty="0" err="1"/>
              <a:t>logičkog</a:t>
            </a:r>
            <a:r>
              <a:rPr lang="en-US" dirty="0"/>
              <a:t> </a:t>
            </a:r>
            <a:r>
              <a:rPr lang="en-US" dirty="0" err="1"/>
              <a:t>dizajna</a:t>
            </a:r>
            <a:endParaRPr lang="en-US" dirty="0"/>
          </a:p>
          <a:p>
            <a:pPr lvl="1"/>
            <a:r>
              <a:rPr lang="hr-HR" dirty="0"/>
              <a:t>Mapira se arhitektonski dizajn u specifične </a:t>
            </a:r>
            <a:r>
              <a:rPr lang="hr-HR" dirty="0" err="1"/>
              <a:t>podkomponente</a:t>
            </a:r>
            <a:r>
              <a:rPr lang="hr-HR" dirty="0"/>
              <a:t> koje će biti implementirane u jeziku kao što su </a:t>
            </a:r>
            <a:r>
              <a:rPr lang="hr-HR" dirty="0" err="1"/>
              <a:t>Verilog</a:t>
            </a:r>
            <a:r>
              <a:rPr lang="hr-HR" dirty="0"/>
              <a:t> i VHDL</a:t>
            </a:r>
          </a:p>
          <a:p>
            <a:r>
              <a:rPr lang="en-US" dirty="0"/>
              <a:t>U </a:t>
            </a:r>
            <a:r>
              <a:rPr lang="en-US" dirty="0" err="1"/>
              <a:t>toku</a:t>
            </a:r>
            <a:r>
              <a:rPr lang="en-US" dirty="0"/>
              <a:t> faze </a:t>
            </a:r>
            <a:r>
              <a:rPr lang="en-US" dirty="0" err="1"/>
              <a:t>dizajna</a:t>
            </a:r>
            <a:r>
              <a:rPr lang="en-US" dirty="0"/>
              <a:t> </a:t>
            </a:r>
            <a:r>
              <a:rPr lang="en-US" dirty="0" err="1"/>
              <a:t>mogu</a:t>
            </a:r>
            <a:r>
              <a:rPr lang="en-US" dirty="0"/>
              <a:t> se </a:t>
            </a:r>
            <a:r>
              <a:rPr lang="en-US" dirty="0" err="1"/>
              <a:t>pojaviti</a:t>
            </a:r>
            <a:r>
              <a:rPr lang="en-US" dirty="0"/>
              <a:t> </a:t>
            </a:r>
            <a:r>
              <a:rPr lang="en-US" dirty="0" err="1"/>
              <a:t>bezbednosni</a:t>
            </a:r>
            <a:r>
              <a:rPr lang="en-US" dirty="0"/>
              <a:t> </a:t>
            </a:r>
            <a:r>
              <a:rPr lang="en-US" dirty="0" err="1"/>
              <a:t>problemi</a:t>
            </a:r>
            <a:r>
              <a:rPr lang="en-US" dirty="0"/>
              <a:t> </a:t>
            </a:r>
            <a:r>
              <a:rPr lang="en-US" dirty="0" err="1"/>
              <a:t>jer</a:t>
            </a:r>
            <a:r>
              <a:rPr lang="en-US" dirty="0"/>
              <a:t> </a:t>
            </a:r>
            <a:r>
              <a:rPr lang="en-US" dirty="0" err="1"/>
              <a:t>dizajneri</a:t>
            </a:r>
            <a:r>
              <a:rPr lang="en-US" dirty="0"/>
              <a:t> </a:t>
            </a:r>
            <a:r>
              <a:rPr lang="en-US" dirty="0" err="1"/>
              <a:t>prave</a:t>
            </a:r>
            <a:r>
              <a:rPr lang="en-US" dirty="0"/>
              <a:t> </a:t>
            </a:r>
            <a:r>
              <a:rPr lang="en-US" dirty="0" err="1"/>
              <a:t>pretpostavke</a:t>
            </a:r>
            <a:r>
              <a:rPr lang="en-US" dirty="0"/>
              <a:t> </a:t>
            </a:r>
            <a:r>
              <a:rPr lang="en-US" dirty="0" err="1"/>
              <a:t>i</a:t>
            </a:r>
            <a:r>
              <a:rPr lang="en-US" dirty="0"/>
              <a:t> </a:t>
            </a:r>
            <a:r>
              <a:rPr lang="en-US" dirty="0" err="1"/>
              <a:t>kompromise</a:t>
            </a:r>
            <a:r>
              <a:rPr lang="en-US" dirty="0"/>
              <a:t> u </a:t>
            </a:r>
            <a:r>
              <a:rPr lang="en-US" dirty="0" err="1"/>
              <a:t>vezi</a:t>
            </a:r>
            <a:r>
              <a:rPr lang="en-US" dirty="0"/>
              <a:t> s </a:t>
            </a:r>
            <a:r>
              <a:rPr lang="en-US" dirty="0" err="1"/>
              <a:t>funkcionalnom</a:t>
            </a:r>
            <a:r>
              <a:rPr lang="en-US" dirty="0"/>
              <a:t> </a:t>
            </a:r>
            <a:r>
              <a:rPr lang="en-US" dirty="0" err="1"/>
              <a:t>integracijom</a:t>
            </a:r>
            <a:r>
              <a:rPr lang="en-US" dirty="0"/>
              <a:t>, </a:t>
            </a:r>
            <a:r>
              <a:rPr lang="en-US" dirty="0" err="1"/>
              <a:t>potrošnjom</a:t>
            </a:r>
            <a:r>
              <a:rPr lang="en-US" dirty="0"/>
              <a:t> </a:t>
            </a:r>
            <a:r>
              <a:rPr lang="en-US" dirty="0" err="1"/>
              <a:t>resursa</a:t>
            </a:r>
            <a:r>
              <a:rPr lang="en-US" dirty="0"/>
              <a:t>, </a:t>
            </a:r>
            <a:r>
              <a:rPr lang="en-US" dirty="0" err="1"/>
              <a:t>performansama</a:t>
            </a:r>
            <a:r>
              <a:rPr lang="en-US" dirty="0"/>
              <a:t> </a:t>
            </a:r>
            <a:r>
              <a:rPr lang="en-US" dirty="0" err="1"/>
              <a:t>sistema</a:t>
            </a:r>
            <a:r>
              <a:rPr lang="en-US" dirty="0"/>
              <a:t>, </a:t>
            </a:r>
            <a:r>
              <a:rPr lang="en-US" dirty="0" err="1"/>
              <a:t>vremenom</a:t>
            </a:r>
            <a:r>
              <a:rPr lang="en-US" dirty="0"/>
              <a:t>, </a:t>
            </a:r>
            <a:r>
              <a:rPr lang="en-US" dirty="0" err="1"/>
              <a:t>itd</a:t>
            </a:r>
            <a:r>
              <a:rPr lang="en-US" dirty="0"/>
              <a:t>.</a:t>
            </a:r>
          </a:p>
          <a:p>
            <a:r>
              <a:rPr lang="en-US" dirty="0"/>
              <a:t>Model </a:t>
            </a:r>
            <a:r>
              <a:rPr lang="en-US" dirty="0" err="1"/>
              <a:t>pretnji</a:t>
            </a:r>
            <a:r>
              <a:rPr lang="en-US" dirty="0"/>
              <a:t> </a:t>
            </a:r>
            <a:r>
              <a:rPr lang="en-US" dirty="0" err="1"/>
              <a:t>nastao</a:t>
            </a:r>
            <a:r>
              <a:rPr lang="en-US" dirty="0"/>
              <a:t> </a:t>
            </a:r>
            <a:r>
              <a:rPr lang="en-US" dirty="0" err="1"/>
              <a:t>tokom</a:t>
            </a:r>
            <a:r>
              <a:rPr lang="en-US" dirty="0"/>
              <a:t> </a:t>
            </a:r>
            <a:r>
              <a:rPr lang="en-US" dirty="0" err="1"/>
              <a:t>revizije</a:t>
            </a:r>
            <a:r>
              <a:rPr lang="en-US" dirty="0"/>
              <a:t> </a:t>
            </a:r>
            <a:r>
              <a:rPr lang="en-US" dirty="0" err="1"/>
              <a:t>arhitekture</a:t>
            </a:r>
            <a:r>
              <a:rPr lang="en-US" dirty="0"/>
              <a:t> </a:t>
            </a:r>
            <a:r>
              <a:rPr lang="en-US" dirty="0" err="1"/>
              <a:t>važan</a:t>
            </a:r>
            <a:r>
              <a:rPr lang="en-US" dirty="0"/>
              <a:t> je </a:t>
            </a:r>
            <a:r>
              <a:rPr lang="en-US" dirty="0" err="1"/>
              <a:t>unos</a:t>
            </a:r>
            <a:r>
              <a:rPr lang="en-US" dirty="0"/>
              <a:t> za </a:t>
            </a:r>
            <a:r>
              <a:rPr lang="en-US" dirty="0" err="1"/>
              <a:t>ovu</a:t>
            </a:r>
            <a:r>
              <a:rPr lang="en-US" dirty="0"/>
              <a:t> </a:t>
            </a:r>
            <a:r>
              <a:rPr lang="en-US" dirty="0" err="1"/>
              <a:t>kontrolnu</a:t>
            </a:r>
            <a:r>
              <a:rPr lang="en-US" dirty="0"/>
              <a:t> </a:t>
            </a:r>
            <a:r>
              <a:rPr lang="en-US" dirty="0" err="1"/>
              <a:t>tačku</a:t>
            </a:r>
            <a:endParaRPr lang="en-US" dirty="0"/>
          </a:p>
          <a:p>
            <a:pPr lvl="1"/>
            <a:r>
              <a:rPr lang="hr-HR" dirty="0"/>
              <a:t>Cilj je osigurati da dizajn ispravno obuhvata </a:t>
            </a:r>
            <a:r>
              <a:rPr lang="hr-HR" dirty="0" err="1"/>
              <a:t>unapred</a:t>
            </a:r>
            <a:r>
              <a:rPr lang="hr-HR" dirty="0"/>
              <a:t> definirane </a:t>
            </a:r>
            <a:r>
              <a:rPr lang="hr-HR" dirty="0" err="1"/>
              <a:t>zahteve</a:t>
            </a:r>
            <a:r>
              <a:rPr lang="hr-HR" dirty="0"/>
              <a:t> i ne uvodi nove </a:t>
            </a:r>
            <a:r>
              <a:rPr lang="hr-HR" dirty="0" err="1"/>
              <a:t>bezbednosne</a:t>
            </a:r>
            <a:r>
              <a:rPr lang="hr-HR" dirty="0"/>
              <a:t> ranjivosti u proces</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36858"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CD2D172D-644E-F8C3-5CB3-62BF415918D4}"/>
              </a:ext>
            </a:extLst>
          </p:cNvPr>
          <p:cNvSpPr>
            <a:spLocks noGrp="1"/>
          </p:cNvSpPr>
          <p:nvPr>
            <p:ph type="sldNum" sz="quarter" idx="12"/>
          </p:nvPr>
        </p:nvSpPr>
        <p:spPr/>
        <p:txBody>
          <a:bodyPr/>
          <a:lstStyle/>
          <a:p>
            <a:fld id="{9041FEBA-683F-B44C-A647-A4FB58DC8725}" type="slidenum">
              <a:rPr lang="en-US" smtClean="0"/>
              <a:t>49</a:t>
            </a:fld>
            <a:endParaRPr lang="en-US"/>
          </a:p>
        </p:txBody>
      </p:sp>
    </p:spTree>
    <p:extLst>
      <p:ext uri="{BB962C8B-B14F-4D97-AF65-F5344CB8AC3E}">
        <p14:creationId xmlns:p14="http://schemas.microsoft.com/office/powerpoint/2010/main" val="410944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1430498-7239-409A-8040-B8B87849FF2E}"/>
              </a:ext>
            </a:extLst>
          </p:cNvPr>
          <p:cNvCxnSpPr/>
          <p:nvPr/>
        </p:nvCxnSpPr>
        <p:spPr>
          <a:xfrm>
            <a:off x="382250" y="3668428"/>
            <a:ext cx="114300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90C5282-3368-49B8-8BAE-86DB6B32A9B0}"/>
              </a:ext>
            </a:extLst>
          </p:cNvPr>
          <p:cNvSpPr/>
          <p:nvPr/>
        </p:nvSpPr>
        <p:spPr>
          <a:xfrm>
            <a:off x="4361675" y="3457944"/>
            <a:ext cx="410296" cy="410296"/>
          </a:xfrm>
          <a:prstGeom prst="ellipse">
            <a:avLst/>
          </a:prstGeom>
          <a:solidFill>
            <a:schemeClr val="accent4"/>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nvGrpSpPr>
          <p:cNvPr id="51" name="Group 50">
            <a:extLst>
              <a:ext uri="{FF2B5EF4-FFF2-40B4-BE49-F238E27FC236}">
                <a16:creationId xmlns:a16="http://schemas.microsoft.com/office/drawing/2014/main" id="{12FBEDD6-7CD6-4FA1-8670-6D01AF69E0D8}"/>
              </a:ext>
            </a:extLst>
          </p:cNvPr>
          <p:cNvGrpSpPr/>
          <p:nvPr/>
        </p:nvGrpSpPr>
        <p:grpSpPr>
          <a:xfrm>
            <a:off x="3664546" y="901920"/>
            <a:ext cx="1804553" cy="1804553"/>
            <a:chOff x="3664546" y="901920"/>
            <a:chExt cx="1804553" cy="1804553"/>
          </a:xfrm>
        </p:grpSpPr>
        <p:sp>
          <p:nvSpPr>
            <p:cNvPr id="10" name="Teardrop 9">
              <a:extLst>
                <a:ext uri="{FF2B5EF4-FFF2-40B4-BE49-F238E27FC236}">
                  <a16:creationId xmlns:a16="http://schemas.microsoft.com/office/drawing/2014/main" id="{D83E46B7-0CC6-4206-AFA9-77676943E25A}"/>
                </a:ext>
              </a:extLst>
            </p:cNvPr>
            <p:cNvSpPr/>
            <p:nvPr/>
          </p:nvSpPr>
          <p:spPr>
            <a:xfrm rot="8100000">
              <a:off x="3664546" y="901920"/>
              <a:ext cx="1804553" cy="1804553"/>
            </a:xfrm>
            <a:prstGeom prst="teardrop">
              <a:avLst/>
            </a:prstGeom>
            <a:solidFill>
              <a:schemeClr val="accent4"/>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Oval 15">
              <a:extLst>
                <a:ext uri="{FF2B5EF4-FFF2-40B4-BE49-F238E27FC236}">
                  <a16:creationId xmlns:a16="http://schemas.microsoft.com/office/drawing/2014/main" id="{F7B0ED5A-FFF3-44F8-B56E-056582A50F24}"/>
                </a:ext>
              </a:extLst>
            </p:cNvPr>
            <p:cNvSpPr/>
            <p:nvPr/>
          </p:nvSpPr>
          <p:spPr>
            <a:xfrm>
              <a:off x="3901555" y="1139437"/>
              <a:ext cx="1329336" cy="1329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9" name="Picture 8">
              <a:extLst>
                <a:ext uri="{FF2B5EF4-FFF2-40B4-BE49-F238E27FC236}">
                  <a16:creationId xmlns:a16="http://schemas.microsoft.com/office/drawing/2014/main" id="{BD0ADEEF-A4D0-44F2-8081-332239BEE60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6496" y="1423979"/>
              <a:ext cx="1140653" cy="760435"/>
            </a:xfrm>
            <a:prstGeom prst="rect">
              <a:avLst/>
            </a:prstGeom>
          </p:spPr>
        </p:pic>
      </p:grpSp>
      <p:sp>
        <p:nvSpPr>
          <p:cNvPr id="15" name="Oval 14">
            <a:extLst>
              <a:ext uri="{FF2B5EF4-FFF2-40B4-BE49-F238E27FC236}">
                <a16:creationId xmlns:a16="http://schemas.microsoft.com/office/drawing/2014/main" id="{7311E5D9-CF85-4A27-B7E2-79AD1799C0BB}"/>
              </a:ext>
            </a:extLst>
          </p:cNvPr>
          <p:cNvSpPr/>
          <p:nvPr/>
        </p:nvSpPr>
        <p:spPr>
          <a:xfrm>
            <a:off x="10483387" y="3468889"/>
            <a:ext cx="410296" cy="410296"/>
          </a:xfrm>
          <a:prstGeom prst="ellipse">
            <a:avLst/>
          </a:prstGeom>
          <a:solidFill>
            <a:srgbClr val="9E1E1E"/>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nvGrpSpPr>
          <p:cNvPr id="53" name="Group 52">
            <a:extLst>
              <a:ext uri="{FF2B5EF4-FFF2-40B4-BE49-F238E27FC236}">
                <a16:creationId xmlns:a16="http://schemas.microsoft.com/office/drawing/2014/main" id="{AABC5B4A-0275-49CB-A6A6-67A9A5EEE489}"/>
              </a:ext>
            </a:extLst>
          </p:cNvPr>
          <p:cNvGrpSpPr/>
          <p:nvPr/>
        </p:nvGrpSpPr>
        <p:grpSpPr>
          <a:xfrm>
            <a:off x="9786258" y="912865"/>
            <a:ext cx="1804553" cy="1804553"/>
            <a:chOff x="9786258" y="912865"/>
            <a:chExt cx="1804553" cy="1804553"/>
          </a:xfrm>
        </p:grpSpPr>
        <p:sp>
          <p:nvSpPr>
            <p:cNvPr id="14" name="Teardrop 13">
              <a:extLst>
                <a:ext uri="{FF2B5EF4-FFF2-40B4-BE49-F238E27FC236}">
                  <a16:creationId xmlns:a16="http://schemas.microsoft.com/office/drawing/2014/main" id="{88F55C7C-5687-404F-BB1C-621DDAB40E77}"/>
                </a:ext>
              </a:extLst>
            </p:cNvPr>
            <p:cNvSpPr/>
            <p:nvPr/>
          </p:nvSpPr>
          <p:spPr>
            <a:xfrm rot="8100000">
              <a:off x="9786258" y="912865"/>
              <a:ext cx="1804553" cy="1804553"/>
            </a:xfrm>
            <a:prstGeom prst="teardrop">
              <a:avLst/>
            </a:prstGeom>
            <a:solidFill>
              <a:srgbClr val="9E1E1E"/>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Oval 17">
              <a:extLst>
                <a:ext uri="{FF2B5EF4-FFF2-40B4-BE49-F238E27FC236}">
                  <a16:creationId xmlns:a16="http://schemas.microsoft.com/office/drawing/2014/main" id="{4232C8DC-E46B-4456-AD2B-6851B22BDF28}"/>
                </a:ext>
              </a:extLst>
            </p:cNvPr>
            <p:cNvSpPr/>
            <p:nvPr/>
          </p:nvSpPr>
          <p:spPr>
            <a:xfrm>
              <a:off x="10026650" y="1139437"/>
              <a:ext cx="1329336" cy="1329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2" name="Picture 1" descr="A close up of a sign&#10;&#10;Description generated with high confidence">
              <a:extLst>
                <a:ext uri="{FF2B5EF4-FFF2-40B4-BE49-F238E27FC236}">
                  <a16:creationId xmlns:a16="http://schemas.microsoft.com/office/drawing/2014/main" id="{2F9BD97D-43BD-4685-A6D1-DF48E81EC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305" y="1243222"/>
              <a:ext cx="1068027" cy="1277183"/>
            </a:xfrm>
            <a:prstGeom prst="rect">
              <a:avLst/>
            </a:prstGeom>
          </p:spPr>
        </p:pic>
      </p:grpSp>
      <p:sp>
        <p:nvSpPr>
          <p:cNvPr id="13" name="Oval 12">
            <a:extLst>
              <a:ext uri="{FF2B5EF4-FFF2-40B4-BE49-F238E27FC236}">
                <a16:creationId xmlns:a16="http://schemas.microsoft.com/office/drawing/2014/main" id="{7889C5AB-271B-48DA-A536-6A39F9A261EE}"/>
              </a:ext>
            </a:extLst>
          </p:cNvPr>
          <p:cNvSpPr/>
          <p:nvPr/>
        </p:nvSpPr>
        <p:spPr>
          <a:xfrm>
            <a:off x="7422531" y="3468887"/>
            <a:ext cx="410296" cy="410296"/>
          </a:xfrm>
          <a:prstGeom prst="ellipse">
            <a:avLst/>
          </a:prstGeom>
          <a:solidFill>
            <a:srgbClr val="4472C4"/>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nvGrpSpPr>
          <p:cNvPr id="52" name="Group 51">
            <a:extLst>
              <a:ext uri="{FF2B5EF4-FFF2-40B4-BE49-F238E27FC236}">
                <a16:creationId xmlns:a16="http://schemas.microsoft.com/office/drawing/2014/main" id="{2B5A404C-CBC1-4FEA-A780-E3268570C60C}"/>
              </a:ext>
            </a:extLst>
          </p:cNvPr>
          <p:cNvGrpSpPr/>
          <p:nvPr/>
        </p:nvGrpSpPr>
        <p:grpSpPr>
          <a:xfrm>
            <a:off x="6725402" y="912863"/>
            <a:ext cx="1804553" cy="1804553"/>
            <a:chOff x="6725402" y="912863"/>
            <a:chExt cx="1804553" cy="1804553"/>
          </a:xfrm>
        </p:grpSpPr>
        <p:sp>
          <p:nvSpPr>
            <p:cNvPr id="12" name="Teardrop 11">
              <a:extLst>
                <a:ext uri="{FF2B5EF4-FFF2-40B4-BE49-F238E27FC236}">
                  <a16:creationId xmlns:a16="http://schemas.microsoft.com/office/drawing/2014/main" id="{3611CF06-9CFE-44CB-880B-A52A6229DBAB}"/>
                </a:ext>
              </a:extLst>
            </p:cNvPr>
            <p:cNvSpPr/>
            <p:nvPr/>
          </p:nvSpPr>
          <p:spPr>
            <a:xfrm rot="8100000">
              <a:off x="6725402" y="912863"/>
              <a:ext cx="1804553" cy="1804553"/>
            </a:xfrm>
            <a:prstGeom prst="teardrop">
              <a:avLst/>
            </a:prstGeom>
            <a:solidFill>
              <a:srgbClr val="4472C4"/>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03EA2AC1-7707-46C9-966F-82B1F432F6E2}"/>
                </a:ext>
              </a:extLst>
            </p:cNvPr>
            <p:cNvSpPr/>
            <p:nvPr/>
          </p:nvSpPr>
          <p:spPr>
            <a:xfrm>
              <a:off x="6967980" y="1150471"/>
              <a:ext cx="1329336" cy="1329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21" name="Picture 20">
              <a:extLst>
                <a:ext uri="{FF2B5EF4-FFF2-40B4-BE49-F238E27FC236}">
                  <a16:creationId xmlns:a16="http://schemas.microsoft.com/office/drawing/2014/main" id="{19AB478C-AA51-4F24-8C70-5185B99EB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3541" y="1353710"/>
              <a:ext cx="360000" cy="360000"/>
            </a:xfrm>
            <a:prstGeom prst="rect">
              <a:avLst/>
            </a:prstGeom>
          </p:spPr>
        </p:pic>
        <p:pic>
          <p:nvPicPr>
            <p:cNvPr id="22" name="Picture 21">
              <a:extLst>
                <a:ext uri="{FF2B5EF4-FFF2-40B4-BE49-F238E27FC236}">
                  <a16:creationId xmlns:a16="http://schemas.microsoft.com/office/drawing/2014/main" id="{58C3E8CB-2EFB-4668-8917-F0178E5C8904}"/>
                </a:ext>
              </a:extLst>
            </p:cNvPr>
            <p:cNvPicPr>
              <a:picLocks noChangeAspect="1"/>
            </p:cNvPicPr>
            <p:nvPr/>
          </p:nvPicPr>
          <p:blipFill>
            <a:blip r:embed="rId6">
              <a:clrChange>
                <a:clrFrom>
                  <a:srgbClr val="EEF3FA"/>
                </a:clrFrom>
                <a:clrTo>
                  <a:srgbClr val="EEF3FA">
                    <a:alpha val="0"/>
                  </a:srgbClr>
                </a:clrTo>
              </a:clrChange>
            </a:blip>
            <a:stretch>
              <a:fillRect/>
            </a:stretch>
          </p:blipFill>
          <p:spPr>
            <a:xfrm>
              <a:off x="7194948" y="1353710"/>
              <a:ext cx="359068" cy="360000"/>
            </a:xfrm>
            <a:prstGeom prst="rect">
              <a:avLst/>
            </a:prstGeom>
          </p:spPr>
        </p:pic>
        <p:pic>
          <p:nvPicPr>
            <p:cNvPr id="24" name="Picture 23">
              <a:extLst>
                <a:ext uri="{FF2B5EF4-FFF2-40B4-BE49-F238E27FC236}">
                  <a16:creationId xmlns:a16="http://schemas.microsoft.com/office/drawing/2014/main" id="{52EE23A5-188A-4B04-B0A4-EFEFE2E897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088" y="1778705"/>
              <a:ext cx="360000" cy="360000"/>
            </a:xfrm>
            <a:prstGeom prst="rect">
              <a:avLst/>
            </a:prstGeom>
          </p:spPr>
        </p:pic>
        <p:pic>
          <p:nvPicPr>
            <p:cNvPr id="26" name="Picture 25" descr="A picture containing ax, tool&#10;&#10;Description generated with very high confidence">
              <a:extLst>
                <a:ext uri="{FF2B5EF4-FFF2-40B4-BE49-F238E27FC236}">
                  <a16:creationId xmlns:a16="http://schemas.microsoft.com/office/drawing/2014/main" id="{08B46A7C-3750-444B-93E5-B614BA54B5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1234" y="1831611"/>
              <a:ext cx="360000" cy="292320"/>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70F63EA9-F67B-4F18-8468-EF702F0C6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7737" y="2138705"/>
              <a:ext cx="432000" cy="288000"/>
            </a:xfrm>
            <a:prstGeom prst="rect">
              <a:avLst/>
            </a:prstGeom>
          </p:spPr>
        </p:pic>
      </p:grpSp>
      <p:sp>
        <p:nvSpPr>
          <p:cNvPr id="7" name="Oval 6">
            <a:extLst>
              <a:ext uri="{FF2B5EF4-FFF2-40B4-BE49-F238E27FC236}">
                <a16:creationId xmlns:a16="http://schemas.microsoft.com/office/drawing/2014/main" id="{DDFCDBFA-6343-42AA-A6FC-74389A464B1C}"/>
              </a:ext>
            </a:extLst>
          </p:cNvPr>
          <p:cNvSpPr/>
          <p:nvPr/>
        </p:nvSpPr>
        <p:spPr>
          <a:xfrm>
            <a:off x="1300819" y="3457944"/>
            <a:ext cx="410296" cy="410296"/>
          </a:xfrm>
          <a:prstGeom prst="ellipse">
            <a:avLst/>
          </a:prstGeom>
          <a:solidFill>
            <a:srgbClr val="39AB32"/>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nvGrpSpPr>
          <p:cNvPr id="50" name="Group 49">
            <a:extLst>
              <a:ext uri="{FF2B5EF4-FFF2-40B4-BE49-F238E27FC236}">
                <a16:creationId xmlns:a16="http://schemas.microsoft.com/office/drawing/2014/main" id="{E3EF7924-9D4A-41C6-AA93-74D3BF793812}"/>
              </a:ext>
            </a:extLst>
          </p:cNvPr>
          <p:cNvGrpSpPr/>
          <p:nvPr/>
        </p:nvGrpSpPr>
        <p:grpSpPr>
          <a:xfrm>
            <a:off x="603690" y="901920"/>
            <a:ext cx="1804553" cy="1804553"/>
            <a:chOff x="603690" y="901920"/>
            <a:chExt cx="1804553" cy="1804553"/>
          </a:xfrm>
        </p:grpSpPr>
        <p:sp>
          <p:nvSpPr>
            <p:cNvPr id="6" name="Teardrop 5">
              <a:extLst>
                <a:ext uri="{FF2B5EF4-FFF2-40B4-BE49-F238E27FC236}">
                  <a16:creationId xmlns:a16="http://schemas.microsoft.com/office/drawing/2014/main" id="{2C8CC97C-525C-4771-A99F-4A8E6AC5A184}"/>
                </a:ext>
              </a:extLst>
            </p:cNvPr>
            <p:cNvSpPr/>
            <p:nvPr/>
          </p:nvSpPr>
          <p:spPr>
            <a:xfrm rot="8100000">
              <a:off x="603690" y="901920"/>
              <a:ext cx="1804553" cy="1804553"/>
            </a:xfrm>
            <a:prstGeom prst="teardrop">
              <a:avLst/>
            </a:prstGeom>
            <a:solidFill>
              <a:srgbClr val="39AB32"/>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Oval 18">
              <a:extLst>
                <a:ext uri="{FF2B5EF4-FFF2-40B4-BE49-F238E27FC236}">
                  <a16:creationId xmlns:a16="http://schemas.microsoft.com/office/drawing/2014/main" id="{B9DE96F9-FF0E-4FF6-A2C1-0514A1AD4DAF}"/>
                </a:ext>
              </a:extLst>
            </p:cNvPr>
            <p:cNvSpPr/>
            <p:nvPr/>
          </p:nvSpPr>
          <p:spPr>
            <a:xfrm>
              <a:off x="841298" y="1150471"/>
              <a:ext cx="1329336" cy="1329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29" name="Picture 28">
              <a:extLst>
                <a:ext uri="{FF2B5EF4-FFF2-40B4-BE49-F238E27FC236}">
                  <a16:creationId xmlns:a16="http://schemas.microsoft.com/office/drawing/2014/main" id="{628D3040-2F8F-497F-B847-600220A55384}"/>
                </a:ext>
              </a:extLst>
            </p:cNvPr>
            <p:cNvPicPr>
              <a:picLocks noChangeAspect="1"/>
            </p:cNvPicPr>
            <p:nvPr/>
          </p:nvPicPr>
          <p:blipFill>
            <a:blip r:embed="rId10"/>
            <a:stretch>
              <a:fillRect/>
            </a:stretch>
          </p:blipFill>
          <p:spPr>
            <a:xfrm>
              <a:off x="1105371" y="1331791"/>
              <a:ext cx="807802" cy="893827"/>
            </a:xfrm>
            <a:prstGeom prst="rect">
              <a:avLst/>
            </a:prstGeom>
          </p:spPr>
        </p:pic>
      </p:grpSp>
      <p:sp>
        <p:nvSpPr>
          <p:cNvPr id="36" name="TextBox 35">
            <a:extLst>
              <a:ext uri="{FF2B5EF4-FFF2-40B4-BE49-F238E27FC236}">
                <a16:creationId xmlns:a16="http://schemas.microsoft.com/office/drawing/2014/main" id="{3136A389-043A-4158-9218-79B195C0139D}"/>
              </a:ext>
            </a:extLst>
          </p:cNvPr>
          <p:cNvSpPr txBox="1"/>
          <p:nvPr/>
        </p:nvSpPr>
        <p:spPr>
          <a:xfrm>
            <a:off x="926749" y="3937528"/>
            <a:ext cx="1158433" cy="646331"/>
          </a:xfrm>
          <a:prstGeom prst="rect">
            <a:avLst/>
          </a:prstGeom>
          <a:noFill/>
        </p:spPr>
        <p:txBody>
          <a:bodyPr wrap="square" rtlCol="0">
            <a:spAutoFit/>
          </a:bodyPr>
          <a:lstStyle/>
          <a:p>
            <a:r>
              <a:rPr lang="sr-Latn-RS" sz="3600" b="1" dirty="0">
                <a:solidFill>
                  <a:srgbClr val="39AB32"/>
                </a:solidFill>
                <a:latin typeface="Tw Cen MT" panose="020B0602020104020603" pitchFamily="34" charset="0"/>
              </a:rPr>
              <a:t>1995</a:t>
            </a:r>
          </a:p>
        </p:txBody>
      </p:sp>
      <p:sp>
        <p:nvSpPr>
          <p:cNvPr id="37" name="TextBox 36">
            <a:extLst>
              <a:ext uri="{FF2B5EF4-FFF2-40B4-BE49-F238E27FC236}">
                <a16:creationId xmlns:a16="http://schemas.microsoft.com/office/drawing/2014/main" id="{44D584B1-7FB6-4624-BD01-EDBAC80B40F9}"/>
              </a:ext>
            </a:extLst>
          </p:cNvPr>
          <p:cNvSpPr txBox="1"/>
          <p:nvPr/>
        </p:nvSpPr>
        <p:spPr>
          <a:xfrm>
            <a:off x="306100" y="4571086"/>
            <a:ext cx="2399729" cy="1384995"/>
          </a:xfrm>
          <a:prstGeom prst="rect">
            <a:avLst/>
          </a:prstGeom>
          <a:noFill/>
        </p:spPr>
        <p:txBody>
          <a:bodyPr wrap="square" rtlCol="0">
            <a:spAutoFit/>
          </a:bodyPr>
          <a:lstStyle/>
          <a:p>
            <a:pPr algn="ctr"/>
            <a:r>
              <a:rPr lang="sr-Latn-RS" sz="2800" dirty="0">
                <a:solidFill>
                  <a:schemeClr val="bg1">
                    <a:lumMod val="50000"/>
                  </a:schemeClr>
                </a:solidFill>
                <a:latin typeface="Avenir Book" panose="02000503020000020003" pitchFamily="2" charset="0"/>
              </a:rPr>
              <a:t>Publikovana prva verzija HTTPS</a:t>
            </a:r>
          </a:p>
        </p:txBody>
      </p:sp>
      <p:sp>
        <p:nvSpPr>
          <p:cNvPr id="40" name="TextBox 39">
            <a:extLst>
              <a:ext uri="{FF2B5EF4-FFF2-40B4-BE49-F238E27FC236}">
                <a16:creationId xmlns:a16="http://schemas.microsoft.com/office/drawing/2014/main" id="{F84F6C7B-C93F-4166-9B64-39D062A8BF01}"/>
              </a:ext>
            </a:extLst>
          </p:cNvPr>
          <p:cNvSpPr txBox="1"/>
          <p:nvPr/>
        </p:nvSpPr>
        <p:spPr>
          <a:xfrm>
            <a:off x="3987608" y="3926855"/>
            <a:ext cx="1158433" cy="646331"/>
          </a:xfrm>
          <a:prstGeom prst="rect">
            <a:avLst/>
          </a:prstGeom>
          <a:noFill/>
        </p:spPr>
        <p:txBody>
          <a:bodyPr wrap="square" rtlCol="0">
            <a:spAutoFit/>
          </a:bodyPr>
          <a:lstStyle/>
          <a:p>
            <a:r>
              <a:rPr lang="sr-Latn-RS" sz="3600" b="1" dirty="0">
                <a:solidFill>
                  <a:srgbClr val="FFC000"/>
                </a:solidFill>
                <a:latin typeface="Tw Cen MT" panose="020B0602020104020603" pitchFamily="34" charset="0"/>
              </a:rPr>
              <a:t>1998</a:t>
            </a:r>
          </a:p>
        </p:txBody>
      </p:sp>
      <p:sp>
        <p:nvSpPr>
          <p:cNvPr id="41" name="TextBox 40">
            <a:extLst>
              <a:ext uri="{FF2B5EF4-FFF2-40B4-BE49-F238E27FC236}">
                <a16:creationId xmlns:a16="http://schemas.microsoft.com/office/drawing/2014/main" id="{03F926C3-C22E-4394-952F-0621B20DAD46}"/>
              </a:ext>
            </a:extLst>
          </p:cNvPr>
          <p:cNvSpPr txBox="1"/>
          <p:nvPr/>
        </p:nvSpPr>
        <p:spPr>
          <a:xfrm>
            <a:off x="3328284" y="4560413"/>
            <a:ext cx="2475878" cy="1569660"/>
          </a:xfrm>
          <a:prstGeom prst="rect">
            <a:avLst/>
          </a:prstGeom>
          <a:noFill/>
        </p:spPr>
        <p:txBody>
          <a:bodyPr wrap="square" rtlCol="0">
            <a:spAutoFit/>
          </a:bodyPr>
          <a:lstStyle/>
          <a:p>
            <a:pPr algn="ctr"/>
            <a:r>
              <a:rPr lang="en-US" sz="2800" dirty="0" err="1">
                <a:solidFill>
                  <a:schemeClr val="bg1">
                    <a:lumMod val="50000"/>
                  </a:schemeClr>
                </a:solidFill>
                <a:latin typeface="Avenir Book" panose="02000503020000020003" pitchFamily="2" charset="0"/>
              </a:rPr>
              <a:t>Rođenje</a:t>
            </a:r>
            <a:r>
              <a:rPr lang="en-US" sz="2800" dirty="0">
                <a:solidFill>
                  <a:schemeClr val="bg1">
                    <a:lumMod val="50000"/>
                  </a:schemeClr>
                </a:solidFill>
                <a:latin typeface="Avenir Book" panose="02000503020000020003" pitchFamily="2" charset="0"/>
              </a:rPr>
              <a:t> OpenSSL</a:t>
            </a:r>
            <a:br>
              <a:rPr lang="en-US" sz="2800" dirty="0">
                <a:solidFill>
                  <a:schemeClr val="bg1">
                    <a:lumMod val="50000"/>
                  </a:schemeClr>
                </a:solidFill>
                <a:latin typeface="Avenir Book" panose="02000503020000020003" pitchFamily="2" charset="0"/>
              </a:rPr>
            </a:br>
            <a:r>
              <a:rPr lang="en-US" sz="2000" dirty="0" err="1">
                <a:solidFill>
                  <a:schemeClr val="bg1">
                    <a:lumMod val="50000"/>
                  </a:schemeClr>
                </a:solidFill>
                <a:latin typeface="Avenir Book" panose="02000503020000020003" pitchFamily="2" charset="0"/>
              </a:rPr>
              <a:t>implementacija</a:t>
            </a:r>
            <a:endParaRPr lang="en-US" sz="2000" dirty="0">
              <a:solidFill>
                <a:schemeClr val="bg1">
                  <a:lumMod val="50000"/>
                </a:schemeClr>
              </a:solidFill>
              <a:latin typeface="Avenir Book" panose="02000503020000020003" pitchFamily="2" charset="0"/>
            </a:endParaRPr>
          </a:p>
          <a:p>
            <a:pPr algn="ctr"/>
            <a:r>
              <a:rPr lang="en-US" sz="2000" dirty="0">
                <a:solidFill>
                  <a:schemeClr val="bg1">
                    <a:lumMod val="50000"/>
                  </a:schemeClr>
                </a:solidFill>
                <a:latin typeface="Avenir Book" panose="02000503020000020003" pitchFamily="2" charset="0"/>
              </a:rPr>
              <a:t>HTTPS</a:t>
            </a:r>
            <a:endParaRPr lang="sr-Latn-RS" sz="2000" dirty="0">
              <a:solidFill>
                <a:schemeClr val="bg1">
                  <a:lumMod val="50000"/>
                </a:schemeClr>
              </a:solidFill>
              <a:latin typeface="Avenir Book" panose="02000503020000020003" pitchFamily="2" charset="0"/>
            </a:endParaRPr>
          </a:p>
        </p:txBody>
      </p:sp>
      <p:sp>
        <p:nvSpPr>
          <p:cNvPr id="42" name="TextBox 41">
            <a:extLst>
              <a:ext uri="{FF2B5EF4-FFF2-40B4-BE49-F238E27FC236}">
                <a16:creationId xmlns:a16="http://schemas.microsoft.com/office/drawing/2014/main" id="{DC986D1E-1F71-4E8C-B9A2-6215921AB4A7}"/>
              </a:ext>
            </a:extLst>
          </p:cNvPr>
          <p:cNvSpPr txBox="1"/>
          <p:nvPr/>
        </p:nvSpPr>
        <p:spPr>
          <a:xfrm>
            <a:off x="7048463" y="3937528"/>
            <a:ext cx="1158433" cy="646331"/>
          </a:xfrm>
          <a:prstGeom prst="rect">
            <a:avLst/>
          </a:prstGeom>
          <a:noFill/>
        </p:spPr>
        <p:txBody>
          <a:bodyPr wrap="square" rtlCol="0">
            <a:spAutoFit/>
          </a:bodyPr>
          <a:lstStyle/>
          <a:p>
            <a:r>
              <a:rPr lang="sr-Latn-RS" sz="3600" b="1" dirty="0">
                <a:solidFill>
                  <a:srgbClr val="4472C4"/>
                </a:solidFill>
                <a:latin typeface="Tw Cen MT" panose="020B0602020104020603" pitchFamily="34" charset="0"/>
              </a:rPr>
              <a:t>2012</a:t>
            </a:r>
          </a:p>
        </p:txBody>
      </p:sp>
      <p:sp>
        <p:nvSpPr>
          <p:cNvPr id="43" name="TextBox 42">
            <a:extLst>
              <a:ext uri="{FF2B5EF4-FFF2-40B4-BE49-F238E27FC236}">
                <a16:creationId xmlns:a16="http://schemas.microsoft.com/office/drawing/2014/main" id="{F3F7D30B-993D-4AC1-8ACB-305453B86933}"/>
              </a:ext>
            </a:extLst>
          </p:cNvPr>
          <p:cNvSpPr txBox="1"/>
          <p:nvPr/>
        </p:nvSpPr>
        <p:spPr>
          <a:xfrm>
            <a:off x="6427814" y="4571086"/>
            <a:ext cx="2399729" cy="1815882"/>
          </a:xfrm>
          <a:prstGeom prst="rect">
            <a:avLst/>
          </a:prstGeom>
          <a:noFill/>
        </p:spPr>
        <p:txBody>
          <a:bodyPr wrap="square" rtlCol="0">
            <a:spAutoFit/>
          </a:bodyPr>
          <a:lstStyle/>
          <a:p>
            <a:pPr algn="ctr"/>
            <a:r>
              <a:rPr lang="sr-Latn-RS" sz="2800" dirty="0" err="1">
                <a:solidFill>
                  <a:schemeClr val="bg1">
                    <a:lumMod val="50000"/>
                  </a:schemeClr>
                </a:solidFill>
                <a:latin typeface="Avenir Book" panose="02000503020000020003" pitchFamily="2" charset="0"/>
              </a:rPr>
              <a:t>OpenSSL</a:t>
            </a:r>
            <a:r>
              <a:rPr lang="sr-Latn-RS" sz="2800" dirty="0">
                <a:solidFill>
                  <a:schemeClr val="bg1">
                    <a:lumMod val="50000"/>
                  </a:schemeClr>
                </a:solidFill>
                <a:latin typeface="Avenir Book" panose="02000503020000020003" pitchFamily="2" charset="0"/>
              </a:rPr>
              <a:t> </a:t>
            </a:r>
            <a:r>
              <a:rPr lang="en-US" sz="2800" dirty="0" err="1">
                <a:solidFill>
                  <a:schemeClr val="bg1">
                    <a:lumMod val="50000"/>
                  </a:schemeClr>
                </a:solidFill>
                <a:latin typeface="Avenir Book" panose="02000503020000020003" pitchFamily="2" charset="0"/>
              </a:rPr>
              <a:t>koristi</a:t>
            </a:r>
            <a:r>
              <a:rPr lang="en-US" sz="2800" dirty="0">
                <a:solidFill>
                  <a:schemeClr val="bg1">
                    <a:lumMod val="50000"/>
                  </a:schemeClr>
                </a:solidFill>
                <a:latin typeface="Avenir Book" panose="02000503020000020003" pitchFamily="2" charset="0"/>
              </a:rPr>
              <a:t> 2/3 </a:t>
            </a:r>
            <a:r>
              <a:rPr lang="en-US" sz="2800" dirty="0" err="1">
                <a:solidFill>
                  <a:schemeClr val="bg1">
                    <a:lumMod val="50000"/>
                  </a:schemeClr>
                </a:solidFill>
                <a:latin typeface="Avenir Book" panose="02000503020000020003" pitchFamily="2" charset="0"/>
              </a:rPr>
              <a:t>servisa</a:t>
            </a:r>
            <a:r>
              <a:rPr lang="en-US" sz="2800" dirty="0">
                <a:solidFill>
                  <a:schemeClr val="bg1">
                    <a:lumMod val="50000"/>
                  </a:schemeClr>
                </a:solidFill>
                <a:latin typeface="Avenir Book" panose="02000503020000020003" pitchFamily="2" charset="0"/>
              </a:rPr>
              <a:t> </a:t>
            </a:r>
            <a:r>
              <a:rPr lang="en-US" sz="2800" dirty="0" err="1">
                <a:solidFill>
                  <a:schemeClr val="bg1">
                    <a:lumMod val="50000"/>
                  </a:schemeClr>
                </a:solidFill>
                <a:latin typeface="Avenir Book" panose="02000503020000020003" pitchFamily="2" charset="0"/>
              </a:rPr>
              <a:t>na</a:t>
            </a:r>
            <a:r>
              <a:rPr lang="en-US" sz="2800" dirty="0">
                <a:solidFill>
                  <a:schemeClr val="bg1">
                    <a:lumMod val="50000"/>
                  </a:schemeClr>
                </a:solidFill>
                <a:latin typeface="Avenir Book" panose="02000503020000020003" pitchFamily="2" charset="0"/>
              </a:rPr>
              <a:t> </a:t>
            </a:r>
            <a:r>
              <a:rPr lang="en-US" sz="2800" dirty="0" err="1">
                <a:solidFill>
                  <a:schemeClr val="bg1">
                    <a:lumMod val="50000"/>
                  </a:schemeClr>
                </a:solidFill>
                <a:latin typeface="Avenir Book" panose="02000503020000020003" pitchFamily="2" charset="0"/>
              </a:rPr>
              <a:t>Internetu</a:t>
            </a:r>
            <a:endParaRPr lang="sr-Latn-RS" sz="2800" dirty="0">
              <a:solidFill>
                <a:schemeClr val="bg1">
                  <a:lumMod val="50000"/>
                </a:schemeClr>
              </a:solidFill>
              <a:latin typeface="Avenir Book" panose="02000503020000020003" pitchFamily="2" charset="0"/>
            </a:endParaRPr>
          </a:p>
        </p:txBody>
      </p:sp>
      <p:sp>
        <p:nvSpPr>
          <p:cNvPr id="44" name="TextBox 43">
            <a:extLst>
              <a:ext uri="{FF2B5EF4-FFF2-40B4-BE49-F238E27FC236}">
                <a16:creationId xmlns:a16="http://schemas.microsoft.com/office/drawing/2014/main" id="{0F72EA58-D8A7-41DA-AD5E-13186944A27A}"/>
              </a:ext>
            </a:extLst>
          </p:cNvPr>
          <p:cNvSpPr txBox="1"/>
          <p:nvPr/>
        </p:nvSpPr>
        <p:spPr>
          <a:xfrm>
            <a:off x="10106820" y="3937528"/>
            <a:ext cx="1158433" cy="646331"/>
          </a:xfrm>
          <a:prstGeom prst="rect">
            <a:avLst/>
          </a:prstGeom>
          <a:noFill/>
        </p:spPr>
        <p:txBody>
          <a:bodyPr wrap="square" rtlCol="0">
            <a:spAutoFit/>
          </a:bodyPr>
          <a:lstStyle/>
          <a:p>
            <a:r>
              <a:rPr lang="sr-Latn-RS" sz="3600" b="1" dirty="0">
                <a:solidFill>
                  <a:srgbClr val="9E1E1E"/>
                </a:solidFill>
                <a:latin typeface="Tw Cen MT" panose="020B0602020104020603" pitchFamily="34" charset="0"/>
              </a:rPr>
              <a:t>2014</a:t>
            </a:r>
          </a:p>
        </p:txBody>
      </p:sp>
      <p:sp>
        <p:nvSpPr>
          <p:cNvPr id="45" name="TextBox 44">
            <a:extLst>
              <a:ext uri="{FF2B5EF4-FFF2-40B4-BE49-F238E27FC236}">
                <a16:creationId xmlns:a16="http://schemas.microsoft.com/office/drawing/2014/main" id="{1E3EC91E-D394-4D26-AB19-17DBBAA256E5}"/>
              </a:ext>
            </a:extLst>
          </p:cNvPr>
          <p:cNvSpPr txBox="1"/>
          <p:nvPr/>
        </p:nvSpPr>
        <p:spPr>
          <a:xfrm>
            <a:off x="9486171" y="4571086"/>
            <a:ext cx="2399729" cy="954107"/>
          </a:xfrm>
          <a:prstGeom prst="rect">
            <a:avLst/>
          </a:prstGeom>
          <a:noFill/>
        </p:spPr>
        <p:txBody>
          <a:bodyPr wrap="square" rtlCol="0">
            <a:spAutoFit/>
          </a:bodyPr>
          <a:lstStyle/>
          <a:p>
            <a:pPr algn="ctr"/>
            <a:r>
              <a:rPr lang="en-US" sz="2800" dirty="0" err="1">
                <a:solidFill>
                  <a:schemeClr val="bg1">
                    <a:lumMod val="50000"/>
                  </a:schemeClr>
                </a:solidFill>
                <a:latin typeface="Avenir Book" panose="02000503020000020003" pitchFamily="2" charset="0"/>
              </a:rPr>
              <a:t>Bezbednost</a:t>
            </a:r>
            <a:r>
              <a:rPr lang="en-US" sz="2800" dirty="0">
                <a:solidFill>
                  <a:schemeClr val="bg1">
                    <a:lumMod val="50000"/>
                  </a:schemeClr>
                </a:solidFill>
                <a:latin typeface="Avenir Book" panose="02000503020000020003" pitchFamily="2" charset="0"/>
              </a:rPr>
              <a:t> je </a:t>
            </a:r>
            <a:r>
              <a:rPr lang="en-US" sz="2800" dirty="0" err="1">
                <a:solidFill>
                  <a:schemeClr val="bg1">
                    <a:lumMod val="50000"/>
                  </a:schemeClr>
                </a:solidFill>
                <a:latin typeface="Avenir Book" panose="02000503020000020003" pitchFamily="2" charset="0"/>
              </a:rPr>
              <a:t>bila</a:t>
            </a:r>
            <a:r>
              <a:rPr lang="en-US" sz="2800" dirty="0">
                <a:solidFill>
                  <a:schemeClr val="bg1">
                    <a:lumMod val="50000"/>
                  </a:schemeClr>
                </a:solidFill>
                <a:latin typeface="Avenir Book" panose="02000503020000020003" pitchFamily="2" charset="0"/>
              </a:rPr>
              <a:t> </a:t>
            </a:r>
            <a:r>
              <a:rPr lang="en-US" sz="2800" dirty="0" err="1">
                <a:solidFill>
                  <a:schemeClr val="bg1">
                    <a:lumMod val="50000"/>
                  </a:schemeClr>
                </a:solidFill>
                <a:latin typeface="Avenir Book" panose="02000503020000020003" pitchFamily="2" charset="0"/>
              </a:rPr>
              <a:t>laž</a:t>
            </a:r>
            <a:endParaRPr lang="sr-Latn-RS" sz="2800" dirty="0">
              <a:solidFill>
                <a:schemeClr val="bg1">
                  <a:lumMod val="50000"/>
                </a:schemeClr>
              </a:solidFill>
              <a:latin typeface="Avenir Book" panose="02000503020000020003" pitchFamily="2" charset="0"/>
            </a:endParaRPr>
          </a:p>
        </p:txBody>
      </p:sp>
      <p:sp>
        <p:nvSpPr>
          <p:cNvPr id="47" name="TextBox 46">
            <a:extLst>
              <a:ext uri="{FF2B5EF4-FFF2-40B4-BE49-F238E27FC236}">
                <a16:creationId xmlns:a16="http://schemas.microsoft.com/office/drawing/2014/main" id="{4E7F9D2D-DA00-4537-801A-AC548600B729}"/>
              </a:ext>
            </a:extLst>
          </p:cNvPr>
          <p:cNvSpPr txBox="1"/>
          <p:nvPr/>
        </p:nvSpPr>
        <p:spPr>
          <a:xfrm>
            <a:off x="5556878" y="6273225"/>
            <a:ext cx="4151539" cy="584775"/>
          </a:xfrm>
          <a:prstGeom prst="rect">
            <a:avLst/>
          </a:prstGeom>
          <a:noFill/>
        </p:spPr>
        <p:txBody>
          <a:bodyPr wrap="square" rtlCol="0">
            <a:spAutoFit/>
          </a:bodyPr>
          <a:lstStyle/>
          <a:p>
            <a:pPr algn="ctr"/>
            <a:r>
              <a:rPr lang="en-US" sz="3200" b="1" i="1" dirty="0" err="1">
                <a:solidFill>
                  <a:schemeClr val="bg1">
                    <a:lumMod val="50000"/>
                  </a:schemeClr>
                </a:solidFill>
                <a:latin typeface="Avenir Book" panose="02000503020000020003" pitchFamily="2" charset="0"/>
              </a:rPr>
              <a:t>Ranjivi</a:t>
            </a:r>
            <a:r>
              <a:rPr lang="en-US" sz="3200" b="1" i="1" dirty="0">
                <a:solidFill>
                  <a:schemeClr val="bg1">
                    <a:lumMod val="50000"/>
                  </a:schemeClr>
                </a:solidFill>
                <a:latin typeface="Avenir Book" panose="02000503020000020003" pitchFamily="2" charset="0"/>
              </a:rPr>
              <a:t> commit</a:t>
            </a:r>
            <a:endParaRPr lang="sr-Latn-RS" sz="3200" b="1" i="1" dirty="0">
              <a:solidFill>
                <a:schemeClr val="bg1">
                  <a:lumMod val="50000"/>
                </a:schemeClr>
              </a:solidFill>
              <a:latin typeface="Avenir Book" panose="02000503020000020003" pitchFamily="2" charset="0"/>
            </a:endParaRPr>
          </a:p>
        </p:txBody>
      </p:sp>
      <p:sp>
        <p:nvSpPr>
          <p:cNvPr id="3" name="Slide Number Placeholder 2">
            <a:extLst>
              <a:ext uri="{FF2B5EF4-FFF2-40B4-BE49-F238E27FC236}">
                <a16:creationId xmlns:a16="http://schemas.microsoft.com/office/drawing/2014/main" id="{9BA92885-48BC-D1C1-FFC8-73137512BF4F}"/>
              </a:ext>
            </a:extLst>
          </p:cNvPr>
          <p:cNvSpPr>
            <a:spLocks noGrp="1"/>
          </p:cNvSpPr>
          <p:nvPr>
            <p:ph type="sldNum" sz="quarter" idx="12"/>
          </p:nvPr>
        </p:nvSpPr>
        <p:spPr/>
        <p:txBody>
          <a:bodyPr/>
          <a:lstStyle/>
          <a:p>
            <a:fld id="{9041FEBA-683F-B44C-A647-A4FB58DC8725}" type="slidenum">
              <a:rPr lang="en-US" smtClean="0"/>
              <a:t>5</a:t>
            </a:fld>
            <a:endParaRPr lang="en-US"/>
          </a:p>
        </p:txBody>
      </p:sp>
    </p:spTree>
    <p:extLst>
      <p:ext uri="{BB962C8B-B14F-4D97-AF65-F5344CB8AC3E}">
        <p14:creationId xmlns:p14="http://schemas.microsoft.com/office/powerpoint/2010/main" val="2893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down)">
                                      <p:cBhvr>
                                        <p:cTn id="50" dur="500"/>
                                        <p:tgtEl>
                                          <p:spTgt spid="52"/>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par>
                          <p:cTn id="63" fill="hold">
                            <p:stCondLst>
                              <p:cond delay="500"/>
                            </p:stCondLst>
                            <p:childTnLst>
                              <p:par>
                                <p:cTn id="64" presetID="22" presetClass="entr" presetSubtype="4" fill="hold"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down)">
                                      <p:cBhvr>
                                        <p:cTn id="66" dur="500"/>
                                        <p:tgtEl>
                                          <p:spTgt spid="53"/>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3" grpId="0" animBg="1"/>
      <p:bldP spid="7" grpId="0" animBg="1"/>
      <p:bldP spid="36" grpId="0"/>
      <p:bldP spid="37" grpId="0"/>
      <p:bldP spid="40" grpId="0"/>
      <p:bldP spid="41" grpId="0"/>
      <p:bldP spid="42" grpId="0"/>
      <p:bldP spid="43" grpId="0"/>
      <p:bldP spid="44" grpId="0"/>
      <p:bldP spid="45" grpId="0"/>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70000" lnSpcReduction="20000"/>
          </a:bodyPr>
          <a:lstStyle/>
          <a:p>
            <a:r>
              <a:rPr lang="en-US" dirty="0" err="1"/>
              <a:t>Faza</a:t>
            </a:r>
            <a:r>
              <a:rPr lang="en-US" dirty="0"/>
              <a:t> </a:t>
            </a:r>
            <a:r>
              <a:rPr lang="en-US" dirty="0" err="1"/>
              <a:t>implementacije</a:t>
            </a:r>
            <a:r>
              <a:rPr lang="en-US" dirty="0"/>
              <a:t> za </a:t>
            </a:r>
            <a:r>
              <a:rPr lang="en-US" dirty="0" err="1"/>
              <a:t>hardver</a:t>
            </a:r>
            <a:r>
              <a:rPr lang="en-US" dirty="0"/>
              <a:t> se </a:t>
            </a:r>
            <a:r>
              <a:rPr lang="en-US" dirty="0" err="1"/>
              <a:t>fokusira</a:t>
            </a:r>
            <a:r>
              <a:rPr lang="en-US" dirty="0"/>
              <a:t> </a:t>
            </a:r>
            <a:r>
              <a:rPr lang="en-US" dirty="0" err="1"/>
              <a:t>na</a:t>
            </a:r>
            <a:r>
              <a:rPr lang="en-US" dirty="0"/>
              <a:t> </a:t>
            </a:r>
            <a:r>
              <a:rPr lang="en-US" dirty="0" err="1"/>
              <a:t>dva</a:t>
            </a:r>
            <a:r>
              <a:rPr lang="en-US" dirty="0"/>
              <a:t> dela:</a:t>
            </a:r>
          </a:p>
          <a:p>
            <a:pPr lvl="1"/>
            <a:r>
              <a:rPr lang="en-US" dirty="0"/>
              <a:t>Register Transfer Level (RTL) </a:t>
            </a:r>
            <a:r>
              <a:rPr lang="en-US" dirty="0" err="1"/>
              <a:t>dizajn</a:t>
            </a:r>
            <a:endParaRPr lang="en-US" dirty="0"/>
          </a:p>
          <a:p>
            <a:pPr lvl="1"/>
            <a:r>
              <a:rPr lang="en-US" dirty="0" err="1"/>
              <a:t>Izvorni</a:t>
            </a:r>
            <a:r>
              <a:rPr lang="en-US" dirty="0"/>
              <a:t> </a:t>
            </a:r>
            <a:r>
              <a:rPr lang="en-US" dirty="0" err="1"/>
              <a:t>kod</a:t>
            </a:r>
            <a:r>
              <a:rPr lang="en-US" dirty="0"/>
              <a:t> </a:t>
            </a:r>
            <a:r>
              <a:rPr lang="en-US" dirty="0" err="1"/>
              <a:t>firmvera</a:t>
            </a:r>
            <a:r>
              <a:rPr lang="en-US" dirty="0"/>
              <a:t> koji se </a:t>
            </a:r>
            <a:r>
              <a:rPr lang="en-US" dirty="0" err="1"/>
              <a:t>čuva</a:t>
            </a:r>
            <a:r>
              <a:rPr lang="en-US" dirty="0"/>
              <a:t> u ROM-u</a:t>
            </a:r>
          </a:p>
          <a:p>
            <a:r>
              <a:rPr lang="en-US" dirty="0" err="1"/>
              <a:t>Način</a:t>
            </a:r>
            <a:r>
              <a:rPr lang="en-US" dirty="0"/>
              <a:t> </a:t>
            </a:r>
            <a:r>
              <a:rPr lang="en-US" dirty="0" err="1"/>
              <a:t>procene</a:t>
            </a:r>
            <a:r>
              <a:rPr lang="en-US" dirty="0"/>
              <a:t> </a:t>
            </a:r>
            <a:r>
              <a:rPr lang="en-US" dirty="0" err="1"/>
              <a:t>bezbednosti</a:t>
            </a:r>
            <a:r>
              <a:rPr lang="en-US" dirty="0"/>
              <a:t> RTL </a:t>
            </a:r>
            <a:r>
              <a:rPr lang="en-US" dirty="0" err="1"/>
              <a:t>dizajna</a:t>
            </a:r>
            <a:r>
              <a:rPr lang="en-US" dirty="0"/>
              <a:t> </a:t>
            </a:r>
            <a:r>
              <a:rPr lang="en-US" dirty="0" err="1"/>
              <a:t>uključuje</a:t>
            </a:r>
            <a:r>
              <a:rPr lang="en-US" dirty="0"/>
              <a:t> </a:t>
            </a:r>
            <a:r>
              <a:rPr lang="en-US" dirty="0" err="1"/>
              <a:t>inspekciju</a:t>
            </a:r>
            <a:r>
              <a:rPr lang="en-US" dirty="0"/>
              <a:t> (pre </a:t>
            </a:r>
            <a:r>
              <a:rPr lang="en-US" dirty="0" err="1"/>
              <a:t>sinteze</a:t>
            </a:r>
            <a:r>
              <a:rPr lang="en-US" dirty="0"/>
              <a:t>) </a:t>
            </a:r>
            <a:r>
              <a:rPr lang="en-US" dirty="0" err="1"/>
              <a:t>samog</a:t>
            </a:r>
            <a:r>
              <a:rPr lang="en-US" dirty="0"/>
              <a:t> RTL-a </a:t>
            </a:r>
            <a:r>
              <a:rPr lang="en-US" dirty="0" err="1"/>
              <a:t>i</a:t>
            </a:r>
            <a:r>
              <a:rPr lang="en-US" dirty="0"/>
              <a:t> </a:t>
            </a:r>
            <a:r>
              <a:rPr lang="en-US" dirty="0" err="1"/>
              <a:t>proveru</a:t>
            </a:r>
            <a:r>
              <a:rPr lang="en-US" dirty="0"/>
              <a:t> </a:t>
            </a:r>
            <a:r>
              <a:rPr lang="en-US" dirty="0" err="1"/>
              <a:t>problema</a:t>
            </a:r>
            <a:r>
              <a:rPr lang="en-US" dirty="0"/>
              <a:t> u </a:t>
            </a:r>
            <a:r>
              <a:rPr lang="en-US" dirty="0" err="1"/>
              <a:t>kodu</a:t>
            </a:r>
            <a:r>
              <a:rPr lang="en-US" dirty="0"/>
              <a:t> koji </a:t>
            </a:r>
            <a:r>
              <a:rPr lang="en-US" dirty="0" err="1"/>
              <a:t>mogu</a:t>
            </a:r>
            <a:r>
              <a:rPr lang="en-US" dirty="0"/>
              <a:t> </a:t>
            </a:r>
            <a:r>
              <a:rPr lang="en-US" dirty="0" err="1"/>
              <a:t>predstavljati</a:t>
            </a:r>
            <a:r>
              <a:rPr lang="en-US" dirty="0"/>
              <a:t> </a:t>
            </a:r>
            <a:r>
              <a:rPr lang="en-US" dirty="0" err="1"/>
              <a:t>odstupanje</a:t>
            </a:r>
            <a:r>
              <a:rPr lang="en-US" dirty="0"/>
              <a:t> od </a:t>
            </a:r>
            <a:r>
              <a:rPr lang="en-US" dirty="0" err="1"/>
              <a:t>zahteva</a:t>
            </a:r>
            <a:endParaRPr lang="en-US" dirty="0"/>
          </a:p>
          <a:p>
            <a:pPr lvl="1"/>
            <a:r>
              <a:rPr lang="en-US" dirty="0" err="1"/>
              <a:t>Netačan</a:t>
            </a:r>
            <a:r>
              <a:rPr lang="en-US" dirty="0"/>
              <a:t> </a:t>
            </a:r>
            <a:r>
              <a:rPr lang="en-US" dirty="0" err="1"/>
              <a:t>ili</a:t>
            </a:r>
            <a:r>
              <a:rPr lang="en-US" dirty="0"/>
              <a:t> null port ID</a:t>
            </a:r>
          </a:p>
          <a:p>
            <a:pPr lvl="1"/>
            <a:r>
              <a:rPr lang="en-US" dirty="0" err="1"/>
              <a:t>Kontrolni</a:t>
            </a:r>
            <a:r>
              <a:rPr lang="en-US" dirty="0"/>
              <a:t> </a:t>
            </a:r>
            <a:r>
              <a:rPr lang="en-US" dirty="0" err="1"/>
              <a:t>signali</a:t>
            </a:r>
            <a:r>
              <a:rPr lang="en-US" dirty="0"/>
              <a:t> </a:t>
            </a:r>
            <a:r>
              <a:rPr lang="en-US" dirty="0" err="1"/>
              <a:t>rutirani</a:t>
            </a:r>
            <a:r>
              <a:rPr lang="en-US" dirty="0"/>
              <a:t> </a:t>
            </a:r>
            <a:r>
              <a:rPr lang="en-US" dirty="0" err="1"/>
              <a:t>kroz</a:t>
            </a:r>
            <a:r>
              <a:rPr lang="en-US" dirty="0"/>
              <a:t> </a:t>
            </a:r>
            <a:r>
              <a:rPr lang="en-US" dirty="0" err="1"/>
              <a:t>komponentu</a:t>
            </a:r>
            <a:r>
              <a:rPr lang="en-US" dirty="0"/>
              <a:t> </a:t>
            </a:r>
            <a:r>
              <a:rPr lang="en-US" dirty="0" err="1"/>
              <a:t>izvan</a:t>
            </a:r>
            <a:r>
              <a:rPr lang="en-US" dirty="0"/>
              <a:t> </a:t>
            </a:r>
            <a:r>
              <a:rPr lang="en-US" dirty="0" err="1"/>
              <a:t>pouzdanog</a:t>
            </a:r>
            <a:r>
              <a:rPr lang="en-US" dirty="0"/>
              <a:t> </a:t>
            </a:r>
            <a:r>
              <a:rPr lang="en-US" dirty="0" err="1"/>
              <a:t>perimetra</a:t>
            </a:r>
            <a:endParaRPr lang="en-US" dirty="0"/>
          </a:p>
          <a:p>
            <a:pPr lvl="1"/>
            <a:r>
              <a:rPr lang="en-US" dirty="0" err="1"/>
              <a:t>Netačna</a:t>
            </a:r>
            <a:r>
              <a:rPr lang="en-US" dirty="0"/>
              <a:t> </a:t>
            </a:r>
            <a:r>
              <a:rPr lang="en-US" dirty="0" err="1"/>
              <a:t>logika</a:t>
            </a:r>
            <a:r>
              <a:rPr lang="en-US" dirty="0"/>
              <a:t> </a:t>
            </a:r>
            <a:r>
              <a:rPr lang="en-US" dirty="0" err="1"/>
              <a:t>dekodiranja</a:t>
            </a:r>
            <a:r>
              <a:rPr lang="en-US" dirty="0"/>
              <a:t> </a:t>
            </a:r>
            <a:r>
              <a:rPr lang="en-US" dirty="0" err="1"/>
              <a:t>privilegija</a:t>
            </a:r>
            <a:r>
              <a:rPr lang="en-US" dirty="0"/>
              <a:t> u </a:t>
            </a:r>
            <a:r>
              <a:rPr lang="en-US" dirty="0" err="1"/>
              <a:t>kanalu</a:t>
            </a:r>
            <a:r>
              <a:rPr lang="en-US" dirty="0"/>
              <a:t> </a:t>
            </a:r>
            <a:r>
              <a:rPr lang="en-US" dirty="0" err="1"/>
              <a:t>obrade</a:t>
            </a:r>
            <a:r>
              <a:rPr lang="en-US" dirty="0"/>
              <a:t> (</a:t>
            </a:r>
            <a:r>
              <a:rPr lang="en-US" dirty="0" err="1"/>
              <a:t>engl.</a:t>
            </a:r>
            <a:r>
              <a:rPr lang="en-US" dirty="0"/>
              <a:t> </a:t>
            </a:r>
            <a:r>
              <a:rPr lang="en-US" i="1" dirty="0"/>
              <a:t>pipeline</a:t>
            </a:r>
            <a:r>
              <a:rPr lang="en-US" dirty="0"/>
              <a:t>)…</a:t>
            </a:r>
          </a:p>
          <a:p>
            <a:r>
              <a:rPr lang="en-US" dirty="0"/>
              <a:t>Za ROM </a:t>
            </a:r>
            <a:r>
              <a:rPr lang="en-US" dirty="0" err="1"/>
              <a:t>kod</a:t>
            </a:r>
            <a:r>
              <a:rPr lang="en-US" dirty="0"/>
              <a:t> </a:t>
            </a:r>
            <a:r>
              <a:rPr lang="en-US" dirty="0" err="1"/>
              <a:t>može</a:t>
            </a:r>
            <a:r>
              <a:rPr lang="en-US" dirty="0"/>
              <a:t> da se </a:t>
            </a:r>
            <a:r>
              <a:rPr lang="en-US" dirty="0" err="1"/>
              <a:t>radi</a:t>
            </a:r>
            <a:r>
              <a:rPr lang="en-US" dirty="0"/>
              <a:t> </a:t>
            </a:r>
            <a:r>
              <a:rPr lang="en-US" dirty="0" err="1"/>
              <a:t>statička</a:t>
            </a:r>
            <a:r>
              <a:rPr lang="en-US" dirty="0"/>
              <a:t> </a:t>
            </a:r>
            <a:r>
              <a:rPr lang="en-US" dirty="0" err="1"/>
              <a:t>analiza</a:t>
            </a:r>
            <a:r>
              <a:rPr lang="en-US" dirty="0"/>
              <a:t> za C/C++ </a:t>
            </a:r>
            <a:r>
              <a:rPr lang="en-US" dirty="0" err="1"/>
              <a:t>i</a:t>
            </a:r>
            <a:r>
              <a:rPr lang="en-US" dirty="0"/>
              <a:t> </a:t>
            </a:r>
            <a:r>
              <a:rPr lang="en-US" dirty="0" err="1"/>
              <a:t>druge</a:t>
            </a:r>
            <a:r>
              <a:rPr lang="en-US" dirty="0"/>
              <a:t> </a:t>
            </a:r>
            <a:r>
              <a:rPr lang="en-US" dirty="0" err="1"/>
              <a:t>jezike</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92451"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ED5DF6EF-BDF5-2F94-CCCC-0CF54A5284D2}"/>
              </a:ext>
            </a:extLst>
          </p:cNvPr>
          <p:cNvSpPr>
            <a:spLocks noGrp="1"/>
          </p:cNvSpPr>
          <p:nvPr>
            <p:ph type="sldNum" sz="quarter" idx="12"/>
          </p:nvPr>
        </p:nvSpPr>
        <p:spPr/>
        <p:txBody>
          <a:bodyPr/>
          <a:lstStyle/>
          <a:p>
            <a:fld id="{9041FEBA-683F-B44C-A647-A4FB58DC8725}" type="slidenum">
              <a:rPr lang="en-US" smtClean="0"/>
              <a:t>50</a:t>
            </a:fld>
            <a:endParaRPr lang="en-US"/>
          </a:p>
        </p:txBody>
      </p:sp>
    </p:spTree>
    <p:extLst>
      <p:ext uri="{BB962C8B-B14F-4D97-AF65-F5344CB8AC3E}">
        <p14:creationId xmlns:p14="http://schemas.microsoft.com/office/powerpoint/2010/main" val="1865789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HW </a:t>
            </a:r>
            <a:r>
              <a:rPr lang="en-US" sz="4100" dirty="0" err="1"/>
              <a:t>Alati</a:t>
            </a:r>
            <a:r>
              <a:rPr lang="en-US" sz="4100" dirty="0"/>
              <a:t> </a:t>
            </a:r>
            <a:r>
              <a:rPr lang="en-US" sz="4100" dirty="0" err="1"/>
              <a:t>i</a:t>
            </a:r>
            <a:r>
              <a:rPr lang="en-US" sz="4100" dirty="0"/>
              <a:t> </a:t>
            </a:r>
            <a:r>
              <a:rPr lang="en-US" sz="4100" dirty="0" err="1"/>
              <a:t>smernice</a:t>
            </a:r>
            <a:r>
              <a:rPr lang="en-US" sz="4100" dirty="0"/>
              <a:t> za </a:t>
            </a:r>
            <a:r>
              <a:rPr lang="en-US" sz="4100" dirty="0" err="1"/>
              <a:t>statičku</a:t>
            </a:r>
            <a:r>
              <a:rPr lang="en-US" sz="4100" dirty="0"/>
              <a:t> </a:t>
            </a:r>
            <a:r>
              <a:rPr lang="en-US" sz="4100" dirty="0" err="1"/>
              <a:t>analizu</a:t>
            </a:r>
            <a:r>
              <a:rPr lang="en-US" sz="4100" dirty="0"/>
              <a:t> </a:t>
            </a:r>
            <a:r>
              <a:rPr lang="en-US" sz="4100" dirty="0" err="1"/>
              <a:t>koda</a:t>
            </a:r>
            <a:endParaRPr lang="en-US" sz="4100" dirty="0"/>
          </a:p>
        </p:txBody>
      </p:sp>
      <p:sp>
        <p:nvSpPr>
          <p:cNvPr id="5" name="Content Placeholder 4">
            <a:extLst>
              <a:ext uri="{FF2B5EF4-FFF2-40B4-BE49-F238E27FC236}">
                <a16:creationId xmlns:a16="http://schemas.microsoft.com/office/drawing/2014/main" id="{D40105B0-527A-D65B-C02D-525A611BF18A}"/>
              </a:ext>
            </a:extLst>
          </p:cNvPr>
          <p:cNvSpPr>
            <a:spLocks noGrp="1"/>
          </p:cNvSpPr>
          <p:nvPr>
            <p:ph sz="half" idx="1"/>
          </p:nvPr>
        </p:nvSpPr>
        <p:spPr/>
        <p:txBody>
          <a:bodyPr>
            <a:noAutofit/>
          </a:bodyPr>
          <a:lstStyle/>
          <a:p>
            <a:r>
              <a:rPr lang="en-US" sz="1600" b="1" dirty="0"/>
              <a:t>Icarus Verilog </a:t>
            </a:r>
            <a:r>
              <a:rPr lang="en-US" sz="1600" dirty="0"/>
              <a:t>— Verilog </a:t>
            </a:r>
            <a:r>
              <a:rPr lang="en-US" sz="1600" dirty="0" err="1"/>
              <a:t>alat</a:t>
            </a:r>
            <a:r>
              <a:rPr lang="en-US" sz="1600" dirty="0"/>
              <a:t> za </a:t>
            </a:r>
            <a:r>
              <a:rPr lang="en-US" sz="1600" dirty="0" err="1"/>
              <a:t>simulaciju</a:t>
            </a:r>
            <a:r>
              <a:rPr lang="en-US" sz="1600" dirty="0"/>
              <a:t> </a:t>
            </a:r>
            <a:r>
              <a:rPr lang="en-US" sz="1600" dirty="0" err="1"/>
              <a:t>i</a:t>
            </a:r>
            <a:r>
              <a:rPr lang="en-US" sz="1600" dirty="0"/>
              <a:t> </a:t>
            </a:r>
            <a:r>
              <a:rPr lang="en-US" sz="1600" dirty="0" err="1"/>
              <a:t>sintezu</a:t>
            </a:r>
            <a:r>
              <a:rPr lang="en-US" sz="1600" dirty="0"/>
              <a:t> koji </a:t>
            </a:r>
            <a:r>
              <a:rPr lang="en-US" sz="1600" dirty="0" err="1"/>
              <a:t>radi</a:t>
            </a:r>
            <a:r>
              <a:rPr lang="en-US" sz="1600" dirty="0"/>
              <a:t> </a:t>
            </a:r>
            <a:r>
              <a:rPr lang="en-US" sz="1600" dirty="0" err="1"/>
              <a:t>kompajliranjem</a:t>
            </a:r>
            <a:r>
              <a:rPr lang="en-US" sz="1600" dirty="0"/>
              <a:t> </a:t>
            </a:r>
            <a:r>
              <a:rPr lang="en-US" sz="1600" dirty="0" err="1"/>
              <a:t>izvornog</a:t>
            </a:r>
            <a:r>
              <a:rPr lang="en-US" sz="1600" dirty="0"/>
              <a:t> </a:t>
            </a:r>
            <a:r>
              <a:rPr lang="en-US" sz="1600" dirty="0" err="1"/>
              <a:t>koda</a:t>
            </a:r>
            <a:r>
              <a:rPr lang="en-US" sz="1600" dirty="0"/>
              <a:t> </a:t>
            </a:r>
            <a:r>
              <a:rPr lang="en-US" sz="1600" dirty="0" err="1"/>
              <a:t>napisanog</a:t>
            </a:r>
            <a:r>
              <a:rPr lang="en-US" sz="1600" dirty="0"/>
              <a:t> u IEEE-1364 </a:t>
            </a:r>
            <a:r>
              <a:rPr lang="en-US" sz="1600" dirty="0" err="1"/>
              <a:t>Verilogu</a:t>
            </a:r>
            <a:r>
              <a:rPr lang="en-US" sz="1600" dirty="0"/>
              <a:t> u </a:t>
            </a:r>
            <a:r>
              <a:rPr lang="en-US" sz="1600" dirty="0" err="1"/>
              <a:t>neki</a:t>
            </a:r>
            <a:r>
              <a:rPr lang="en-US" sz="1600" dirty="0"/>
              <a:t> </a:t>
            </a:r>
            <a:r>
              <a:rPr lang="en-US" sz="1600" dirty="0" err="1"/>
              <a:t>ciljani</a:t>
            </a:r>
            <a:r>
              <a:rPr lang="en-US" sz="1600" dirty="0"/>
              <a:t> format</a:t>
            </a:r>
          </a:p>
          <a:p>
            <a:r>
              <a:rPr lang="en-US" sz="1600" b="1" dirty="0" err="1"/>
              <a:t>verible</a:t>
            </a:r>
            <a:r>
              <a:rPr lang="en-US" sz="1600" b="1" dirty="0"/>
              <a:t>-linter-action</a:t>
            </a:r>
            <a:r>
              <a:rPr lang="en-US" sz="1600" dirty="0"/>
              <a:t> — </a:t>
            </a:r>
            <a:r>
              <a:rPr lang="en-US" sz="1600" dirty="0" err="1"/>
              <a:t>Automatski</a:t>
            </a:r>
            <a:r>
              <a:rPr lang="en-US" sz="1600" dirty="0"/>
              <a:t> linting </a:t>
            </a:r>
            <a:r>
              <a:rPr lang="en-US" sz="1600" dirty="0" err="1"/>
              <a:t>SystemVerilog</a:t>
            </a:r>
            <a:r>
              <a:rPr lang="en-US" sz="1600" dirty="0"/>
              <a:t>-a u </a:t>
            </a:r>
            <a:r>
              <a:rPr lang="en-US" sz="1600" dirty="0" err="1"/>
              <a:t>Githuba</a:t>
            </a:r>
            <a:r>
              <a:rPr lang="en-US" sz="1600" dirty="0"/>
              <a:t> </a:t>
            </a:r>
            <a:r>
              <a:rPr lang="en-US" sz="1600" dirty="0" err="1"/>
              <a:t>akcijama</a:t>
            </a:r>
            <a:r>
              <a:rPr lang="en-US" sz="1600" dirty="0"/>
              <a:t> </a:t>
            </a:r>
            <a:r>
              <a:rPr lang="en-US" sz="1600" dirty="0" err="1"/>
              <a:t>uz</a:t>
            </a:r>
            <a:r>
              <a:rPr lang="en-US" sz="1600" dirty="0"/>
              <a:t> </a:t>
            </a:r>
            <a:r>
              <a:rPr lang="en-US" sz="1600" dirty="0" err="1"/>
              <a:t>pomoć</a:t>
            </a:r>
            <a:r>
              <a:rPr lang="en-US" sz="1600" dirty="0"/>
              <a:t> </a:t>
            </a:r>
            <a:r>
              <a:rPr lang="en-US" sz="1600" dirty="0" err="1"/>
              <a:t>Verible</a:t>
            </a:r>
            <a:r>
              <a:rPr lang="en-US" sz="1600" dirty="0"/>
              <a:t>-a. </a:t>
            </a:r>
            <a:r>
              <a:rPr lang="en-US" sz="1600" dirty="0" err="1"/>
              <a:t>Koristi</a:t>
            </a:r>
            <a:r>
              <a:rPr lang="en-US" sz="1600" dirty="0"/>
              <a:t> se za </a:t>
            </a:r>
            <a:r>
              <a:rPr lang="en-US" sz="1600" dirty="0" err="1"/>
              <a:t>automatski</a:t>
            </a:r>
            <a:r>
              <a:rPr lang="en-US" sz="1600" dirty="0"/>
              <a:t> linting Verilog </a:t>
            </a:r>
            <a:r>
              <a:rPr lang="en-US" sz="1600" dirty="0" err="1"/>
              <a:t>i</a:t>
            </a:r>
            <a:r>
              <a:rPr lang="en-US" sz="1600" dirty="0"/>
              <a:t> </a:t>
            </a:r>
            <a:r>
              <a:rPr lang="en-US" sz="1600" dirty="0" err="1"/>
              <a:t>SystemVerilog</a:t>
            </a:r>
            <a:r>
              <a:rPr lang="en-US" sz="1600" dirty="0"/>
              <a:t> </a:t>
            </a:r>
            <a:r>
              <a:rPr lang="en-US" sz="1600" dirty="0" err="1"/>
              <a:t>izvornih</a:t>
            </a:r>
            <a:r>
              <a:rPr lang="en-US" sz="1600" dirty="0"/>
              <a:t> </a:t>
            </a:r>
            <a:r>
              <a:rPr lang="en-US" sz="1600" dirty="0" err="1"/>
              <a:t>datoteka</a:t>
            </a:r>
            <a:r>
              <a:rPr lang="en-US" sz="1600" dirty="0"/>
              <a:t> </a:t>
            </a:r>
            <a:r>
              <a:rPr lang="en-US" sz="1600" dirty="0" err="1"/>
              <a:t>i</a:t>
            </a:r>
            <a:r>
              <a:rPr lang="en-US" sz="1600" dirty="0"/>
              <a:t> </a:t>
            </a:r>
            <a:r>
              <a:rPr lang="en-US" sz="1600" dirty="0" err="1"/>
              <a:t>komentarisanje</a:t>
            </a:r>
            <a:r>
              <a:rPr lang="en-US" sz="1600" dirty="0"/>
              <a:t> </a:t>
            </a:r>
            <a:r>
              <a:rPr lang="en-US" sz="1600" dirty="0" err="1"/>
              <a:t>pogrešnih</a:t>
            </a:r>
            <a:r>
              <a:rPr lang="en-US" sz="1600" dirty="0"/>
              <a:t> </a:t>
            </a:r>
            <a:r>
              <a:rPr lang="en-US" sz="1600" dirty="0" err="1"/>
              <a:t>linija</a:t>
            </a:r>
            <a:r>
              <a:rPr lang="en-US" sz="1600" dirty="0"/>
              <a:t> </a:t>
            </a:r>
            <a:r>
              <a:rPr lang="en-US" sz="1600" dirty="0" err="1"/>
              <a:t>koda</a:t>
            </a:r>
            <a:r>
              <a:rPr lang="en-US" sz="1600" dirty="0"/>
              <a:t> </a:t>
            </a:r>
            <a:r>
              <a:rPr lang="en-US" sz="1600" dirty="0" err="1"/>
              <a:t>kod</a:t>
            </a:r>
            <a:r>
              <a:rPr lang="en-US" sz="1600" dirty="0"/>
              <a:t> pull request-a.</a:t>
            </a:r>
          </a:p>
          <a:p>
            <a:r>
              <a:rPr lang="en-US" sz="1600" b="1" dirty="0" err="1"/>
              <a:t>Verilator</a:t>
            </a:r>
            <a:r>
              <a:rPr lang="en-US" sz="1600" dirty="0"/>
              <a:t> — Alat koji </a:t>
            </a:r>
            <a:r>
              <a:rPr lang="en-US" sz="1600" dirty="0" err="1"/>
              <a:t>pretvara</a:t>
            </a:r>
            <a:r>
              <a:rPr lang="en-US" sz="1600" dirty="0"/>
              <a:t> Verilog u model u C++ </a:t>
            </a:r>
            <a:r>
              <a:rPr lang="en-US" sz="1600" dirty="0" err="1"/>
              <a:t>ili</a:t>
            </a:r>
            <a:r>
              <a:rPr lang="en-US" sz="1600" dirty="0"/>
              <a:t> </a:t>
            </a:r>
            <a:r>
              <a:rPr lang="en-US" sz="1600" dirty="0" err="1"/>
              <a:t>SystemC</a:t>
            </a:r>
            <a:r>
              <a:rPr lang="en-US" sz="1600" dirty="0"/>
              <a:t>. </a:t>
            </a:r>
            <a:r>
              <a:rPr lang="en-US" sz="1600" dirty="0" err="1"/>
              <a:t>Obavlja</a:t>
            </a:r>
            <a:r>
              <a:rPr lang="en-US" sz="1600" dirty="0"/>
              <a:t> lint </a:t>
            </a:r>
            <a:r>
              <a:rPr lang="en-US" sz="1600" dirty="0" err="1"/>
              <a:t>provere</a:t>
            </a:r>
            <a:r>
              <a:rPr lang="en-US" sz="1600" dirty="0"/>
              <a:t> </a:t>
            </a:r>
            <a:r>
              <a:rPr lang="en-US" sz="1600" dirty="0" err="1"/>
              <a:t>kvalitete</a:t>
            </a:r>
            <a:r>
              <a:rPr lang="en-US" sz="1600" dirty="0"/>
              <a:t> </a:t>
            </a:r>
            <a:r>
              <a:rPr lang="en-US" sz="1600" dirty="0" err="1"/>
              <a:t>koda</a:t>
            </a:r>
            <a:r>
              <a:rPr lang="en-US" sz="1600" dirty="0"/>
              <a:t>.</a:t>
            </a:r>
          </a:p>
          <a:p>
            <a:r>
              <a:rPr lang="en-US" sz="1600" b="1" dirty="0" err="1"/>
              <a:t>vscode</a:t>
            </a:r>
            <a:r>
              <a:rPr lang="en-US" sz="1600" b="1" dirty="0"/>
              <a:t>-</a:t>
            </a:r>
            <a:r>
              <a:rPr lang="en-US" sz="1600" b="1" dirty="0" err="1"/>
              <a:t>verilog</a:t>
            </a:r>
            <a:r>
              <a:rPr lang="en-US" sz="1600" b="1" dirty="0"/>
              <a:t>-</a:t>
            </a:r>
            <a:r>
              <a:rPr lang="en-US" sz="1600" b="1" dirty="0" err="1"/>
              <a:t>hdl</a:t>
            </a:r>
            <a:r>
              <a:rPr lang="en-US" sz="1600" b="1" dirty="0"/>
              <a:t>-support</a:t>
            </a:r>
            <a:r>
              <a:rPr lang="en-US" sz="1600" dirty="0"/>
              <a:t> — Verilog HDL/</a:t>
            </a:r>
            <a:r>
              <a:rPr lang="en-US" sz="1600" dirty="0" err="1"/>
              <a:t>SystemVerilog</a:t>
            </a:r>
            <a:r>
              <a:rPr lang="en-US" sz="1600" dirty="0"/>
              <a:t>/</a:t>
            </a:r>
            <a:r>
              <a:rPr lang="en-US" sz="1600" dirty="0" err="1"/>
              <a:t>Bluespec</a:t>
            </a:r>
            <a:r>
              <a:rPr lang="en-US" sz="1600" dirty="0"/>
              <a:t> </a:t>
            </a:r>
            <a:r>
              <a:rPr lang="en-US" sz="1600" dirty="0" err="1"/>
              <a:t>SystemVerilog</a:t>
            </a:r>
            <a:r>
              <a:rPr lang="en-US" sz="1600" dirty="0"/>
              <a:t> </a:t>
            </a:r>
            <a:r>
              <a:rPr lang="en-US" sz="1600" dirty="0" err="1"/>
              <a:t>podrška</a:t>
            </a:r>
            <a:r>
              <a:rPr lang="en-US" sz="1600" dirty="0"/>
              <a:t> za VS Code. </a:t>
            </a:r>
            <a:r>
              <a:rPr lang="en-US" sz="1600" dirty="0" err="1"/>
              <a:t>Pruža</a:t>
            </a:r>
            <a:r>
              <a:rPr lang="en-US" sz="1600" dirty="0"/>
              <a:t> </a:t>
            </a:r>
            <a:r>
              <a:rPr lang="en-US" sz="1600" dirty="0" err="1"/>
              <a:t>prepoznaje</a:t>
            </a:r>
            <a:r>
              <a:rPr lang="en-US" sz="1600" dirty="0"/>
              <a:t> </a:t>
            </a:r>
            <a:r>
              <a:rPr lang="en-US" sz="1600" dirty="0" err="1"/>
              <a:t>sintaksu</a:t>
            </a:r>
            <a:r>
              <a:rPr lang="en-US" sz="1600" dirty="0"/>
              <a:t> </a:t>
            </a:r>
            <a:r>
              <a:rPr lang="en-US" sz="1600" dirty="0" err="1"/>
              <a:t>i</a:t>
            </a:r>
            <a:r>
              <a:rPr lang="en-US" sz="1600" dirty="0"/>
              <a:t> </a:t>
            </a:r>
            <a:r>
              <a:rPr lang="en-US" sz="1600" dirty="0" err="1"/>
              <a:t>podršku</a:t>
            </a:r>
            <a:r>
              <a:rPr lang="en-US" sz="1600" dirty="0"/>
              <a:t> za </a:t>
            </a:r>
            <a:r>
              <a:rPr lang="en-US" sz="1600" dirty="0" err="1"/>
              <a:t>lintovanje</a:t>
            </a:r>
            <a:r>
              <a:rPr lang="en-US" sz="1600" dirty="0"/>
              <a:t> od Icarus Verilog, </a:t>
            </a:r>
            <a:r>
              <a:rPr lang="en-US" sz="1600" dirty="0" err="1"/>
              <a:t>Vivado</a:t>
            </a:r>
            <a:r>
              <a:rPr lang="en-US" sz="1600" dirty="0"/>
              <a:t> Logical Simulation, </a:t>
            </a:r>
            <a:r>
              <a:rPr lang="en-US" sz="1600" dirty="0" err="1"/>
              <a:t>Modelsim</a:t>
            </a:r>
            <a:r>
              <a:rPr lang="en-US" sz="1600" dirty="0"/>
              <a:t> </a:t>
            </a:r>
            <a:r>
              <a:rPr lang="en-US" sz="1600" dirty="0" err="1"/>
              <a:t>i</a:t>
            </a:r>
            <a:r>
              <a:rPr lang="en-US" sz="1600" dirty="0"/>
              <a:t> </a:t>
            </a:r>
            <a:r>
              <a:rPr lang="en-US" sz="1600" dirty="0" err="1"/>
              <a:t>Verilator</a:t>
            </a:r>
            <a:r>
              <a:rPr lang="en-US" sz="1600" dirty="0"/>
              <a:t> </a:t>
            </a:r>
            <a:r>
              <a:rPr lang="en-US" sz="1600" dirty="0" err="1"/>
              <a:t>alata</a:t>
            </a:r>
            <a:endParaRPr lang="en-US" sz="1600" dirty="0"/>
          </a:p>
        </p:txBody>
      </p:sp>
      <p:pic>
        <p:nvPicPr>
          <p:cNvPr id="6" name="Picture 5">
            <a:extLst>
              <a:ext uri="{FF2B5EF4-FFF2-40B4-BE49-F238E27FC236}">
                <a16:creationId xmlns:a16="http://schemas.microsoft.com/office/drawing/2014/main" id="{3BE0D9BE-9974-991E-6610-4071CB78BAA0}"/>
              </a:ext>
            </a:extLst>
          </p:cNvPr>
          <p:cNvPicPr>
            <a:picLocks noChangeAspect="1"/>
          </p:cNvPicPr>
          <p:nvPr/>
        </p:nvPicPr>
        <p:blipFill>
          <a:blip r:embed="rId3"/>
          <a:stretch>
            <a:fillRect/>
          </a:stretch>
        </p:blipFill>
        <p:spPr>
          <a:xfrm>
            <a:off x="7443123" y="1460013"/>
            <a:ext cx="3610000" cy="4806337"/>
          </a:xfrm>
          <a:prstGeom prst="rect">
            <a:avLst/>
          </a:prstGeom>
        </p:spPr>
      </p:pic>
      <p:sp>
        <p:nvSpPr>
          <p:cNvPr id="7" name="TextBox 6">
            <a:extLst>
              <a:ext uri="{FF2B5EF4-FFF2-40B4-BE49-F238E27FC236}">
                <a16:creationId xmlns:a16="http://schemas.microsoft.com/office/drawing/2014/main" id="{1AEA0B66-BC92-FD03-FC14-307F70F2BC17}"/>
              </a:ext>
            </a:extLst>
          </p:cNvPr>
          <p:cNvSpPr txBox="1"/>
          <p:nvPr/>
        </p:nvSpPr>
        <p:spPr>
          <a:xfrm>
            <a:off x="77959" y="6550223"/>
            <a:ext cx="2736198" cy="307777"/>
          </a:xfrm>
          <a:prstGeom prst="rect">
            <a:avLst/>
          </a:prstGeom>
          <a:noFill/>
        </p:spPr>
        <p:txBody>
          <a:bodyPr wrap="none" rtlCol="0">
            <a:spAutoFit/>
          </a:bodyPr>
          <a:lstStyle/>
          <a:p>
            <a:r>
              <a:rPr lang="en-US" sz="1400" baseline="30000" dirty="0" err="1">
                <a:latin typeface="Avenir Book" panose="02000503020000020003" pitchFamily="2" charset="0"/>
              </a:rPr>
              <a:t>Izvor</a:t>
            </a:r>
            <a:r>
              <a:rPr lang="en-US" sz="1400" baseline="30000" dirty="0">
                <a:latin typeface="Avenir Book" panose="02000503020000020003" pitchFamily="2" charset="0"/>
              </a:rPr>
              <a:t>: Analysis Tools - https://analysis-</a:t>
            </a:r>
            <a:r>
              <a:rPr lang="en-US" sz="1400" baseline="30000" dirty="0" err="1">
                <a:latin typeface="Avenir Book" panose="02000503020000020003" pitchFamily="2" charset="0"/>
              </a:rPr>
              <a:t>tools.dev</a:t>
            </a:r>
            <a:r>
              <a:rPr lang="en-US" sz="1400" baseline="30000" dirty="0">
                <a:latin typeface="Avenir Book" panose="02000503020000020003" pitchFamily="2" charset="0"/>
              </a:rPr>
              <a:t>/</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96697F07-048C-90AF-8B47-0576FEA27E25}"/>
              </a:ext>
            </a:extLst>
          </p:cNvPr>
          <p:cNvSpPr>
            <a:spLocks noGrp="1"/>
          </p:cNvSpPr>
          <p:nvPr>
            <p:ph type="sldNum" sz="quarter" idx="12"/>
          </p:nvPr>
        </p:nvSpPr>
        <p:spPr/>
        <p:txBody>
          <a:bodyPr/>
          <a:lstStyle/>
          <a:p>
            <a:fld id="{9041FEBA-683F-B44C-A647-A4FB58DC8725}" type="slidenum">
              <a:rPr lang="en-US" smtClean="0"/>
              <a:t>51</a:t>
            </a:fld>
            <a:endParaRPr lang="en-US"/>
          </a:p>
        </p:txBody>
      </p:sp>
    </p:spTree>
    <p:extLst>
      <p:ext uri="{BB962C8B-B14F-4D97-AF65-F5344CB8AC3E}">
        <p14:creationId xmlns:p14="http://schemas.microsoft.com/office/powerpoint/2010/main" val="302230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378823" y="740770"/>
            <a:ext cx="12971417" cy="676868"/>
          </a:xfrm>
        </p:spPr>
        <p:txBody>
          <a:bodyPr anchor="ctr">
            <a:normAutofit fontScale="90000"/>
          </a:bodyPr>
          <a:lstStyle/>
          <a:p>
            <a:pPr>
              <a:lnSpc>
                <a:spcPct val="90000"/>
              </a:lnSpc>
            </a:pPr>
            <a:r>
              <a:rPr lang="en-US" sz="4100" dirty="0"/>
              <a:t>Da li </a:t>
            </a:r>
            <a:r>
              <a:rPr lang="en-US" sz="4100" dirty="0" err="1"/>
              <a:t>veliki</a:t>
            </a:r>
            <a:r>
              <a:rPr lang="en-US" sz="4100" dirty="0"/>
              <a:t> </a:t>
            </a:r>
            <a:r>
              <a:rPr lang="en-US" sz="4100" dirty="0" err="1"/>
              <a:t>jezički</a:t>
            </a:r>
            <a:r>
              <a:rPr lang="en-US" sz="4100" dirty="0"/>
              <a:t> </a:t>
            </a:r>
            <a:r>
              <a:rPr lang="en-US" sz="4100" dirty="0" err="1"/>
              <a:t>modeli</a:t>
            </a:r>
            <a:r>
              <a:rPr lang="en-US" sz="4100" dirty="0"/>
              <a:t> (LLM) </a:t>
            </a:r>
            <a:r>
              <a:rPr lang="en-US" sz="4100" dirty="0" err="1"/>
              <a:t>mogu</a:t>
            </a:r>
            <a:r>
              <a:rPr lang="en-US" sz="4100" dirty="0"/>
              <a:t> da </a:t>
            </a:r>
            <a:r>
              <a:rPr lang="en-US" sz="4100" dirty="0" err="1"/>
              <a:t>pomognu</a:t>
            </a:r>
            <a:r>
              <a:rPr lang="en-US" sz="4100" dirty="0"/>
              <a:t> za HW?</a:t>
            </a:r>
          </a:p>
        </p:txBody>
      </p:sp>
      <p:sp>
        <p:nvSpPr>
          <p:cNvPr id="5" name="Content Placeholder 4">
            <a:extLst>
              <a:ext uri="{FF2B5EF4-FFF2-40B4-BE49-F238E27FC236}">
                <a16:creationId xmlns:a16="http://schemas.microsoft.com/office/drawing/2014/main" id="{D40105B0-527A-D65B-C02D-525A611BF18A}"/>
              </a:ext>
            </a:extLst>
          </p:cNvPr>
          <p:cNvSpPr>
            <a:spLocks noGrp="1"/>
          </p:cNvSpPr>
          <p:nvPr>
            <p:ph sz="half" idx="1"/>
          </p:nvPr>
        </p:nvSpPr>
        <p:spPr>
          <a:xfrm>
            <a:off x="609600" y="1600201"/>
            <a:ext cx="11142846" cy="4525963"/>
          </a:xfrm>
        </p:spPr>
        <p:txBody>
          <a:bodyPr>
            <a:normAutofit lnSpcReduction="10000"/>
          </a:bodyPr>
          <a:lstStyle/>
          <a:p>
            <a:r>
              <a:rPr lang="en-US" dirty="0" err="1"/>
              <a:t>Unapred</a:t>
            </a:r>
            <a:r>
              <a:rPr lang="en-US" dirty="0"/>
              <a:t> </a:t>
            </a:r>
            <a:r>
              <a:rPr lang="en-US" dirty="0" err="1"/>
              <a:t>naštimovani</a:t>
            </a:r>
            <a:r>
              <a:rPr lang="en-US" dirty="0"/>
              <a:t> (</a:t>
            </a:r>
            <a:r>
              <a:rPr lang="en-US" dirty="0" err="1"/>
              <a:t>engl.</a:t>
            </a:r>
            <a:r>
              <a:rPr lang="en-US" dirty="0"/>
              <a:t> </a:t>
            </a:r>
            <a:r>
              <a:rPr lang="en-US" i="1" dirty="0"/>
              <a:t>pre-tuned</a:t>
            </a:r>
            <a:r>
              <a:rPr lang="en-US" dirty="0"/>
              <a:t>) LLM-</a:t>
            </a:r>
            <a:r>
              <a:rPr lang="en-US" dirty="0" err="1"/>
              <a:t>ovi</a:t>
            </a:r>
            <a:r>
              <a:rPr lang="en-US" dirty="0"/>
              <a:t> </a:t>
            </a:r>
            <a:r>
              <a:rPr lang="en-US" dirty="0" err="1"/>
              <a:t>proizveli</a:t>
            </a:r>
            <a:r>
              <a:rPr lang="en-US" dirty="0"/>
              <a:t> </a:t>
            </a:r>
            <a:r>
              <a:rPr lang="en-US" dirty="0" err="1"/>
              <a:t>su</a:t>
            </a:r>
            <a:r>
              <a:rPr lang="en-US" dirty="0"/>
              <a:t> </a:t>
            </a:r>
            <a:r>
              <a:rPr lang="en-US" dirty="0" err="1"/>
              <a:t>delove</a:t>
            </a:r>
            <a:r>
              <a:rPr lang="en-US" dirty="0"/>
              <a:t> </a:t>
            </a:r>
            <a:r>
              <a:rPr lang="en-US" dirty="0" err="1"/>
              <a:t>koda</a:t>
            </a:r>
            <a:r>
              <a:rPr lang="en-US" dirty="0"/>
              <a:t> koji </a:t>
            </a:r>
            <a:r>
              <a:rPr lang="en-US" dirty="0" err="1"/>
              <a:t>su</a:t>
            </a:r>
            <a:r>
              <a:rPr lang="en-US" dirty="0"/>
              <a:t> </a:t>
            </a:r>
            <a:r>
              <a:rPr lang="en-US" dirty="0" err="1"/>
              <a:t>funkcionalno</a:t>
            </a:r>
            <a:r>
              <a:rPr lang="en-US" dirty="0"/>
              <a:t> </a:t>
            </a:r>
            <a:r>
              <a:rPr lang="en-US" dirty="0" err="1"/>
              <a:t>ispravni</a:t>
            </a:r>
            <a:r>
              <a:rPr lang="en-US" dirty="0"/>
              <a:t> </a:t>
            </a:r>
            <a:r>
              <a:rPr lang="en-US" dirty="0" err="1"/>
              <a:t>samo</a:t>
            </a:r>
            <a:r>
              <a:rPr lang="en-US" dirty="0"/>
              <a:t> u 1,09% </a:t>
            </a:r>
            <a:r>
              <a:rPr lang="en-US" dirty="0" err="1"/>
              <a:t>slučajeva</a:t>
            </a:r>
            <a:endParaRPr lang="en-US" dirty="0"/>
          </a:p>
          <a:p>
            <a:r>
              <a:rPr lang="en-US" dirty="0" err="1"/>
              <a:t>Broj</a:t>
            </a:r>
            <a:r>
              <a:rPr lang="en-US" dirty="0"/>
              <a:t> se </a:t>
            </a:r>
            <a:r>
              <a:rPr lang="en-US" dirty="0" err="1"/>
              <a:t>povećava</a:t>
            </a:r>
            <a:r>
              <a:rPr lang="en-US" dirty="0"/>
              <a:t> </a:t>
            </a:r>
            <a:r>
              <a:rPr lang="en-US" dirty="0" err="1"/>
              <a:t>na</a:t>
            </a:r>
            <a:r>
              <a:rPr lang="en-US" dirty="0"/>
              <a:t> 27,0% </a:t>
            </a:r>
            <a:r>
              <a:rPr lang="en-US" dirty="0" err="1"/>
              <a:t>nakon</a:t>
            </a:r>
            <a:r>
              <a:rPr lang="en-US" dirty="0"/>
              <a:t> </a:t>
            </a:r>
            <a:r>
              <a:rPr lang="en-US" dirty="0" err="1"/>
              <a:t>dodatnih</a:t>
            </a:r>
            <a:r>
              <a:rPr lang="en-US" dirty="0"/>
              <a:t> </a:t>
            </a:r>
            <a:r>
              <a:rPr lang="en-US" dirty="0" err="1"/>
              <a:t>podešavanja</a:t>
            </a:r>
            <a:r>
              <a:rPr lang="en-US" dirty="0"/>
              <a:t>, </a:t>
            </a:r>
            <a:r>
              <a:rPr lang="en-US" dirty="0" err="1"/>
              <a:t>pokazujući</a:t>
            </a:r>
            <a:r>
              <a:rPr lang="en-US" dirty="0"/>
              <a:t> </a:t>
            </a:r>
            <a:r>
              <a:rPr lang="en-US" dirty="0" err="1"/>
              <a:t>jasnu</a:t>
            </a:r>
            <a:r>
              <a:rPr lang="en-US" dirty="0"/>
              <a:t> </a:t>
            </a:r>
            <a:r>
              <a:rPr lang="en-US" dirty="0" err="1"/>
              <a:t>korist</a:t>
            </a:r>
            <a:r>
              <a:rPr lang="en-US" dirty="0"/>
              <a:t> od </a:t>
            </a:r>
            <a:r>
              <a:rPr lang="en-US" dirty="0" err="1"/>
              <a:t>finog</a:t>
            </a:r>
            <a:r>
              <a:rPr lang="en-US" dirty="0"/>
              <a:t> </a:t>
            </a:r>
            <a:r>
              <a:rPr lang="en-US" dirty="0" err="1"/>
              <a:t>podešavanja</a:t>
            </a:r>
            <a:r>
              <a:rPr lang="en-US" dirty="0"/>
              <a:t> (</a:t>
            </a:r>
            <a:r>
              <a:rPr lang="en-US" dirty="0" err="1"/>
              <a:t>engl.</a:t>
            </a:r>
            <a:r>
              <a:rPr lang="en-US" dirty="0"/>
              <a:t> </a:t>
            </a:r>
            <a:r>
              <a:rPr lang="en-US" i="1" dirty="0"/>
              <a:t>fine-tuning</a:t>
            </a:r>
            <a:r>
              <a:rPr lang="en-US" dirty="0"/>
              <a:t>) LLM-a u </a:t>
            </a:r>
            <a:r>
              <a:rPr lang="en-US" dirty="0" err="1"/>
              <a:t>skladu</a:t>
            </a:r>
            <a:r>
              <a:rPr lang="en-US" dirty="0"/>
              <a:t> </a:t>
            </a:r>
            <a:r>
              <a:rPr lang="en-US" dirty="0" err="1"/>
              <a:t>sa</a:t>
            </a:r>
            <a:r>
              <a:rPr lang="en-US" dirty="0"/>
              <a:t> </a:t>
            </a:r>
            <a:r>
              <a:rPr lang="en-US" dirty="0" err="1"/>
              <a:t>korišćenim</a:t>
            </a:r>
            <a:r>
              <a:rPr lang="en-US" dirty="0"/>
              <a:t> </a:t>
            </a:r>
            <a:r>
              <a:rPr lang="en-US" dirty="0" err="1"/>
              <a:t>programskim</a:t>
            </a:r>
            <a:r>
              <a:rPr lang="en-US" dirty="0"/>
              <a:t> </a:t>
            </a:r>
            <a:r>
              <a:rPr lang="en-US" dirty="0" err="1"/>
              <a:t>jezikom</a:t>
            </a:r>
            <a:endParaRPr lang="en-US" dirty="0"/>
          </a:p>
          <a:p>
            <a:r>
              <a:rPr lang="en-US" dirty="0" err="1"/>
              <a:t>Radni</a:t>
            </a:r>
            <a:r>
              <a:rPr lang="en-US" dirty="0"/>
              <a:t> </a:t>
            </a:r>
            <a:r>
              <a:rPr lang="en-US" dirty="0" err="1"/>
              <a:t>okvir</a:t>
            </a:r>
            <a:r>
              <a:rPr lang="en-US" dirty="0"/>
              <a:t> koji </a:t>
            </a:r>
            <a:r>
              <a:rPr lang="en-US" dirty="0" err="1"/>
              <a:t>su</a:t>
            </a:r>
            <a:r>
              <a:rPr lang="en-US" dirty="0"/>
              <a:t> </a:t>
            </a:r>
            <a:r>
              <a:rPr lang="en-US" dirty="0" err="1"/>
              <a:t>predložili</a:t>
            </a:r>
            <a:r>
              <a:rPr lang="en-US" dirty="0"/>
              <a:t> </a:t>
            </a:r>
            <a:r>
              <a:rPr lang="en-US" dirty="0" err="1"/>
              <a:t>autori</a:t>
            </a:r>
            <a:r>
              <a:rPr lang="en-US" dirty="0"/>
              <a:t> </a:t>
            </a:r>
            <a:r>
              <a:rPr lang="en-US" dirty="0" err="1"/>
              <a:t>proizveo</a:t>
            </a:r>
            <a:r>
              <a:rPr lang="en-US" dirty="0"/>
              <a:t> je </a:t>
            </a:r>
            <a:r>
              <a:rPr lang="en-US" dirty="0" err="1"/>
              <a:t>funkcionalno</a:t>
            </a:r>
            <a:r>
              <a:rPr lang="en-US" dirty="0"/>
              <a:t> </a:t>
            </a:r>
            <a:r>
              <a:rPr lang="en-US" dirty="0" err="1"/>
              <a:t>ispravan</a:t>
            </a:r>
            <a:r>
              <a:rPr lang="en-US" dirty="0"/>
              <a:t> </a:t>
            </a:r>
            <a:r>
              <a:rPr lang="en-US" dirty="0" err="1"/>
              <a:t>kod</a:t>
            </a:r>
            <a:r>
              <a:rPr lang="en-US" dirty="0"/>
              <a:t> u 41,9% </a:t>
            </a:r>
            <a:r>
              <a:rPr lang="en-US" dirty="0" err="1"/>
              <a:t>slučajeva</a:t>
            </a:r>
            <a:endParaRPr lang="en-US" dirty="0"/>
          </a:p>
          <a:p>
            <a:r>
              <a:rPr lang="en-US" dirty="0" err="1"/>
              <a:t>Komercijalno</a:t>
            </a:r>
            <a:r>
              <a:rPr lang="en-US" dirty="0"/>
              <a:t> </a:t>
            </a:r>
            <a:r>
              <a:rPr lang="en-US" dirty="0" err="1"/>
              <a:t>dostupan</a:t>
            </a:r>
            <a:r>
              <a:rPr lang="en-US" dirty="0"/>
              <a:t> </a:t>
            </a:r>
            <a:r>
              <a:rPr lang="en-US" dirty="0" err="1"/>
              <a:t>najsavremeniji</a:t>
            </a:r>
            <a:r>
              <a:rPr lang="en-US" dirty="0"/>
              <a:t> (“</a:t>
            </a:r>
            <a:r>
              <a:rPr lang="en-US" dirty="0" err="1"/>
              <a:t>netjunovan</a:t>
            </a:r>
            <a:r>
              <a:rPr lang="en-US" dirty="0"/>
              <a:t>”) code-davinci-002 LLM </a:t>
            </a:r>
            <a:r>
              <a:rPr lang="en-US" dirty="0" err="1"/>
              <a:t>proizvodi</a:t>
            </a:r>
            <a:r>
              <a:rPr lang="en-US" dirty="0"/>
              <a:t> </a:t>
            </a:r>
            <a:r>
              <a:rPr lang="en-US" dirty="0" err="1"/>
              <a:t>funkcionalno</a:t>
            </a:r>
            <a:r>
              <a:rPr lang="en-US" dirty="0"/>
              <a:t> </a:t>
            </a:r>
            <a:r>
              <a:rPr lang="en-US" dirty="0" err="1"/>
              <a:t>ispravan</a:t>
            </a:r>
            <a:r>
              <a:rPr lang="en-US" dirty="0"/>
              <a:t> </a:t>
            </a:r>
            <a:r>
              <a:rPr lang="en-US" dirty="0" err="1"/>
              <a:t>kod</a:t>
            </a:r>
            <a:r>
              <a:rPr lang="en-US" dirty="0"/>
              <a:t> u 35,4% </a:t>
            </a:r>
            <a:r>
              <a:rPr lang="en-US" dirty="0" err="1"/>
              <a:t>slučajeva</a:t>
            </a:r>
            <a:endParaRPr lang="en-US" dirty="0"/>
          </a:p>
        </p:txBody>
      </p:sp>
      <p:sp>
        <p:nvSpPr>
          <p:cNvPr id="7" name="TextBox 6">
            <a:extLst>
              <a:ext uri="{FF2B5EF4-FFF2-40B4-BE49-F238E27FC236}">
                <a16:creationId xmlns:a16="http://schemas.microsoft.com/office/drawing/2014/main" id="{1AEA0B66-BC92-FD03-FC14-307F70F2BC17}"/>
              </a:ext>
            </a:extLst>
          </p:cNvPr>
          <p:cNvSpPr txBox="1"/>
          <p:nvPr/>
        </p:nvSpPr>
        <p:spPr>
          <a:xfrm>
            <a:off x="77959" y="6550223"/>
            <a:ext cx="5884881" cy="307777"/>
          </a:xfrm>
          <a:prstGeom prst="rect">
            <a:avLst/>
          </a:prstGeom>
          <a:noFill/>
        </p:spPr>
        <p:txBody>
          <a:bodyPr wrap="none" rtlCol="0">
            <a:spAutoFit/>
          </a:bodyPr>
          <a:lstStyle/>
          <a:p>
            <a:r>
              <a:rPr lang="en-US" sz="1400" baseline="30000" dirty="0">
                <a:latin typeface="Avenir Book" panose="02000503020000020003" pitchFamily="2" charset="0"/>
              </a:rPr>
              <a:t>Thakur S. et al. Benchmarking Large Language Models for Automated Verilog RTL Code Generation. 2022</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9AB25C7A-813A-BF36-3737-0DFEFD74E16C}"/>
              </a:ext>
            </a:extLst>
          </p:cNvPr>
          <p:cNvSpPr>
            <a:spLocks noGrp="1"/>
          </p:cNvSpPr>
          <p:nvPr>
            <p:ph type="sldNum" sz="quarter" idx="12"/>
          </p:nvPr>
        </p:nvSpPr>
        <p:spPr/>
        <p:txBody>
          <a:bodyPr/>
          <a:lstStyle/>
          <a:p>
            <a:fld id="{9041FEBA-683F-B44C-A647-A4FB58DC8725}" type="slidenum">
              <a:rPr lang="en-US" smtClean="0"/>
              <a:t>52</a:t>
            </a:fld>
            <a:endParaRPr lang="en-US"/>
          </a:p>
        </p:txBody>
      </p:sp>
    </p:spTree>
    <p:extLst>
      <p:ext uri="{BB962C8B-B14F-4D97-AF65-F5344CB8AC3E}">
        <p14:creationId xmlns:p14="http://schemas.microsoft.com/office/powerpoint/2010/main" val="2347742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Aktivnosti</a:t>
            </a:r>
            <a:r>
              <a:rPr lang="en-US" sz="4100" dirty="0"/>
              <a:t> za </a:t>
            </a:r>
            <a:r>
              <a:rPr lang="en-US" sz="4100" dirty="0" err="1"/>
              <a:t>fazu</a:t>
            </a:r>
            <a:r>
              <a:rPr lang="en-US" sz="4100" dirty="0"/>
              <a:t> </a:t>
            </a:r>
            <a:r>
              <a:rPr lang="en-US" sz="4100" dirty="0" err="1"/>
              <a:t>implementacije</a:t>
            </a:r>
            <a:endParaRPr lang="en-US" sz="4100" dirty="0"/>
          </a:p>
        </p:txBody>
      </p:sp>
      <p:sp>
        <p:nvSpPr>
          <p:cNvPr id="5" name="Content Placeholder 4">
            <a:extLst>
              <a:ext uri="{FF2B5EF4-FFF2-40B4-BE49-F238E27FC236}">
                <a16:creationId xmlns:a16="http://schemas.microsoft.com/office/drawing/2014/main" id="{06AB48B1-141E-0869-8337-12F2A5855F20}"/>
              </a:ext>
            </a:extLst>
          </p:cNvPr>
          <p:cNvSpPr>
            <a:spLocks noGrp="1"/>
          </p:cNvSpPr>
          <p:nvPr>
            <p:ph sz="half" idx="1"/>
          </p:nvPr>
        </p:nvSpPr>
        <p:spPr>
          <a:xfrm>
            <a:off x="906162" y="1642099"/>
            <a:ext cx="5384800" cy="4525963"/>
          </a:xfrm>
        </p:spPr>
        <p:txBody>
          <a:bodyPr/>
          <a:lstStyle/>
          <a:p>
            <a:endParaRPr lang="en-US" dirty="0"/>
          </a:p>
        </p:txBody>
      </p:sp>
      <p:sp>
        <p:nvSpPr>
          <p:cNvPr id="6" name="Rectangle 5">
            <a:extLst>
              <a:ext uri="{FF2B5EF4-FFF2-40B4-BE49-F238E27FC236}">
                <a16:creationId xmlns:a16="http://schemas.microsoft.com/office/drawing/2014/main" id="{B43D3092-6B1B-1F6C-4496-52EA35913CC5}"/>
              </a:ext>
            </a:extLst>
          </p:cNvPr>
          <p:cNvSpPr/>
          <p:nvPr/>
        </p:nvSpPr>
        <p:spPr>
          <a:xfrm>
            <a:off x="1058562" y="1417638"/>
            <a:ext cx="2481707" cy="71147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0FEC2B7-2BF2-7C03-FE0D-AB8771EF2BCD}"/>
              </a:ext>
            </a:extLst>
          </p:cNvPr>
          <p:cNvSpPr/>
          <p:nvPr/>
        </p:nvSpPr>
        <p:spPr>
          <a:xfrm>
            <a:off x="3573161" y="1417638"/>
            <a:ext cx="3630245" cy="711476"/>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0E14711-3A63-9BA2-E3ED-6CCFDAAC8A4A}"/>
              </a:ext>
            </a:extLst>
          </p:cNvPr>
          <p:cNvSpPr/>
          <p:nvPr/>
        </p:nvSpPr>
        <p:spPr>
          <a:xfrm>
            <a:off x="7245619" y="1417638"/>
            <a:ext cx="3630024" cy="711476"/>
          </a:xfrm>
          <a:prstGeom prst="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697907DC-37BB-5605-29D9-D2454F43B09C}"/>
              </a:ext>
            </a:extLst>
          </p:cNvPr>
          <p:cNvSpPr/>
          <p:nvPr/>
        </p:nvSpPr>
        <p:spPr>
          <a:xfrm>
            <a:off x="1073859" y="2143651"/>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B07DB54-6282-50C4-750A-E72AED35C47F}"/>
              </a:ext>
            </a:extLst>
          </p:cNvPr>
          <p:cNvSpPr/>
          <p:nvPr/>
        </p:nvSpPr>
        <p:spPr>
          <a:xfrm>
            <a:off x="3576191" y="2143651"/>
            <a:ext cx="3630244" cy="1446617"/>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183A86B-42C9-2A04-7F88-CDB1C9C9BDB0}"/>
              </a:ext>
            </a:extLst>
          </p:cNvPr>
          <p:cNvSpPr/>
          <p:nvPr/>
        </p:nvSpPr>
        <p:spPr>
          <a:xfrm>
            <a:off x="1072550" y="3628269"/>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6AF0A0DC-5600-C013-F39E-F8E0C0C15207}"/>
              </a:ext>
            </a:extLst>
          </p:cNvPr>
          <p:cNvSpPr/>
          <p:nvPr/>
        </p:nvSpPr>
        <p:spPr>
          <a:xfrm>
            <a:off x="3573380" y="3623659"/>
            <a:ext cx="3630025" cy="143442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A982DC94-B6EE-F491-2436-B29F00565F0A}"/>
              </a:ext>
            </a:extLst>
          </p:cNvPr>
          <p:cNvSpPr/>
          <p:nvPr/>
        </p:nvSpPr>
        <p:spPr>
          <a:xfrm>
            <a:off x="1072550" y="5115857"/>
            <a:ext cx="2466410" cy="1446618"/>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EFAB5AD2-D519-57FA-6135-4798DAC46CA1}"/>
              </a:ext>
            </a:extLst>
          </p:cNvPr>
          <p:cNvSpPr/>
          <p:nvPr/>
        </p:nvSpPr>
        <p:spPr>
          <a:xfrm>
            <a:off x="3573161" y="5118519"/>
            <a:ext cx="3630024" cy="144395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TextBox 41">
            <a:extLst>
              <a:ext uri="{FF2B5EF4-FFF2-40B4-BE49-F238E27FC236}">
                <a16:creationId xmlns:a16="http://schemas.microsoft.com/office/drawing/2014/main" id="{DE6D9E89-497B-E139-3E4D-743B39DF2120}"/>
              </a:ext>
            </a:extLst>
          </p:cNvPr>
          <p:cNvSpPr txBox="1"/>
          <p:nvPr/>
        </p:nvSpPr>
        <p:spPr>
          <a:xfrm>
            <a:off x="1527818" y="1604099"/>
            <a:ext cx="1598515" cy="338554"/>
          </a:xfrm>
          <a:prstGeom prst="rect">
            <a:avLst/>
          </a:prstGeom>
          <a:noFill/>
        </p:spPr>
        <p:txBody>
          <a:bodyPr wrap="none" rtlCol="0" anchor="ctr" anchorCtr="0">
            <a:spAutoFit/>
          </a:bodyPr>
          <a:lstStyle/>
          <a:p>
            <a:r>
              <a:rPr lang="en-US" sz="1600" b="1" dirty="0" err="1">
                <a:solidFill>
                  <a:schemeClr val="bg1"/>
                </a:solidFill>
                <a:latin typeface="Avenir Book" panose="02000503020000020003" pitchFamily="2" charset="0"/>
                <a:ea typeface="League Spartan" charset="0"/>
                <a:cs typeface="Poppins" pitchFamily="2" charset="77"/>
              </a:rPr>
              <a:t>Aktivnosti</a:t>
            </a:r>
            <a:r>
              <a:rPr lang="en-US" sz="1600" b="1" dirty="0">
                <a:solidFill>
                  <a:schemeClr val="bg1"/>
                </a:solidFill>
                <a:latin typeface="Avenir Book" panose="02000503020000020003" pitchFamily="2" charset="0"/>
                <a:ea typeface="League Spartan" charset="0"/>
                <a:cs typeface="Poppins" pitchFamily="2" charset="77"/>
              </a:rPr>
              <a:t>/</a:t>
            </a:r>
            <a:r>
              <a:rPr lang="en-US" sz="1600" b="1" dirty="0" err="1">
                <a:solidFill>
                  <a:schemeClr val="bg1"/>
                </a:solidFill>
                <a:latin typeface="Avenir Book" panose="02000503020000020003" pitchFamily="2" charset="0"/>
                <a:ea typeface="League Spartan" charset="0"/>
                <a:cs typeface="Poppins" pitchFamily="2" charset="77"/>
              </a:rPr>
              <a:t>alati</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3" name="TextBox 42">
            <a:extLst>
              <a:ext uri="{FF2B5EF4-FFF2-40B4-BE49-F238E27FC236}">
                <a16:creationId xmlns:a16="http://schemas.microsoft.com/office/drawing/2014/main" id="{CAB87D43-FBA4-8A3A-CA36-7E51936D22BB}"/>
              </a:ext>
            </a:extLst>
          </p:cNvPr>
          <p:cNvSpPr txBox="1"/>
          <p:nvPr/>
        </p:nvSpPr>
        <p:spPr>
          <a:xfrm>
            <a:off x="4959209" y="1594975"/>
            <a:ext cx="857927"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Softver</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4" name="TextBox 43">
            <a:extLst>
              <a:ext uri="{FF2B5EF4-FFF2-40B4-BE49-F238E27FC236}">
                <a16:creationId xmlns:a16="http://schemas.microsoft.com/office/drawing/2014/main" id="{1C7D3CF0-BD57-B4A0-7FA1-0F7E9AEBF663}"/>
              </a:ext>
            </a:extLst>
          </p:cNvPr>
          <p:cNvSpPr txBox="1"/>
          <p:nvPr/>
        </p:nvSpPr>
        <p:spPr>
          <a:xfrm>
            <a:off x="7979676" y="1594975"/>
            <a:ext cx="2189878"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Hardver</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58" name="Subtitle 2">
            <a:extLst>
              <a:ext uri="{FF2B5EF4-FFF2-40B4-BE49-F238E27FC236}">
                <a16:creationId xmlns:a16="http://schemas.microsoft.com/office/drawing/2014/main" id="{E101D8A0-0991-5C07-150F-C832BE098916}"/>
              </a:ext>
            </a:extLst>
          </p:cNvPr>
          <p:cNvSpPr txBox="1">
            <a:spLocks/>
          </p:cNvSpPr>
          <p:nvPr/>
        </p:nvSpPr>
        <p:spPr>
          <a:xfrm>
            <a:off x="3868208" y="2589787"/>
            <a:ext cx="317897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Automatski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proces</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pomoću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statičku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a:t>
            </a:r>
            <a:r>
              <a:rPr lang="en-US" sz="1200" dirty="0">
                <a:latin typeface="Avenir Book" panose="02000503020000020003" pitchFamily="2" charset="0"/>
                <a:ea typeface="Lato Light" panose="020F0502020204030203" pitchFamily="34" charset="0"/>
                <a:cs typeface="Mukta ExtraLight" panose="020B0000000000000000" pitchFamily="34" charset="77"/>
              </a:rPr>
              <a:t> s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povremenim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ručnim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revizijama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59" name="Subtitle 2">
            <a:extLst>
              <a:ext uri="{FF2B5EF4-FFF2-40B4-BE49-F238E27FC236}">
                <a16:creationId xmlns:a16="http://schemas.microsoft.com/office/drawing/2014/main" id="{86430613-C86E-55FC-A3D9-30DB6847E0E5}"/>
              </a:ext>
            </a:extLst>
          </p:cNvPr>
          <p:cNvSpPr txBox="1">
            <a:spLocks/>
          </p:cNvSpPr>
          <p:nvPr/>
        </p:nvSpPr>
        <p:spPr>
          <a:xfrm>
            <a:off x="4063301" y="3953169"/>
            <a:ext cx="2960653"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Sveobuhvatna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tehnika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napada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knjigama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radovima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online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resursima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veliki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broj</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javno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dostupan</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60" name="Subtitle 2">
            <a:extLst>
              <a:ext uri="{FF2B5EF4-FFF2-40B4-BE49-F238E27FC236}">
                <a16:creationId xmlns:a16="http://schemas.microsoft.com/office/drawing/2014/main" id="{FFDE2E40-0242-20B8-14B8-193C79BD18BE}"/>
              </a:ext>
            </a:extLst>
          </p:cNvPr>
          <p:cNvSpPr txBox="1">
            <a:spLocks/>
          </p:cNvSpPr>
          <p:nvPr/>
        </p:nvSpPr>
        <p:spPr>
          <a:xfrm>
            <a:off x="4261452" y="5570829"/>
            <a:ext cx="3024102"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Simulatori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emulatori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korišćeni</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ranom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razvoju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8" name="TextBox 87">
            <a:extLst>
              <a:ext uri="{FF2B5EF4-FFF2-40B4-BE49-F238E27FC236}">
                <a16:creationId xmlns:a16="http://schemas.microsoft.com/office/drawing/2014/main" id="{35E45AC5-BFDF-1DC7-41E5-5EFD0057ED8A}"/>
              </a:ext>
            </a:extLst>
          </p:cNvPr>
          <p:cNvSpPr txBox="1"/>
          <p:nvPr/>
        </p:nvSpPr>
        <p:spPr>
          <a:xfrm>
            <a:off x="1646789" y="2680065"/>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Revizija</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koda</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89" name="TextBox 88">
            <a:extLst>
              <a:ext uri="{FF2B5EF4-FFF2-40B4-BE49-F238E27FC236}">
                <a16:creationId xmlns:a16="http://schemas.microsoft.com/office/drawing/2014/main" id="{BBD3191D-FD0C-1F42-B4E9-97854B83A8FC}"/>
              </a:ext>
            </a:extLst>
          </p:cNvPr>
          <p:cNvSpPr txBox="1"/>
          <p:nvPr/>
        </p:nvSpPr>
        <p:spPr>
          <a:xfrm>
            <a:off x="1103611" y="4061132"/>
            <a:ext cx="2523324" cy="584775"/>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Javno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dostupno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znanje</a:t>
            </a:r>
            <a:endParaRPr lang="en-US" sz="1600" b="1" dirty="0">
              <a:solidFill>
                <a:schemeClr val="tx2"/>
              </a:solidFill>
              <a:latin typeface="Avenir Book" panose="02000503020000020003" pitchFamily="2" charset="0"/>
              <a:ea typeface="League Spartan" charset="0"/>
              <a:cs typeface="Poppins" pitchFamily="2" charset="77"/>
            </a:endParaRPr>
          </a:p>
          <a:p>
            <a:r>
              <a:rPr lang="en-US" sz="1600" b="1" dirty="0">
                <a:solidFill>
                  <a:schemeClr val="tx2"/>
                </a:solidFill>
                <a:latin typeface="Avenir Book" panose="02000503020000020003" pitchFamily="2" charset="0"/>
                <a:ea typeface="League Spartan" charset="0"/>
                <a:cs typeface="Poppins" pitchFamily="2" charset="77"/>
              </a:rPr>
              <a:t>o </a:t>
            </a:r>
            <a:r>
              <a:rPr lang="en-US" sz="1600" b="1" dirty="0" err="1">
                <a:solidFill>
                  <a:schemeClr val="tx2"/>
                </a:solidFill>
                <a:latin typeface="Avenir Book" panose="02000503020000020003" pitchFamily="2" charset="0"/>
                <a:ea typeface="League Spartan" charset="0"/>
                <a:cs typeface="Poppins" pitchFamily="2" charset="77"/>
              </a:rPr>
              <a:t>pretnjama</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napadima</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90" name="TextBox 89">
            <a:extLst>
              <a:ext uri="{FF2B5EF4-FFF2-40B4-BE49-F238E27FC236}">
                <a16:creationId xmlns:a16="http://schemas.microsoft.com/office/drawing/2014/main" id="{E8C39AB3-47B3-C367-0972-80BCF12BDD14}"/>
              </a:ext>
            </a:extLst>
          </p:cNvPr>
          <p:cNvSpPr txBox="1"/>
          <p:nvPr/>
        </p:nvSpPr>
        <p:spPr>
          <a:xfrm>
            <a:off x="1414034" y="5497025"/>
            <a:ext cx="1786059" cy="830997"/>
          </a:xfrm>
          <a:prstGeom prst="rect">
            <a:avLst/>
          </a:prstGeom>
          <a:noFill/>
        </p:spPr>
        <p:txBody>
          <a:bodyPr wrap="square" rtlCol="0" anchor="ctr" anchorCtr="0">
            <a:spAutoFit/>
          </a:bodyPr>
          <a:lstStyle/>
          <a:p>
            <a:pPr algn="ctr"/>
            <a:r>
              <a:rPr lang="en-US" sz="1600" b="1" dirty="0">
                <a:solidFill>
                  <a:schemeClr val="tx2"/>
                </a:solidFill>
                <a:latin typeface="Avenir Book" panose="02000503020000020003" pitchFamily="2" charset="0"/>
                <a:ea typeface="League Spartan" charset="0"/>
                <a:cs typeface="Poppins" pitchFamily="2" charset="77"/>
              </a:rPr>
              <a:t>Pre-</a:t>
            </a:r>
            <a:r>
              <a:rPr lang="en-US" sz="1600" b="1" dirty="0" err="1">
                <a:solidFill>
                  <a:schemeClr val="tx2"/>
                </a:solidFill>
                <a:latin typeface="Avenir Book" panose="02000503020000020003" pitchFamily="2" charset="0"/>
                <a:ea typeface="League Spartan" charset="0"/>
                <a:cs typeface="Poppins" pitchFamily="2" charset="77"/>
              </a:rPr>
              <a:t>silicijumsko</a:t>
            </a:r>
            <a:endParaRPr lang="en-US" sz="1600" b="1" dirty="0">
              <a:solidFill>
                <a:schemeClr val="tx2"/>
              </a:solidFill>
              <a:latin typeface="Avenir Book" panose="02000503020000020003" pitchFamily="2" charset="0"/>
              <a:ea typeface="League Spartan" charset="0"/>
              <a:cs typeface="Poppins" pitchFamily="2" charset="77"/>
            </a:endParaRPr>
          </a:p>
          <a:p>
            <a:pPr algn="ctr"/>
            <a:r>
              <a:rPr lang="en-US" sz="1600" b="1" dirty="0" err="1">
                <a:solidFill>
                  <a:schemeClr val="tx2"/>
                </a:solidFill>
                <a:latin typeface="Avenir Book" panose="02000503020000020003" pitchFamily="2" charset="0"/>
                <a:ea typeface="League Spartan" charset="0"/>
                <a:cs typeface="Poppins" pitchFamily="2" charset="77"/>
              </a:rPr>
              <a:t>bezbednosno</a:t>
            </a:r>
            <a:endParaRPr lang="en-US" sz="1600" b="1" dirty="0">
              <a:solidFill>
                <a:schemeClr val="tx2"/>
              </a:solidFill>
              <a:latin typeface="Avenir Book" panose="02000503020000020003" pitchFamily="2" charset="0"/>
              <a:ea typeface="League Spartan" charset="0"/>
              <a:cs typeface="Poppins" pitchFamily="2" charset="77"/>
            </a:endParaRPr>
          </a:p>
          <a:p>
            <a:pPr algn="ctr"/>
            <a:r>
              <a:rPr lang="en-US" sz="1600" b="1" dirty="0" err="1">
                <a:solidFill>
                  <a:schemeClr val="tx2"/>
                </a:solidFill>
                <a:latin typeface="Avenir Book" panose="02000503020000020003" pitchFamily="2" charset="0"/>
                <a:ea typeface="League Spartan" charset="0"/>
                <a:cs typeface="Poppins" pitchFamily="2" charset="77"/>
              </a:rPr>
              <a:t>testiranje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96" name="Rectangle 95">
            <a:extLst>
              <a:ext uri="{FF2B5EF4-FFF2-40B4-BE49-F238E27FC236}">
                <a16:creationId xmlns:a16="http://schemas.microsoft.com/office/drawing/2014/main" id="{8864FD4B-DE04-D6A5-6AFB-DC47F867737E}"/>
              </a:ext>
            </a:extLst>
          </p:cNvPr>
          <p:cNvSpPr/>
          <p:nvPr/>
        </p:nvSpPr>
        <p:spPr>
          <a:xfrm>
            <a:off x="7248649" y="2143651"/>
            <a:ext cx="3630244" cy="1446617"/>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B7EA366D-7ADE-8E8D-A446-2F4DCDA747B3}"/>
              </a:ext>
            </a:extLst>
          </p:cNvPr>
          <p:cNvSpPr/>
          <p:nvPr/>
        </p:nvSpPr>
        <p:spPr>
          <a:xfrm>
            <a:off x="7245838" y="3623659"/>
            <a:ext cx="3630025" cy="143442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222EF3B6-0F14-C255-DA39-5131161986A7}"/>
              </a:ext>
            </a:extLst>
          </p:cNvPr>
          <p:cNvSpPr/>
          <p:nvPr/>
        </p:nvSpPr>
        <p:spPr>
          <a:xfrm>
            <a:off x="7245619" y="5118519"/>
            <a:ext cx="3630024" cy="144395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Subtitle 2">
            <a:extLst>
              <a:ext uri="{FF2B5EF4-FFF2-40B4-BE49-F238E27FC236}">
                <a16:creationId xmlns:a16="http://schemas.microsoft.com/office/drawing/2014/main" id="{954DD15C-D8BF-D812-3834-C9EC90463945}"/>
              </a:ext>
            </a:extLst>
          </p:cNvPr>
          <p:cNvSpPr txBox="1">
            <a:spLocks/>
          </p:cNvSpPr>
          <p:nvPr/>
        </p:nvSpPr>
        <p:spPr>
          <a:xfrm>
            <a:off x="7853864" y="2378432"/>
            <a:ext cx="2846049" cy="957057"/>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Isto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kao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softver</a:t>
            </a:r>
            <a:r>
              <a:rPr lang="en-US" sz="1200" dirty="0">
                <a:latin typeface="Avenir Book" panose="02000503020000020003" pitchFamily="2" charset="0"/>
                <a:ea typeface="Lato Light" panose="020F0502020204030203" pitchFamily="34" charset="0"/>
                <a:cs typeface="Mukta ExtraLight" panose="020B0000000000000000" pitchFamily="34" charset="77"/>
              </a:rPr>
              <a:t> za ROM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alati</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automatizaciju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dizajna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prilagođeni</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izvršavanje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regresije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00" name="Subtitle 2">
            <a:extLst>
              <a:ext uri="{FF2B5EF4-FFF2-40B4-BE49-F238E27FC236}">
                <a16:creationId xmlns:a16="http://schemas.microsoft.com/office/drawing/2014/main" id="{B023E82E-2320-7A92-44AD-2250A1EBC368}"/>
              </a:ext>
            </a:extLst>
          </p:cNvPr>
          <p:cNvSpPr txBox="1">
            <a:spLocks/>
          </p:cNvSpPr>
          <p:nvPr/>
        </p:nvSpPr>
        <p:spPr>
          <a:xfrm>
            <a:off x="7449318" y="3969040"/>
            <a:ext cx="3250595"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Istorija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internih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grešaka</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proizvodima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generičko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istraživanje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mali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broj</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javno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dostupan</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01" name="Subtitle 2">
            <a:extLst>
              <a:ext uri="{FF2B5EF4-FFF2-40B4-BE49-F238E27FC236}">
                <a16:creationId xmlns:a16="http://schemas.microsoft.com/office/drawing/2014/main" id="{1B33A94A-C8E7-E238-23EC-56A851FDB1D7}"/>
              </a:ext>
            </a:extLst>
          </p:cNvPr>
          <p:cNvSpPr txBox="1">
            <a:spLocks/>
          </p:cNvSpPr>
          <p:nvPr/>
        </p:nvSpPr>
        <p:spPr>
          <a:xfrm>
            <a:off x="7611628" y="5570829"/>
            <a:ext cx="333052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Fokusirano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testiranje</a:t>
            </a:r>
            <a:r>
              <a:rPr lang="en-US" sz="1200" dirty="0">
                <a:latin typeface="Avenir Book" panose="02000503020000020003" pitchFamily="2" charset="0"/>
                <a:ea typeface="Lato Light" panose="020F0502020204030203" pitchFamily="34" charset="0"/>
                <a:cs typeface="Mukta ExtraLight" panose="020B0000000000000000" pitchFamily="34" charset="77"/>
              </a:rPr>
              <a:t>, fuzzing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modelima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simulacije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emulacije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formalna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verifikacija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02" name="TextBox 101">
            <a:extLst>
              <a:ext uri="{FF2B5EF4-FFF2-40B4-BE49-F238E27FC236}">
                <a16:creationId xmlns:a16="http://schemas.microsoft.com/office/drawing/2014/main" id="{8D917BE3-0AC1-2748-7FB0-97E898F64EAD}"/>
              </a:ext>
            </a:extLst>
          </p:cNvPr>
          <p:cNvSpPr txBox="1"/>
          <p:nvPr/>
        </p:nvSpPr>
        <p:spPr>
          <a:xfrm>
            <a:off x="77958" y="6550223"/>
            <a:ext cx="9811917" cy="307777"/>
          </a:xfrm>
          <a:prstGeom prst="rect">
            <a:avLst/>
          </a:prstGeom>
          <a:noFill/>
        </p:spPr>
        <p:txBody>
          <a:bodyPr wrap="none" rtlCol="0">
            <a:spAutoFit/>
          </a:bodyPr>
          <a:lstStyle/>
          <a:p>
            <a:r>
              <a:rPr lang="en-US" sz="1400" baseline="30000" dirty="0" err="1">
                <a:latin typeface="Avenir Book" panose="02000503020000020003" pitchFamily="2" charset="0"/>
              </a:rPr>
              <a:t>Khattri</a:t>
            </a:r>
            <a:r>
              <a:rPr lang="en-US" sz="1400" baseline="30000" dirty="0">
                <a:latin typeface="Avenir Book" panose="02000503020000020003" pitchFamily="2" charset="0"/>
              </a:rPr>
              <a:t> et al. Intel Corporation. HSDL: A Security Development Lifecycle for Hardware Technologies. 2012 IEEE International Symposium, on Hardware-Oriented Security and Trust</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A15A6FB5-8004-D72C-F4EB-14FFF0F15F85}"/>
              </a:ext>
            </a:extLst>
          </p:cNvPr>
          <p:cNvSpPr>
            <a:spLocks noGrp="1"/>
          </p:cNvSpPr>
          <p:nvPr>
            <p:ph type="sldNum" sz="quarter" idx="12"/>
          </p:nvPr>
        </p:nvSpPr>
        <p:spPr/>
        <p:txBody>
          <a:bodyPr/>
          <a:lstStyle/>
          <a:p>
            <a:fld id="{9041FEBA-683F-B44C-A647-A4FB58DC8725}" type="slidenum">
              <a:rPr lang="en-US" smtClean="0"/>
              <a:t>53</a:t>
            </a:fld>
            <a:endParaRPr lang="en-US"/>
          </a:p>
        </p:txBody>
      </p:sp>
    </p:spTree>
    <p:extLst>
      <p:ext uri="{BB962C8B-B14F-4D97-AF65-F5344CB8AC3E}">
        <p14:creationId xmlns:p14="http://schemas.microsoft.com/office/powerpoint/2010/main" val="3048940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92500" lnSpcReduction="10000"/>
          </a:bodyPr>
          <a:lstStyle/>
          <a:p>
            <a:r>
              <a:rPr lang="en-US" dirty="0"/>
              <a:t>Post-</a:t>
            </a:r>
            <a:r>
              <a:rPr lang="en-US" dirty="0" err="1"/>
              <a:t>silicijumsko</a:t>
            </a:r>
            <a:r>
              <a:rPr lang="en-US" dirty="0"/>
              <a:t> </a:t>
            </a:r>
            <a:r>
              <a:rPr lang="en-US" dirty="0" err="1"/>
              <a:t>testiranje</a:t>
            </a:r>
            <a:r>
              <a:rPr lang="en-US" dirty="0"/>
              <a:t> </a:t>
            </a:r>
            <a:r>
              <a:rPr lang="hr-HR" dirty="0"/>
              <a:t>(poznato kao hardversko </a:t>
            </a:r>
            <a:r>
              <a:rPr lang="hr-HR" dirty="0" err="1"/>
              <a:t>penetraciono</a:t>
            </a:r>
            <a:r>
              <a:rPr lang="hr-HR" dirty="0"/>
              <a:t> testiranje) </a:t>
            </a:r>
            <a:r>
              <a:rPr lang="hr-HR" dirty="0" err="1"/>
              <a:t>poslednja</a:t>
            </a:r>
            <a:r>
              <a:rPr lang="hr-HR" dirty="0"/>
              <a:t> je faza i </a:t>
            </a:r>
            <a:r>
              <a:rPr lang="hr-HR" dirty="0" err="1"/>
              <a:t>procenjuje</a:t>
            </a:r>
            <a:r>
              <a:rPr lang="hr-HR" dirty="0"/>
              <a:t> potpunost i ispravnost zaštitnih mehanizama dostupnih u stvarnom „</a:t>
            </a:r>
            <a:r>
              <a:rPr lang="hr-HR" i="1" dirty="0" err="1"/>
              <a:t>taped-out</a:t>
            </a:r>
            <a:r>
              <a:rPr lang="hr-HR" i="1" dirty="0"/>
              <a:t>”</a:t>
            </a:r>
            <a:r>
              <a:rPr lang="hr-HR" dirty="0"/>
              <a:t> čipu</a:t>
            </a:r>
          </a:p>
          <a:p>
            <a:r>
              <a:rPr lang="hr-HR" dirty="0"/>
              <a:t>Rezultati validacije utiču na odluke „</a:t>
            </a:r>
            <a:r>
              <a:rPr lang="hr-HR" i="1" dirty="0" err="1"/>
              <a:t>go</a:t>
            </a:r>
            <a:r>
              <a:rPr lang="hr-HR" i="1" dirty="0"/>
              <a:t>/no </a:t>
            </a:r>
            <a:r>
              <a:rPr lang="hr-HR" i="1" dirty="0" err="1"/>
              <a:t>go</a:t>
            </a:r>
            <a:r>
              <a:rPr lang="hr-HR" i="1" dirty="0"/>
              <a:t>”</a:t>
            </a:r>
            <a:r>
              <a:rPr lang="hr-HR" dirty="0"/>
              <a:t> na osnovu toga jesu li </a:t>
            </a:r>
            <a:r>
              <a:rPr lang="hr-HR" dirty="0" err="1"/>
              <a:t>zahtevi</a:t>
            </a:r>
            <a:r>
              <a:rPr lang="hr-HR" dirty="0"/>
              <a:t> proizvoda ispunjeni i jesu li potrebni planovi izvršeni</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92451"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385B4192-8A7F-097A-2706-26E917D4D402}"/>
              </a:ext>
            </a:extLst>
          </p:cNvPr>
          <p:cNvSpPr>
            <a:spLocks noGrp="1"/>
          </p:cNvSpPr>
          <p:nvPr>
            <p:ph type="sldNum" sz="quarter" idx="12"/>
          </p:nvPr>
        </p:nvSpPr>
        <p:spPr/>
        <p:txBody>
          <a:bodyPr/>
          <a:lstStyle/>
          <a:p>
            <a:fld id="{9041FEBA-683F-B44C-A647-A4FB58DC8725}" type="slidenum">
              <a:rPr lang="en-US" smtClean="0"/>
              <a:t>54</a:t>
            </a:fld>
            <a:endParaRPr lang="en-US"/>
          </a:p>
        </p:txBody>
      </p:sp>
    </p:spTree>
    <p:extLst>
      <p:ext uri="{BB962C8B-B14F-4D97-AF65-F5344CB8AC3E}">
        <p14:creationId xmlns:p14="http://schemas.microsoft.com/office/powerpoint/2010/main" val="729533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Aktivnosti</a:t>
            </a:r>
            <a:r>
              <a:rPr lang="en-US" sz="4100" dirty="0"/>
              <a:t> za </a:t>
            </a:r>
            <a:r>
              <a:rPr lang="en-US" sz="4100" dirty="0" err="1"/>
              <a:t>fazu</a:t>
            </a:r>
            <a:r>
              <a:rPr lang="en-US" sz="4100" dirty="0"/>
              <a:t> </a:t>
            </a:r>
            <a:r>
              <a:rPr lang="en-US" sz="4100" dirty="0" err="1"/>
              <a:t>validacije</a:t>
            </a:r>
            <a:endParaRPr lang="en-US" sz="4100" dirty="0"/>
          </a:p>
        </p:txBody>
      </p:sp>
      <p:sp>
        <p:nvSpPr>
          <p:cNvPr id="5" name="Content Placeholder 4">
            <a:extLst>
              <a:ext uri="{FF2B5EF4-FFF2-40B4-BE49-F238E27FC236}">
                <a16:creationId xmlns:a16="http://schemas.microsoft.com/office/drawing/2014/main" id="{06AB48B1-141E-0869-8337-12F2A5855F20}"/>
              </a:ext>
            </a:extLst>
          </p:cNvPr>
          <p:cNvSpPr>
            <a:spLocks noGrp="1"/>
          </p:cNvSpPr>
          <p:nvPr>
            <p:ph sz="half" idx="1"/>
          </p:nvPr>
        </p:nvSpPr>
        <p:spPr>
          <a:xfrm>
            <a:off x="906162" y="1642099"/>
            <a:ext cx="5384800" cy="4525963"/>
          </a:xfrm>
        </p:spPr>
        <p:txBody>
          <a:bodyPr/>
          <a:lstStyle/>
          <a:p>
            <a:endParaRPr lang="en-US" dirty="0"/>
          </a:p>
        </p:txBody>
      </p:sp>
      <p:sp>
        <p:nvSpPr>
          <p:cNvPr id="6" name="Rectangle 5">
            <a:extLst>
              <a:ext uri="{FF2B5EF4-FFF2-40B4-BE49-F238E27FC236}">
                <a16:creationId xmlns:a16="http://schemas.microsoft.com/office/drawing/2014/main" id="{B43D3092-6B1B-1F6C-4496-52EA35913CC5}"/>
              </a:ext>
            </a:extLst>
          </p:cNvPr>
          <p:cNvSpPr/>
          <p:nvPr/>
        </p:nvSpPr>
        <p:spPr>
          <a:xfrm>
            <a:off x="1058562" y="1417638"/>
            <a:ext cx="2481707" cy="711476"/>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0FEC2B7-2BF2-7C03-FE0D-AB8771EF2BCD}"/>
              </a:ext>
            </a:extLst>
          </p:cNvPr>
          <p:cNvSpPr/>
          <p:nvPr/>
        </p:nvSpPr>
        <p:spPr>
          <a:xfrm>
            <a:off x="3573161" y="1417638"/>
            <a:ext cx="3630245" cy="711476"/>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0E14711-3A63-9BA2-E3ED-6CCFDAAC8A4A}"/>
              </a:ext>
            </a:extLst>
          </p:cNvPr>
          <p:cNvSpPr/>
          <p:nvPr/>
        </p:nvSpPr>
        <p:spPr>
          <a:xfrm>
            <a:off x="7245619" y="1417638"/>
            <a:ext cx="3630024" cy="711476"/>
          </a:xfrm>
          <a:prstGeom prst="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697907DC-37BB-5605-29D9-D2454F43B09C}"/>
              </a:ext>
            </a:extLst>
          </p:cNvPr>
          <p:cNvSpPr/>
          <p:nvPr/>
        </p:nvSpPr>
        <p:spPr>
          <a:xfrm>
            <a:off x="1073859" y="2143651"/>
            <a:ext cx="2466410" cy="104646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B07DB54-6282-50C4-750A-E72AED35C47F}"/>
              </a:ext>
            </a:extLst>
          </p:cNvPr>
          <p:cNvSpPr/>
          <p:nvPr/>
        </p:nvSpPr>
        <p:spPr>
          <a:xfrm>
            <a:off x="3576191" y="2143651"/>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TextBox 41">
            <a:extLst>
              <a:ext uri="{FF2B5EF4-FFF2-40B4-BE49-F238E27FC236}">
                <a16:creationId xmlns:a16="http://schemas.microsoft.com/office/drawing/2014/main" id="{DE6D9E89-497B-E139-3E4D-743B39DF2120}"/>
              </a:ext>
            </a:extLst>
          </p:cNvPr>
          <p:cNvSpPr txBox="1"/>
          <p:nvPr/>
        </p:nvSpPr>
        <p:spPr>
          <a:xfrm>
            <a:off x="1527818" y="1604099"/>
            <a:ext cx="1598515" cy="338554"/>
          </a:xfrm>
          <a:prstGeom prst="rect">
            <a:avLst/>
          </a:prstGeom>
          <a:noFill/>
        </p:spPr>
        <p:txBody>
          <a:bodyPr wrap="none" rtlCol="0" anchor="ctr" anchorCtr="0">
            <a:spAutoFit/>
          </a:bodyPr>
          <a:lstStyle/>
          <a:p>
            <a:r>
              <a:rPr lang="en-US" sz="1600" b="1" dirty="0" err="1">
                <a:solidFill>
                  <a:schemeClr val="bg1"/>
                </a:solidFill>
                <a:latin typeface="Avenir Book" panose="02000503020000020003" pitchFamily="2" charset="0"/>
                <a:ea typeface="League Spartan" charset="0"/>
                <a:cs typeface="Poppins" pitchFamily="2" charset="77"/>
              </a:rPr>
              <a:t>Aktivnosti</a:t>
            </a:r>
            <a:r>
              <a:rPr lang="en-US" sz="1600" b="1" dirty="0">
                <a:solidFill>
                  <a:schemeClr val="bg1"/>
                </a:solidFill>
                <a:latin typeface="Avenir Book" panose="02000503020000020003" pitchFamily="2" charset="0"/>
                <a:ea typeface="League Spartan" charset="0"/>
                <a:cs typeface="Poppins" pitchFamily="2" charset="77"/>
              </a:rPr>
              <a:t>/</a:t>
            </a:r>
            <a:r>
              <a:rPr lang="en-US" sz="1600" b="1" dirty="0" err="1">
                <a:solidFill>
                  <a:schemeClr val="bg1"/>
                </a:solidFill>
                <a:latin typeface="Avenir Book" panose="02000503020000020003" pitchFamily="2" charset="0"/>
                <a:ea typeface="League Spartan" charset="0"/>
                <a:cs typeface="Poppins" pitchFamily="2" charset="77"/>
              </a:rPr>
              <a:t>alati</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3" name="TextBox 42">
            <a:extLst>
              <a:ext uri="{FF2B5EF4-FFF2-40B4-BE49-F238E27FC236}">
                <a16:creationId xmlns:a16="http://schemas.microsoft.com/office/drawing/2014/main" id="{CAB87D43-FBA4-8A3A-CA36-7E51936D22BB}"/>
              </a:ext>
            </a:extLst>
          </p:cNvPr>
          <p:cNvSpPr txBox="1"/>
          <p:nvPr/>
        </p:nvSpPr>
        <p:spPr>
          <a:xfrm>
            <a:off x="4959209" y="1594975"/>
            <a:ext cx="857927"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Softver</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44" name="TextBox 43">
            <a:extLst>
              <a:ext uri="{FF2B5EF4-FFF2-40B4-BE49-F238E27FC236}">
                <a16:creationId xmlns:a16="http://schemas.microsoft.com/office/drawing/2014/main" id="{1C7D3CF0-BD57-B4A0-7FA1-0F7E9AEBF663}"/>
              </a:ext>
            </a:extLst>
          </p:cNvPr>
          <p:cNvSpPr txBox="1"/>
          <p:nvPr/>
        </p:nvSpPr>
        <p:spPr>
          <a:xfrm>
            <a:off x="7979676" y="1594975"/>
            <a:ext cx="2189878"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Hardver</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58" name="Subtitle 2">
            <a:extLst>
              <a:ext uri="{FF2B5EF4-FFF2-40B4-BE49-F238E27FC236}">
                <a16:creationId xmlns:a16="http://schemas.microsoft.com/office/drawing/2014/main" id="{E101D8A0-0991-5C07-150F-C832BE098916}"/>
              </a:ext>
            </a:extLst>
          </p:cNvPr>
          <p:cNvSpPr txBox="1">
            <a:spLocks/>
          </p:cNvSpPr>
          <p:nvPr/>
        </p:nvSpPr>
        <p:spPr>
          <a:xfrm>
            <a:off x="3720573" y="2316315"/>
            <a:ext cx="3335198"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Značajne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informacije</a:t>
            </a:r>
            <a:r>
              <a:rPr lang="en-US" sz="1200" dirty="0">
                <a:latin typeface="Avenir Book" panose="02000503020000020003" pitchFamily="2" charset="0"/>
                <a:ea typeface="Lato Light" panose="020F0502020204030203" pitchFamily="34" charset="0"/>
                <a:cs typeface="Mukta ExtraLight" panose="020B0000000000000000" pitchFamily="34" charset="77"/>
              </a:rPr>
              <a:t> o tome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kako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pronaći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iskoristiti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softvera</a:t>
            </a:r>
            <a:r>
              <a:rPr lang="en-US" sz="1200" dirty="0">
                <a:latin typeface="Avenir Book" panose="02000503020000020003" pitchFamily="2" charset="0"/>
                <a:ea typeface="Lato Light" panose="020F0502020204030203" pitchFamily="34" charset="0"/>
                <a:cs typeface="Mukta ExtraLight" panose="020B0000000000000000" pitchFamily="34" charset="77"/>
              </a:rPr>
              <a:t> dobro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dokumentirane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8" name="TextBox 87">
            <a:extLst>
              <a:ext uri="{FF2B5EF4-FFF2-40B4-BE49-F238E27FC236}">
                <a16:creationId xmlns:a16="http://schemas.microsoft.com/office/drawing/2014/main" id="{35E45AC5-BFDF-1DC7-41E5-5EFD0057ED8A}"/>
              </a:ext>
            </a:extLst>
          </p:cNvPr>
          <p:cNvSpPr txBox="1"/>
          <p:nvPr/>
        </p:nvSpPr>
        <p:spPr>
          <a:xfrm>
            <a:off x="1118259" y="2387039"/>
            <a:ext cx="2417632" cy="584775"/>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Javno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dostupno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znanje</a:t>
            </a:r>
            <a:endParaRPr lang="en-US" sz="1600" b="1" dirty="0">
              <a:solidFill>
                <a:schemeClr val="tx2"/>
              </a:solidFill>
              <a:latin typeface="Avenir Book" panose="02000503020000020003" pitchFamily="2" charset="0"/>
              <a:ea typeface="League Spartan" charset="0"/>
              <a:cs typeface="Poppins" pitchFamily="2" charset="77"/>
            </a:endParaRPr>
          </a:p>
          <a:p>
            <a:r>
              <a:rPr lang="en-US" sz="1600" b="1" dirty="0">
                <a:solidFill>
                  <a:schemeClr val="tx2"/>
                </a:solidFill>
                <a:latin typeface="Avenir Book" panose="02000503020000020003" pitchFamily="2" charset="0"/>
                <a:ea typeface="League Spartan" charset="0"/>
                <a:cs typeface="Poppins" pitchFamily="2" charset="77"/>
              </a:rPr>
              <a:t>o </a:t>
            </a:r>
            <a:r>
              <a:rPr lang="en-US" sz="1600" b="1" dirty="0" err="1">
                <a:solidFill>
                  <a:schemeClr val="tx2"/>
                </a:solidFill>
                <a:latin typeface="Avenir Book" panose="02000503020000020003" pitchFamily="2" charset="0"/>
                <a:ea typeface="League Spartan" charset="0"/>
                <a:cs typeface="Poppins" pitchFamily="2" charset="77"/>
              </a:rPr>
              <a:t>pretnjama</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i</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napadima</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96" name="Rectangle 95">
            <a:extLst>
              <a:ext uri="{FF2B5EF4-FFF2-40B4-BE49-F238E27FC236}">
                <a16:creationId xmlns:a16="http://schemas.microsoft.com/office/drawing/2014/main" id="{8864FD4B-DE04-D6A5-6AFB-DC47F867737E}"/>
              </a:ext>
            </a:extLst>
          </p:cNvPr>
          <p:cNvSpPr/>
          <p:nvPr/>
        </p:nvSpPr>
        <p:spPr>
          <a:xfrm>
            <a:off x="7248649" y="2143651"/>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Subtitle 2">
            <a:extLst>
              <a:ext uri="{FF2B5EF4-FFF2-40B4-BE49-F238E27FC236}">
                <a16:creationId xmlns:a16="http://schemas.microsoft.com/office/drawing/2014/main" id="{954DD15C-D8BF-D812-3834-C9EC90463945}"/>
              </a:ext>
            </a:extLst>
          </p:cNvPr>
          <p:cNvSpPr txBox="1">
            <a:spLocks/>
          </p:cNvSpPr>
          <p:nvPr/>
        </p:nvSpPr>
        <p:spPr>
          <a:xfrm>
            <a:off x="7483255" y="2325951"/>
            <a:ext cx="3139522"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Ograničene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informacije</a:t>
            </a:r>
            <a:r>
              <a:rPr lang="en-US" sz="1200" dirty="0">
                <a:latin typeface="Avenir Book" panose="02000503020000020003" pitchFamily="2" charset="0"/>
                <a:ea typeface="Lato Light" panose="020F0502020204030203" pitchFamily="34" charset="0"/>
                <a:cs typeface="Mukta ExtraLight" panose="020B0000000000000000" pitchFamily="34" charset="77"/>
              </a:rPr>
              <a:t> o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nisu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uvek</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primenjive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određeni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dizajn</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3" name="Rectangle 2">
            <a:extLst>
              <a:ext uri="{FF2B5EF4-FFF2-40B4-BE49-F238E27FC236}">
                <a16:creationId xmlns:a16="http://schemas.microsoft.com/office/drawing/2014/main" id="{13F4D36E-E67D-7B8D-9268-9FDDAAD3D606}"/>
              </a:ext>
            </a:extLst>
          </p:cNvPr>
          <p:cNvSpPr/>
          <p:nvPr/>
        </p:nvSpPr>
        <p:spPr>
          <a:xfrm>
            <a:off x="1073859" y="3212296"/>
            <a:ext cx="2466410" cy="104646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217B2E2-3106-B6AB-C813-349DB7404FDB}"/>
              </a:ext>
            </a:extLst>
          </p:cNvPr>
          <p:cNvSpPr/>
          <p:nvPr/>
        </p:nvSpPr>
        <p:spPr>
          <a:xfrm>
            <a:off x="3576191" y="3212296"/>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Subtitle 2">
            <a:extLst>
              <a:ext uri="{FF2B5EF4-FFF2-40B4-BE49-F238E27FC236}">
                <a16:creationId xmlns:a16="http://schemas.microsoft.com/office/drawing/2014/main" id="{03664F9A-F1F2-AA66-5960-6FAC1BCE0EBD}"/>
              </a:ext>
            </a:extLst>
          </p:cNvPr>
          <p:cNvSpPr txBox="1">
            <a:spLocks/>
          </p:cNvSpPr>
          <p:nvPr/>
        </p:nvSpPr>
        <p:spPr>
          <a:xfrm>
            <a:off x="3725153" y="3476738"/>
            <a:ext cx="3178970" cy="49539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Knjige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radovi</a:t>
            </a:r>
            <a:r>
              <a:rPr lang="en-US" sz="1200" dirty="0">
                <a:latin typeface="Avenir Book" panose="02000503020000020003" pitchFamily="2" charset="0"/>
                <a:ea typeface="Lato Light" panose="020F0502020204030203" pitchFamily="34" charset="0"/>
                <a:cs typeface="Mukta ExtraLight" panose="020B0000000000000000" pitchFamily="34" charset="77"/>
              </a:rPr>
              <a:t> o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metodologijama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softvera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najboljih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praksi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2" name="TextBox 11">
            <a:extLst>
              <a:ext uri="{FF2B5EF4-FFF2-40B4-BE49-F238E27FC236}">
                <a16:creationId xmlns:a16="http://schemas.microsoft.com/office/drawing/2014/main" id="{B0CCF46A-E784-8975-9F51-B0F4076DF90E}"/>
              </a:ext>
            </a:extLst>
          </p:cNvPr>
          <p:cNvSpPr txBox="1"/>
          <p:nvPr/>
        </p:nvSpPr>
        <p:spPr>
          <a:xfrm>
            <a:off x="1584060" y="3579491"/>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Metodologije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13" name="Rectangle 12">
            <a:extLst>
              <a:ext uri="{FF2B5EF4-FFF2-40B4-BE49-F238E27FC236}">
                <a16:creationId xmlns:a16="http://schemas.microsoft.com/office/drawing/2014/main" id="{C4E78193-5CF7-4F70-2C05-54EA312D9B18}"/>
              </a:ext>
            </a:extLst>
          </p:cNvPr>
          <p:cNvSpPr/>
          <p:nvPr/>
        </p:nvSpPr>
        <p:spPr>
          <a:xfrm>
            <a:off x="7248649" y="3212296"/>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Subtitle 2">
            <a:extLst>
              <a:ext uri="{FF2B5EF4-FFF2-40B4-BE49-F238E27FC236}">
                <a16:creationId xmlns:a16="http://schemas.microsoft.com/office/drawing/2014/main" id="{45B4D541-FF70-3432-CDA8-4D7A25FA8839}"/>
              </a:ext>
            </a:extLst>
          </p:cNvPr>
          <p:cNvSpPr txBox="1">
            <a:spLocks/>
          </p:cNvSpPr>
          <p:nvPr/>
        </p:nvSpPr>
        <p:spPr>
          <a:xfrm>
            <a:off x="7483255" y="3372416"/>
            <a:ext cx="3154751"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Opseg</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kvaliteta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dokumentovanih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smernica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pronalaženje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mitigovanje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hardveru</a:t>
            </a:r>
            <a:r>
              <a:rPr lang="en-US" sz="1200" dirty="0">
                <a:latin typeface="Avenir Book" panose="02000503020000020003" pitchFamily="2" charset="0"/>
                <a:ea typeface="Lato Light" panose="020F0502020204030203" pitchFamily="34" charset="0"/>
                <a:cs typeface="Mukta ExtraLight" panose="020B0000000000000000" pitchFamily="34" charset="77"/>
              </a:rPr>
              <a:t> je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ograničen</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7" name="Rectangle 16">
            <a:extLst>
              <a:ext uri="{FF2B5EF4-FFF2-40B4-BE49-F238E27FC236}">
                <a16:creationId xmlns:a16="http://schemas.microsoft.com/office/drawing/2014/main" id="{C679D292-15D9-9284-7981-BB1907A0FB67}"/>
              </a:ext>
            </a:extLst>
          </p:cNvPr>
          <p:cNvSpPr/>
          <p:nvPr/>
        </p:nvSpPr>
        <p:spPr>
          <a:xfrm>
            <a:off x="1073859" y="4296531"/>
            <a:ext cx="2466410" cy="104646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328EB68-10DB-FA18-E41D-2F665D0ED0BB}"/>
              </a:ext>
            </a:extLst>
          </p:cNvPr>
          <p:cNvSpPr/>
          <p:nvPr/>
        </p:nvSpPr>
        <p:spPr>
          <a:xfrm>
            <a:off x="3576191" y="4296531"/>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Subtitle 2">
            <a:extLst>
              <a:ext uri="{FF2B5EF4-FFF2-40B4-BE49-F238E27FC236}">
                <a16:creationId xmlns:a16="http://schemas.microsoft.com/office/drawing/2014/main" id="{AE62C06A-0453-1EC8-879B-96D30CE44C6D}"/>
              </a:ext>
            </a:extLst>
          </p:cNvPr>
          <p:cNvSpPr txBox="1">
            <a:spLocks/>
          </p:cNvSpPr>
          <p:nvPr/>
        </p:nvSpPr>
        <p:spPr>
          <a:xfrm>
            <a:off x="3720574" y="4334525"/>
            <a:ext cx="3630024" cy="957057"/>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Široko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korišćeno</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industriji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Može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biti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ručno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ili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automatizirano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npr</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pomoću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fuzzinga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Konzultantske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kompanije</a:t>
            </a:r>
            <a:r>
              <a:rPr lang="en-US" sz="1200" dirty="0">
                <a:latin typeface="Avenir Book" panose="02000503020000020003" pitchFamily="2" charset="0"/>
                <a:ea typeface="Lato Light" panose="020F0502020204030203" pitchFamily="34" charset="0"/>
                <a:cs typeface="Mukta ExtraLight" panose="020B0000000000000000" pitchFamily="34" charset="77"/>
              </a:rPr>
              <a:t> nude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kvalitetne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usluge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bezbednosnog</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testiranja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obuke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22" name="TextBox 21">
            <a:extLst>
              <a:ext uri="{FF2B5EF4-FFF2-40B4-BE49-F238E27FC236}">
                <a16:creationId xmlns:a16="http://schemas.microsoft.com/office/drawing/2014/main" id="{1EC88997-C631-B23D-67C6-A8F63D02B7FA}"/>
              </a:ext>
            </a:extLst>
          </p:cNvPr>
          <p:cNvSpPr txBox="1"/>
          <p:nvPr/>
        </p:nvSpPr>
        <p:spPr>
          <a:xfrm>
            <a:off x="1446773" y="4564175"/>
            <a:ext cx="1887188" cy="584775"/>
          </a:xfrm>
          <a:prstGeom prst="rect">
            <a:avLst/>
          </a:prstGeom>
          <a:noFill/>
        </p:spPr>
        <p:txBody>
          <a:bodyPr wrap="square" rtlCol="0" anchor="ctr" anchorCtr="0">
            <a:spAutoFit/>
          </a:bodyPr>
          <a:lstStyle/>
          <a:p>
            <a:pPr algn="ctr"/>
            <a:r>
              <a:rPr lang="en-US" sz="1600" b="1" dirty="0" err="1">
                <a:solidFill>
                  <a:schemeClr val="tx2"/>
                </a:solidFill>
                <a:latin typeface="Avenir Book" panose="02000503020000020003" pitchFamily="2" charset="0"/>
                <a:ea typeface="League Spartan" charset="0"/>
                <a:cs typeface="Poppins" pitchFamily="2" charset="77"/>
              </a:rPr>
              <a:t>Bezbednosno</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testiranje</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23" name="Rectangle 22">
            <a:extLst>
              <a:ext uri="{FF2B5EF4-FFF2-40B4-BE49-F238E27FC236}">
                <a16:creationId xmlns:a16="http://schemas.microsoft.com/office/drawing/2014/main" id="{08045946-62C1-DBAB-B6BE-8B49C01D9A0A}"/>
              </a:ext>
            </a:extLst>
          </p:cNvPr>
          <p:cNvSpPr/>
          <p:nvPr/>
        </p:nvSpPr>
        <p:spPr>
          <a:xfrm>
            <a:off x="7248649" y="4296531"/>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6F12D272-F361-13A7-B78E-988F63E2EA6C}"/>
              </a:ext>
            </a:extLst>
          </p:cNvPr>
          <p:cNvSpPr txBox="1">
            <a:spLocks/>
          </p:cNvSpPr>
          <p:nvPr/>
        </p:nvSpPr>
        <p:spPr>
          <a:xfrm>
            <a:off x="7417152" y="4511835"/>
            <a:ext cx="3110006"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Oblast je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razvoju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Pitanje</a:t>
            </a:r>
            <a:r>
              <a:rPr lang="en-US" sz="1200" dirty="0">
                <a:latin typeface="Avenir Book" panose="02000503020000020003" pitchFamily="2" charset="0"/>
                <a:ea typeface="Lato Light" panose="020F0502020204030203" pitchFamily="34" charset="0"/>
                <a:cs typeface="Mukta ExtraLight" panose="020B0000000000000000" pitchFamily="34" charset="77"/>
              </a:rPr>
              <a:t> je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koliko</a:t>
            </a:r>
            <a:r>
              <a:rPr lang="en-US" sz="1200" dirty="0">
                <a:latin typeface="Avenir Book" panose="02000503020000020003" pitchFamily="2" charset="0"/>
                <a:ea typeface="Lato Light" panose="020F0502020204030203" pitchFamily="34" charset="0"/>
                <a:cs typeface="Mukta ExtraLight" panose="020B0000000000000000" pitchFamily="34" charset="77"/>
              </a:rPr>
              <a:t> se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koristi</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industriji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Postoje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sertifikati</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proizvode</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25" name="Rectangle 24">
            <a:extLst>
              <a:ext uri="{FF2B5EF4-FFF2-40B4-BE49-F238E27FC236}">
                <a16:creationId xmlns:a16="http://schemas.microsoft.com/office/drawing/2014/main" id="{0E5F64B3-A5A7-8C41-A83F-C4188AA7C020}"/>
              </a:ext>
            </a:extLst>
          </p:cNvPr>
          <p:cNvSpPr/>
          <p:nvPr/>
        </p:nvSpPr>
        <p:spPr>
          <a:xfrm>
            <a:off x="1073859" y="5378917"/>
            <a:ext cx="2466410" cy="1046466"/>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Rectangle 25">
            <a:extLst>
              <a:ext uri="{FF2B5EF4-FFF2-40B4-BE49-F238E27FC236}">
                <a16:creationId xmlns:a16="http://schemas.microsoft.com/office/drawing/2014/main" id="{07F51946-4451-9BB8-EB5A-1AAE2BB24549}"/>
              </a:ext>
            </a:extLst>
          </p:cNvPr>
          <p:cNvSpPr/>
          <p:nvPr/>
        </p:nvSpPr>
        <p:spPr>
          <a:xfrm>
            <a:off x="3576191" y="5378917"/>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Subtitle 2">
            <a:extLst>
              <a:ext uri="{FF2B5EF4-FFF2-40B4-BE49-F238E27FC236}">
                <a16:creationId xmlns:a16="http://schemas.microsoft.com/office/drawing/2014/main" id="{8C8C6D1A-658F-CC0A-8CE1-55B516807051}"/>
              </a:ext>
            </a:extLst>
          </p:cNvPr>
          <p:cNvSpPr txBox="1">
            <a:spLocks/>
          </p:cNvSpPr>
          <p:nvPr/>
        </p:nvSpPr>
        <p:spPr>
          <a:xfrm>
            <a:off x="3781192" y="5539037"/>
            <a:ext cx="3461165" cy="726224"/>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Postoji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mnogo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komercijalnih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otvorenog</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uključuju</a:t>
            </a:r>
            <a:r>
              <a:rPr lang="en-US" sz="1200" dirty="0">
                <a:latin typeface="Avenir Book" panose="02000503020000020003" pitchFamily="2" charset="0"/>
                <a:ea typeface="Lato Light" panose="020F0502020204030203" pitchFamily="34" charset="0"/>
                <a:cs typeface="Mukta ExtraLight" panose="020B0000000000000000" pitchFamily="34" charset="77"/>
              </a:rPr>
              <a:t> alate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statičku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skenere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ranjivosti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fuzzere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dekompajlere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p:txBody>
      </p:sp>
      <p:sp>
        <p:nvSpPr>
          <p:cNvPr id="28" name="TextBox 27">
            <a:extLst>
              <a:ext uri="{FF2B5EF4-FFF2-40B4-BE49-F238E27FC236}">
                <a16:creationId xmlns:a16="http://schemas.microsoft.com/office/drawing/2014/main" id="{4211374E-6966-8DE8-DEA7-8769B9C17131}"/>
              </a:ext>
            </a:extLst>
          </p:cNvPr>
          <p:cNvSpPr txBox="1"/>
          <p:nvPr/>
        </p:nvSpPr>
        <p:spPr>
          <a:xfrm>
            <a:off x="1411710" y="5725158"/>
            <a:ext cx="1887188" cy="338554"/>
          </a:xfrm>
          <a:prstGeom prst="rect">
            <a:avLst/>
          </a:prstGeom>
          <a:noFill/>
        </p:spPr>
        <p:txBody>
          <a:bodyPr wrap="square" rtlCol="0" anchor="ctr" anchorCtr="0">
            <a:spAutoFit/>
          </a:bodyPr>
          <a:lstStyle/>
          <a:p>
            <a:r>
              <a:rPr lang="en-US" sz="1600" b="1" dirty="0" err="1">
                <a:solidFill>
                  <a:schemeClr val="tx2"/>
                </a:solidFill>
                <a:latin typeface="Avenir Book" panose="02000503020000020003" pitchFamily="2" charset="0"/>
                <a:ea typeface="League Spartan" charset="0"/>
                <a:cs typeface="Poppins" pitchFamily="2" charset="77"/>
              </a:rPr>
              <a:t>Dostupnost</a:t>
            </a:r>
            <a:r>
              <a:rPr lang="en-US" sz="1600" b="1" dirty="0">
                <a:solidFill>
                  <a:schemeClr val="tx2"/>
                </a:solidFill>
                <a:latin typeface="Avenir Book" panose="02000503020000020003" pitchFamily="2" charset="0"/>
                <a:ea typeface="League Spartan" charset="0"/>
                <a:cs typeface="Poppins" pitchFamily="2" charset="77"/>
              </a:rPr>
              <a:t> </a:t>
            </a:r>
            <a:r>
              <a:rPr lang="en-US" sz="1600" b="1" dirty="0" err="1">
                <a:solidFill>
                  <a:schemeClr val="tx2"/>
                </a:solidFill>
                <a:latin typeface="Avenir Book" panose="02000503020000020003" pitchFamily="2" charset="0"/>
                <a:ea typeface="League Spartan" charset="0"/>
                <a:cs typeface="Poppins" pitchFamily="2" charset="77"/>
              </a:rPr>
              <a:t>alata</a:t>
            </a:r>
            <a:endParaRPr lang="en-US" sz="1600" b="1" dirty="0">
              <a:solidFill>
                <a:schemeClr val="tx2"/>
              </a:solidFill>
              <a:latin typeface="Avenir Book" panose="02000503020000020003" pitchFamily="2" charset="0"/>
              <a:ea typeface="League Spartan" charset="0"/>
              <a:cs typeface="Poppins" pitchFamily="2" charset="77"/>
            </a:endParaRPr>
          </a:p>
        </p:txBody>
      </p:sp>
      <p:sp>
        <p:nvSpPr>
          <p:cNvPr id="29" name="Rectangle 28">
            <a:extLst>
              <a:ext uri="{FF2B5EF4-FFF2-40B4-BE49-F238E27FC236}">
                <a16:creationId xmlns:a16="http://schemas.microsoft.com/office/drawing/2014/main" id="{C1F21BB0-05F6-E205-6D4B-F6C390143727}"/>
              </a:ext>
            </a:extLst>
          </p:cNvPr>
          <p:cNvSpPr/>
          <p:nvPr/>
        </p:nvSpPr>
        <p:spPr>
          <a:xfrm>
            <a:off x="7248649" y="5378917"/>
            <a:ext cx="3630244" cy="104646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Subtitle 2">
            <a:extLst>
              <a:ext uri="{FF2B5EF4-FFF2-40B4-BE49-F238E27FC236}">
                <a16:creationId xmlns:a16="http://schemas.microsoft.com/office/drawing/2014/main" id="{18B605C6-B1D0-BCE9-88D9-336160386E3F}"/>
              </a:ext>
            </a:extLst>
          </p:cNvPr>
          <p:cNvSpPr txBox="1">
            <a:spLocks/>
          </p:cNvSpPr>
          <p:nvPr/>
        </p:nvSpPr>
        <p:spPr>
          <a:xfrm>
            <a:off x="7417152" y="5423621"/>
            <a:ext cx="3373962" cy="957057"/>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latin typeface="Avenir Book" panose="02000503020000020003" pitchFamily="2" charset="0"/>
                <a:ea typeface="Lato Light" panose="020F0502020204030203" pitchFamily="34" charset="0"/>
                <a:cs typeface="Mukta ExtraLight" panose="020B0000000000000000" pitchFamily="34" charset="77"/>
              </a:rPr>
              <a:t>Vrlo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ograničeno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Obično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komercijalni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alati</a:t>
            </a:r>
            <a:r>
              <a:rPr lang="en-US" sz="1200" dirty="0">
                <a:latin typeface="Avenir Book" panose="02000503020000020003" pitchFamily="2" charset="0"/>
                <a:ea typeface="Lato Light" panose="020F0502020204030203" pitchFamily="34" charset="0"/>
                <a:cs typeface="Mukta ExtraLight" panose="020B0000000000000000" pitchFamily="34" charset="77"/>
              </a:rPr>
              <a:t>. Do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danas</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postoji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nekoliko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alata</a:t>
            </a:r>
            <a:r>
              <a:rPr lang="en-US" sz="1200" dirty="0">
                <a:latin typeface="Avenir Book" panose="02000503020000020003" pitchFamily="2" charset="0"/>
                <a:ea typeface="Lato Light" panose="020F0502020204030203" pitchFamily="34" charset="0"/>
                <a:cs typeface="Mukta ExtraLight" panose="020B0000000000000000" pitchFamily="34" charset="77"/>
              </a:rPr>
              <a:t> koji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pomažu</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sprovođenju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analize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proizvoda</a:t>
            </a:r>
            <a:r>
              <a:rPr lang="en-US" sz="1200" dirty="0">
                <a:latin typeface="Avenir Book" panose="02000503020000020003" pitchFamily="2" charset="0"/>
                <a:ea typeface="Lato Light" panose="020F0502020204030203" pitchFamily="34" charset="0"/>
                <a:cs typeface="Mukta ExtraLight" panose="020B0000000000000000" pitchFamily="34" charset="77"/>
              </a:rPr>
              <a:t>.</a:t>
            </a:r>
          </a:p>
        </p:txBody>
      </p:sp>
      <p:sp>
        <p:nvSpPr>
          <p:cNvPr id="31" name="TextBox 30">
            <a:extLst>
              <a:ext uri="{FF2B5EF4-FFF2-40B4-BE49-F238E27FC236}">
                <a16:creationId xmlns:a16="http://schemas.microsoft.com/office/drawing/2014/main" id="{9B350C68-4179-8B12-207B-733B8697B148}"/>
              </a:ext>
            </a:extLst>
          </p:cNvPr>
          <p:cNvSpPr txBox="1"/>
          <p:nvPr/>
        </p:nvSpPr>
        <p:spPr>
          <a:xfrm>
            <a:off x="77958" y="6550223"/>
            <a:ext cx="9811917" cy="307777"/>
          </a:xfrm>
          <a:prstGeom prst="rect">
            <a:avLst/>
          </a:prstGeom>
          <a:noFill/>
        </p:spPr>
        <p:txBody>
          <a:bodyPr wrap="none" rtlCol="0">
            <a:spAutoFit/>
          </a:bodyPr>
          <a:lstStyle/>
          <a:p>
            <a:r>
              <a:rPr lang="en-US" sz="1400" baseline="30000" dirty="0" err="1">
                <a:latin typeface="Avenir Book" panose="02000503020000020003" pitchFamily="2" charset="0"/>
              </a:rPr>
              <a:t>Khattri</a:t>
            </a:r>
            <a:r>
              <a:rPr lang="en-US" sz="1400" baseline="30000" dirty="0">
                <a:latin typeface="Avenir Book" panose="02000503020000020003" pitchFamily="2" charset="0"/>
              </a:rPr>
              <a:t> et al. Intel Corporation. HSDL: A Security Development Lifecycle for Hardware Technologies. 2012 IEEE International Symposium, on Hardware-Oriented Security and Trust</a:t>
            </a:r>
            <a:endParaRPr lang="en-US" sz="1400" dirty="0">
              <a:latin typeface="Avenir Book" panose="02000503020000020003" pitchFamily="2" charset="0"/>
            </a:endParaRPr>
          </a:p>
        </p:txBody>
      </p:sp>
      <p:sp>
        <p:nvSpPr>
          <p:cNvPr id="14" name="Slide Number Placeholder 13">
            <a:extLst>
              <a:ext uri="{FF2B5EF4-FFF2-40B4-BE49-F238E27FC236}">
                <a16:creationId xmlns:a16="http://schemas.microsoft.com/office/drawing/2014/main" id="{C94935DB-D7F6-31D4-7980-5E1BF39B941F}"/>
              </a:ext>
            </a:extLst>
          </p:cNvPr>
          <p:cNvSpPr>
            <a:spLocks noGrp="1"/>
          </p:cNvSpPr>
          <p:nvPr>
            <p:ph type="sldNum" sz="quarter" idx="12"/>
          </p:nvPr>
        </p:nvSpPr>
        <p:spPr/>
        <p:txBody>
          <a:bodyPr/>
          <a:lstStyle/>
          <a:p>
            <a:fld id="{9041FEBA-683F-B44C-A647-A4FB58DC8725}" type="slidenum">
              <a:rPr lang="en-US" smtClean="0"/>
              <a:t>55</a:t>
            </a:fld>
            <a:endParaRPr lang="en-US"/>
          </a:p>
        </p:txBody>
      </p:sp>
    </p:spTree>
    <p:extLst>
      <p:ext uri="{BB962C8B-B14F-4D97-AF65-F5344CB8AC3E}">
        <p14:creationId xmlns:p14="http://schemas.microsoft.com/office/powerpoint/2010/main" val="878325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69E0518-6EB3-800D-8587-A9FB3A8B0AE7}"/>
              </a:ext>
            </a:extLst>
          </p:cNvPr>
          <p:cNvSpPr/>
          <p:nvPr/>
        </p:nvSpPr>
        <p:spPr>
          <a:xfrm>
            <a:off x="6985990" y="1319445"/>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Book" panose="02000503020000020003" pitchFamily="2" charset="0"/>
            </a:endParaRPr>
          </a:p>
        </p:txBody>
      </p:sp>
      <p:sp>
        <p:nvSpPr>
          <p:cNvPr id="2" name="Title 1">
            <a:extLst>
              <a:ext uri="{FF2B5EF4-FFF2-40B4-BE49-F238E27FC236}">
                <a16:creationId xmlns:a16="http://schemas.microsoft.com/office/drawing/2014/main" id="{B8702F6F-5C02-9CB5-424A-E4E5114F5FB9}"/>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a:t>Intel HSDL</a:t>
            </a:r>
          </a:p>
        </p:txBody>
      </p:sp>
      <p:sp>
        <p:nvSpPr>
          <p:cNvPr id="3" name="Content Placeholder 2">
            <a:extLst>
              <a:ext uri="{FF2B5EF4-FFF2-40B4-BE49-F238E27FC236}">
                <a16:creationId xmlns:a16="http://schemas.microsoft.com/office/drawing/2014/main" id="{D8FE33BB-9800-BB64-4B1A-FB1B122776D4}"/>
              </a:ext>
            </a:extLst>
          </p:cNvPr>
          <p:cNvSpPr>
            <a:spLocks noGrp="1"/>
          </p:cNvSpPr>
          <p:nvPr>
            <p:ph sz="half" idx="1"/>
          </p:nvPr>
        </p:nvSpPr>
        <p:spPr>
          <a:xfrm>
            <a:off x="609600" y="1600201"/>
            <a:ext cx="5384800" cy="4525963"/>
          </a:xfrm>
        </p:spPr>
        <p:txBody>
          <a:bodyPr>
            <a:normAutofit fontScale="92500" lnSpcReduction="20000"/>
          </a:bodyPr>
          <a:lstStyle/>
          <a:p>
            <a:r>
              <a:rPr lang="hr-HR" dirty="0"/>
              <a:t>Timovi izvršavaju još jedan krug testiranja i </a:t>
            </a:r>
            <a:r>
              <a:rPr lang="hr-HR" dirty="0" err="1"/>
              <a:t>proveravaju</a:t>
            </a:r>
            <a:r>
              <a:rPr lang="hr-HR" dirty="0"/>
              <a:t> jesu li prethodni problemi rešeni</a:t>
            </a:r>
          </a:p>
          <a:p>
            <a:r>
              <a:rPr lang="hr-HR" dirty="0"/>
              <a:t>Timovi traže </a:t>
            </a:r>
            <a:r>
              <a:rPr lang="hr-HR" dirty="0" err="1"/>
              <a:t>malvere</a:t>
            </a:r>
            <a:r>
              <a:rPr lang="hr-HR" dirty="0"/>
              <a:t> i poznate ranjivosti u komponentama i IP-u treće strane (engl. </a:t>
            </a:r>
            <a:r>
              <a:rPr lang="hr-HR" i="1" dirty="0"/>
              <a:t>3rd party </a:t>
            </a:r>
            <a:r>
              <a:rPr lang="hr-HR" i="1" dirty="0" err="1"/>
              <a:t>Intelectual</a:t>
            </a:r>
            <a:r>
              <a:rPr lang="hr-HR" i="1" dirty="0"/>
              <a:t> </a:t>
            </a:r>
            <a:r>
              <a:rPr lang="hr-HR" i="1" dirty="0" err="1"/>
              <a:t>Property</a:t>
            </a:r>
            <a:r>
              <a:rPr lang="hr-HR" dirty="0"/>
              <a:t>), ažurirajući ih ako je potrebno</a:t>
            </a:r>
          </a:p>
          <a:p>
            <a:r>
              <a:rPr lang="hr-HR" dirty="0"/>
              <a:t>Timovi postavljaju plan upravljanja ranjivostima u toku životnog </a:t>
            </a:r>
            <a:r>
              <a:rPr lang="hr-HR" dirty="0" err="1"/>
              <a:t>veka</a:t>
            </a:r>
            <a:r>
              <a:rPr lang="hr-HR" dirty="0"/>
              <a:t> proizvoda i plan trijaže/</a:t>
            </a:r>
            <a:r>
              <a:rPr lang="hr-HR" dirty="0" err="1"/>
              <a:t>mitigacije</a:t>
            </a:r>
            <a:r>
              <a:rPr lang="hr-HR" dirty="0"/>
              <a:t> u fazi podrške rada proizvoda</a:t>
            </a:r>
            <a:endParaRPr lang="en-US" dirty="0"/>
          </a:p>
        </p:txBody>
      </p:sp>
      <p:sp>
        <p:nvSpPr>
          <p:cNvPr id="46" name="Freeform 45">
            <a:extLst>
              <a:ext uri="{FF2B5EF4-FFF2-40B4-BE49-F238E27FC236}">
                <a16:creationId xmlns:a16="http://schemas.microsoft.com/office/drawing/2014/main" id="{0109C09A-F618-A14C-F762-AF63E41B96B5}"/>
              </a:ext>
            </a:extLst>
          </p:cNvPr>
          <p:cNvSpPr/>
          <p:nvPr/>
        </p:nvSpPr>
        <p:spPr>
          <a:xfrm>
            <a:off x="9047331" y="1614961"/>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7" name="Freeform 46">
            <a:extLst>
              <a:ext uri="{FF2B5EF4-FFF2-40B4-BE49-F238E27FC236}">
                <a16:creationId xmlns:a16="http://schemas.microsoft.com/office/drawing/2014/main" id="{B2E1C5E5-F227-67E5-0CEB-1BCCA1FE2D50}"/>
              </a:ext>
            </a:extLst>
          </p:cNvPr>
          <p:cNvSpPr/>
          <p:nvPr/>
        </p:nvSpPr>
        <p:spPr>
          <a:xfrm>
            <a:off x="9396412" y="2867153"/>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8" name="Freeform 47">
            <a:extLst>
              <a:ext uri="{FF2B5EF4-FFF2-40B4-BE49-F238E27FC236}">
                <a16:creationId xmlns:a16="http://schemas.microsoft.com/office/drawing/2014/main" id="{7BE74BB4-7DDF-A552-05C2-9022DEA00DF4}"/>
              </a:ext>
            </a:extLst>
          </p:cNvPr>
          <p:cNvSpPr/>
          <p:nvPr/>
        </p:nvSpPr>
        <p:spPr>
          <a:xfrm>
            <a:off x="6598744" y="2478581"/>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49" name="Freeform 48">
            <a:extLst>
              <a:ext uri="{FF2B5EF4-FFF2-40B4-BE49-F238E27FC236}">
                <a16:creationId xmlns:a16="http://schemas.microsoft.com/office/drawing/2014/main" id="{D1F0530A-2355-910D-6DD6-3E8029C650A5}"/>
              </a:ext>
            </a:extLst>
          </p:cNvPr>
          <p:cNvSpPr/>
          <p:nvPr/>
        </p:nvSpPr>
        <p:spPr>
          <a:xfrm>
            <a:off x="6705661" y="4036243"/>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0" name="Freeform 49">
            <a:extLst>
              <a:ext uri="{FF2B5EF4-FFF2-40B4-BE49-F238E27FC236}">
                <a16:creationId xmlns:a16="http://schemas.microsoft.com/office/drawing/2014/main" id="{4A4AAB43-6363-E036-01F2-3BC4DFE514A5}"/>
              </a:ext>
            </a:extLst>
          </p:cNvPr>
          <p:cNvSpPr/>
          <p:nvPr/>
        </p:nvSpPr>
        <p:spPr>
          <a:xfrm>
            <a:off x="8122874" y="4397471"/>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1" name="TextBox 50">
            <a:extLst>
              <a:ext uri="{FF2B5EF4-FFF2-40B4-BE49-F238E27FC236}">
                <a16:creationId xmlns:a16="http://schemas.microsoft.com/office/drawing/2014/main" id="{D692FF67-2275-632A-7251-0699D2C9A7B8}"/>
              </a:ext>
            </a:extLst>
          </p:cNvPr>
          <p:cNvSpPr txBox="1"/>
          <p:nvPr/>
        </p:nvSpPr>
        <p:spPr>
          <a:xfrm>
            <a:off x="9177827" y="2069689"/>
            <a:ext cx="32893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2" name="TextBox 51">
            <a:extLst>
              <a:ext uri="{FF2B5EF4-FFF2-40B4-BE49-F238E27FC236}">
                <a16:creationId xmlns:a16="http://schemas.microsoft.com/office/drawing/2014/main" id="{457353D4-270B-500A-1023-35D8730C84C4}"/>
              </a:ext>
            </a:extLst>
          </p:cNvPr>
          <p:cNvSpPr txBox="1"/>
          <p:nvPr/>
        </p:nvSpPr>
        <p:spPr>
          <a:xfrm>
            <a:off x="7124269" y="4062476"/>
            <a:ext cx="434735"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C68084F7-2EC9-F386-907C-28ACFE6590A6}"/>
              </a:ext>
            </a:extLst>
          </p:cNvPr>
          <p:cNvSpPr txBox="1"/>
          <p:nvPr/>
        </p:nvSpPr>
        <p:spPr>
          <a:xfrm>
            <a:off x="7529223" y="2525196"/>
            <a:ext cx="42992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6</a:t>
            </a:r>
          </a:p>
        </p:txBody>
      </p:sp>
      <p:sp>
        <p:nvSpPr>
          <p:cNvPr id="54" name="TextBox 53">
            <a:extLst>
              <a:ext uri="{FF2B5EF4-FFF2-40B4-BE49-F238E27FC236}">
                <a16:creationId xmlns:a16="http://schemas.microsoft.com/office/drawing/2014/main" id="{DAF3882E-2FEC-9D33-4410-DDC09AE15146}"/>
              </a:ext>
            </a:extLst>
          </p:cNvPr>
          <p:cNvSpPr txBox="1"/>
          <p:nvPr/>
        </p:nvSpPr>
        <p:spPr>
          <a:xfrm>
            <a:off x="10211816" y="3151166"/>
            <a:ext cx="404278"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2</a:t>
            </a:r>
          </a:p>
        </p:txBody>
      </p:sp>
      <p:sp>
        <p:nvSpPr>
          <p:cNvPr id="55" name="TextBox 54">
            <a:extLst>
              <a:ext uri="{FF2B5EF4-FFF2-40B4-BE49-F238E27FC236}">
                <a16:creationId xmlns:a16="http://schemas.microsoft.com/office/drawing/2014/main" id="{D43B3DFC-1F2F-6ED9-B070-CE44243F9A1D}"/>
              </a:ext>
            </a:extLst>
          </p:cNvPr>
          <p:cNvSpPr txBox="1"/>
          <p:nvPr/>
        </p:nvSpPr>
        <p:spPr>
          <a:xfrm>
            <a:off x="9868064" y="4688348"/>
            <a:ext cx="41710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3</a:t>
            </a:r>
          </a:p>
        </p:txBody>
      </p:sp>
      <p:sp>
        <p:nvSpPr>
          <p:cNvPr id="56" name="TextBox 55">
            <a:extLst>
              <a:ext uri="{FF2B5EF4-FFF2-40B4-BE49-F238E27FC236}">
                <a16:creationId xmlns:a16="http://schemas.microsoft.com/office/drawing/2014/main" id="{EB5766FD-8A41-166A-FAC9-A6A043A00FA6}"/>
              </a:ext>
            </a:extLst>
          </p:cNvPr>
          <p:cNvSpPr txBox="1"/>
          <p:nvPr/>
        </p:nvSpPr>
        <p:spPr>
          <a:xfrm>
            <a:off x="8243454" y="5159049"/>
            <a:ext cx="44435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4</a:t>
            </a:r>
          </a:p>
        </p:txBody>
      </p:sp>
      <p:sp>
        <p:nvSpPr>
          <p:cNvPr id="63" name="TextBox 62">
            <a:extLst>
              <a:ext uri="{FF2B5EF4-FFF2-40B4-BE49-F238E27FC236}">
                <a16:creationId xmlns:a16="http://schemas.microsoft.com/office/drawing/2014/main" id="{EAAC0AFB-08B4-2D78-83DC-922898232F70}"/>
              </a:ext>
            </a:extLst>
          </p:cNvPr>
          <p:cNvSpPr txBox="1"/>
          <p:nvPr/>
        </p:nvSpPr>
        <p:spPr>
          <a:xfrm>
            <a:off x="9436586" y="2585511"/>
            <a:ext cx="1250279" cy="369332"/>
          </a:xfrm>
          <a:prstGeom prst="rect">
            <a:avLst/>
          </a:prstGeom>
          <a:noFill/>
        </p:spPr>
        <p:txBody>
          <a:bodyPr wrap="none" rtlCol="0">
            <a:spAutoFit/>
          </a:bodyPr>
          <a:lstStyle/>
          <a:p>
            <a:r>
              <a:rPr lang="en-US" dirty="0" err="1">
                <a:solidFill>
                  <a:schemeClr val="bg1"/>
                </a:solidFill>
              </a:rPr>
              <a:t>Arhitektura</a:t>
            </a:r>
            <a:endParaRPr lang="en-US" dirty="0">
              <a:solidFill>
                <a:schemeClr val="bg1"/>
              </a:solidFill>
            </a:endParaRPr>
          </a:p>
        </p:txBody>
      </p:sp>
      <p:sp>
        <p:nvSpPr>
          <p:cNvPr id="64" name="TextBox 63">
            <a:extLst>
              <a:ext uri="{FF2B5EF4-FFF2-40B4-BE49-F238E27FC236}">
                <a16:creationId xmlns:a16="http://schemas.microsoft.com/office/drawing/2014/main" id="{4CC3843F-B0EF-5E87-0B58-F02FC43AF577}"/>
              </a:ext>
            </a:extLst>
          </p:cNvPr>
          <p:cNvSpPr txBox="1"/>
          <p:nvPr/>
        </p:nvSpPr>
        <p:spPr>
          <a:xfrm>
            <a:off x="7905861" y="1962464"/>
            <a:ext cx="1225079" cy="646331"/>
          </a:xfrm>
          <a:prstGeom prst="rect">
            <a:avLst/>
          </a:prstGeom>
          <a:noFill/>
        </p:spPr>
        <p:txBody>
          <a:bodyPr wrap="none" rtlCol="0">
            <a:spAutoFit/>
          </a:bodyPr>
          <a:lstStyle/>
          <a:p>
            <a:r>
              <a:rPr lang="en-US" dirty="0" err="1">
                <a:solidFill>
                  <a:schemeClr val="bg1"/>
                </a:solidFill>
              </a:rPr>
              <a:t>Planiranje</a:t>
            </a:r>
            <a:r>
              <a:rPr lang="en-US" dirty="0">
                <a:solidFill>
                  <a:schemeClr val="bg1"/>
                </a:solidFill>
              </a:rPr>
              <a:t> </a:t>
            </a:r>
            <a:r>
              <a:rPr lang="en-US" dirty="0" err="1">
                <a:solidFill>
                  <a:schemeClr val="bg1"/>
                </a:solidFill>
              </a:rPr>
              <a:t>i</a:t>
            </a:r>
            <a:endParaRPr lang="en-US" dirty="0">
              <a:solidFill>
                <a:schemeClr val="bg1"/>
              </a:solidFill>
            </a:endParaRPr>
          </a:p>
          <a:p>
            <a:r>
              <a:rPr lang="en-US" dirty="0" err="1">
                <a:solidFill>
                  <a:schemeClr val="bg1"/>
                </a:solidFill>
              </a:rPr>
              <a:t>procena</a:t>
            </a:r>
            <a:endParaRPr lang="en-US" dirty="0">
              <a:solidFill>
                <a:schemeClr val="bg1"/>
              </a:solidFill>
            </a:endParaRPr>
          </a:p>
        </p:txBody>
      </p:sp>
      <p:sp>
        <p:nvSpPr>
          <p:cNvPr id="65" name="TextBox 64">
            <a:extLst>
              <a:ext uri="{FF2B5EF4-FFF2-40B4-BE49-F238E27FC236}">
                <a16:creationId xmlns:a16="http://schemas.microsoft.com/office/drawing/2014/main" id="{D9A8B282-78D1-C53D-A4D1-40671CCD2276}"/>
              </a:ext>
            </a:extLst>
          </p:cNvPr>
          <p:cNvSpPr txBox="1"/>
          <p:nvPr/>
        </p:nvSpPr>
        <p:spPr>
          <a:xfrm>
            <a:off x="10007900" y="4048594"/>
            <a:ext cx="754694" cy="369332"/>
          </a:xfrm>
          <a:prstGeom prst="rect">
            <a:avLst/>
          </a:prstGeom>
          <a:noFill/>
        </p:spPr>
        <p:txBody>
          <a:bodyPr wrap="none" rtlCol="0">
            <a:spAutoFit/>
          </a:bodyPr>
          <a:lstStyle/>
          <a:p>
            <a:r>
              <a:rPr lang="en-US" dirty="0" err="1">
                <a:solidFill>
                  <a:schemeClr val="bg1"/>
                </a:solidFill>
              </a:rPr>
              <a:t>Dizajn</a:t>
            </a:r>
            <a:endParaRPr lang="en-US" dirty="0">
              <a:solidFill>
                <a:schemeClr val="bg1"/>
              </a:solidFill>
            </a:endParaRPr>
          </a:p>
        </p:txBody>
      </p:sp>
      <p:sp>
        <p:nvSpPr>
          <p:cNvPr id="66" name="TextBox 65">
            <a:extLst>
              <a:ext uri="{FF2B5EF4-FFF2-40B4-BE49-F238E27FC236}">
                <a16:creationId xmlns:a16="http://schemas.microsoft.com/office/drawing/2014/main" id="{C9C7D71A-2694-5EB1-DBFE-8CD48A4CBE2F}"/>
              </a:ext>
            </a:extLst>
          </p:cNvPr>
          <p:cNvSpPr txBox="1"/>
          <p:nvPr/>
        </p:nvSpPr>
        <p:spPr>
          <a:xfrm>
            <a:off x="8739457" y="5221891"/>
            <a:ext cx="1692451" cy="369332"/>
          </a:xfrm>
          <a:prstGeom prst="rect">
            <a:avLst/>
          </a:prstGeom>
          <a:noFill/>
        </p:spPr>
        <p:txBody>
          <a:bodyPr wrap="none" rtlCol="0">
            <a:spAutoFit/>
          </a:bodyPr>
          <a:lstStyle/>
          <a:p>
            <a:r>
              <a:rPr lang="en-US" dirty="0" err="1">
                <a:solidFill>
                  <a:schemeClr val="bg1"/>
                </a:solidFill>
              </a:rPr>
              <a:t>Implementacija</a:t>
            </a:r>
            <a:endParaRPr lang="en-US" dirty="0">
              <a:solidFill>
                <a:schemeClr val="bg1"/>
              </a:solidFill>
            </a:endParaRPr>
          </a:p>
        </p:txBody>
      </p:sp>
      <p:sp>
        <p:nvSpPr>
          <p:cNvPr id="67" name="TextBox 66">
            <a:extLst>
              <a:ext uri="{FF2B5EF4-FFF2-40B4-BE49-F238E27FC236}">
                <a16:creationId xmlns:a16="http://schemas.microsoft.com/office/drawing/2014/main" id="{A4970B79-FB8F-5094-A697-23B4B6E96C40}"/>
              </a:ext>
            </a:extLst>
          </p:cNvPr>
          <p:cNvSpPr txBox="1"/>
          <p:nvPr/>
        </p:nvSpPr>
        <p:spPr>
          <a:xfrm>
            <a:off x="7220066" y="4625788"/>
            <a:ext cx="1439177" cy="646331"/>
          </a:xfrm>
          <a:prstGeom prst="rect">
            <a:avLst/>
          </a:prstGeom>
          <a:noFill/>
        </p:spPr>
        <p:txBody>
          <a:bodyPr wrap="none" rtlCol="0">
            <a:spAutoFit/>
          </a:bodyPr>
          <a:lstStyle/>
          <a:p>
            <a:r>
              <a:rPr lang="en-US" dirty="0" err="1">
                <a:solidFill>
                  <a:schemeClr val="bg1"/>
                </a:solidFill>
              </a:rPr>
              <a:t>Bezbednosna</a:t>
            </a:r>
            <a:endParaRPr lang="en-US" dirty="0">
              <a:solidFill>
                <a:schemeClr val="bg1"/>
              </a:solidFill>
            </a:endParaRPr>
          </a:p>
          <a:p>
            <a:r>
              <a:rPr lang="en-US" dirty="0" err="1">
                <a:solidFill>
                  <a:schemeClr val="bg1"/>
                </a:solidFill>
              </a:rPr>
              <a:t>validacija</a:t>
            </a:r>
            <a:endParaRPr lang="en-US" dirty="0">
              <a:solidFill>
                <a:schemeClr val="bg1"/>
              </a:solidFill>
            </a:endParaRPr>
          </a:p>
        </p:txBody>
      </p:sp>
      <p:sp>
        <p:nvSpPr>
          <p:cNvPr id="68" name="TextBox 67">
            <a:extLst>
              <a:ext uri="{FF2B5EF4-FFF2-40B4-BE49-F238E27FC236}">
                <a16:creationId xmlns:a16="http://schemas.microsoft.com/office/drawing/2014/main" id="{7D3394B2-29E9-6FBA-DFB9-062550348CD7}"/>
              </a:ext>
            </a:extLst>
          </p:cNvPr>
          <p:cNvSpPr txBox="1"/>
          <p:nvPr/>
        </p:nvSpPr>
        <p:spPr>
          <a:xfrm>
            <a:off x="6732238" y="3081547"/>
            <a:ext cx="1524263" cy="923330"/>
          </a:xfrm>
          <a:prstGeom prst="rect">
            <a:avLst/>
          </a:prstGeom>
          <a:noFill/>
        </p:spPr>
        <p:txBody>
          <a:bodyPr wrap="none" rtlCol="0">
            <a:spAutoFit/>
          </a:bodyPr>
          <a:lstStyle/>
          <a:p>
            <a:r>
              <a:rPr lang="en-US" dirty="0" err="1">
                <a:solidFill>
                  <a:schemeClr val="bg1"/>
                </a:solidFill>
              </a:rPr>
              <a:t>Puštanje</a:t>
            </a:r>
            <a:r>
              <a:rPr lang="en-US" dirty="0">
                <a:solidFill>
                  <a:schemeClr val="bg1"/>
                </a:solidFill>
              </a:rPr>
              <a:t> u rad</a:t>
            </a:r>
          </a:p>
          <a:p>
            <a:r>
              <a:rPr lang="en-US" dirty="0" err="1">
                <a:solidFill>
                  <a:schemeClr val="bg1"/>
                </a:solidFill>
              </a:rPr>
              <a:t>i</a:t>
            </a:r>
            <a:r>
              <a:rPr lang="en-US" dirty="0">
                <a:solidFill>
                  <a:schemeClr val="bg1"/>
                </a:solidFill>
              </a:rPr>
              <a:t> </a:t>
            </a:r>
            <a:r>
              <a:rPr lang="en-US" dirty="0" err="1">
                <a:solidFill>
                  <a:schemeClr val="bg1"/>
                </a:solidFill>
              </a:rPr>
              <a:t>postavke</a:t>
            </a:r>
            <a:endParaRPr lang="en-US" dirty="0">
              <a:solidFill>
                <a:schemeClr val="bg1"/>
              </a:solidFill>
            </a:endParaRPr>
          </a:p>
          <a:p>
            <a:r>
              <a:rPr lang="en-US" dirty="0" err="1">
                <a:solidFill>
                  <a:schemeClr val="bg1"/>
                </a:solidFill>
              </a:rPr>
              <a:t>posle</a:t>
            </a:r>
            <a:r>
              <a:rPr lang="en-US" dirty="0">
                <a:solidFill>
                  <a:schemeClr val="bg1"/>
                </a:solidFill>
              </a:rPr>
              <a:t> toga</a:t>
            </a:r>
          </a:p>
        </p:txBody>
      </p:sp>
      <p:sp>
        <p:nvSpPr>
          <p:cNvPr id="4" name="Slide Number Placeholder 3">
            <a:extLst>
              <a:ext uri="{FF2B5EF4-FFF2-40B4-BE49-F238E27FC236}">
                <a16:creationId xmlns:a16="http://schemas.microsoft.com/office/drawing/2014/main" id="{856AF935-3D88-67CF-DD02-6A6A8FF34E8F}"/>
              </a:ext>
            </a:extLst>
          </p:cNvPr>
          <p:cNvSpPr>
            <a:spLocks noGrp="1"/>
          </p:cNvSpPr>
          <p:nvPr>
            <p:ph type="sldNum" sz="quarter" idx="12"/>
          </p:nvPr>
        </p:nvSpPr>
        <p:spPr/>
        <p:txBody>
          <a:bodyPr/>
          <a:lstStyle/>
          <a:p>
            <a:fld id="{9041FEBA-683F-B44C-A647-A4FB58DC8725}" type="slidenum">
              <a:rPr lang="en-US" smtClean="0"/>
              <a:t>56</a:t>
            </a:fld>
            <a:endParaRPr lang="en-US"/>
          </a:p>
        </p:txBody>
      </p:sp>
    </p:spTree>
    <p:extLst>
      <p:ext uri="{BB962C8B-B14F-4D97-AF65-F5344CB8AC3E}">
        <p14:creationId xmlns:p14="http://schemas.microsoft.com/office/powerpoint/2010/main" val="2313560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Hardversko-softverski</a:t>
            </a:r>
            <a:r>
              <a:rPr lang="en-US" sz="4100" dirty="0"/>
              <a:t> </a:t>
            </a:r>
            <a:r>
              <a:rPr lang="en-US" sz="4100" dirty="0" err="1"/>
              <a:t>kodizajn</a:t>
            </a:r>
            <a:r>
              <a:rPr lang="en-US" sz="4100" dirty="0"/>
              <a:t> </a:t>
            </a:r>
            <a:r>
              <a:rPr lang="en-US" sz="4100" dirty="0" err="1"/>
              <a:t>i</a:t>
            </a:r>
            <a:r>
              <a:rPr lang="en-US" sz="4100" dirty="0"/>
              <a:t> SDL?</a:t>
            </a:r>
          </a:p>
        </p:txBody>
      </p:sp>
      <p:pic>
        <p:nvPicPr>
          <p:cNvPr id="4" name="Picture 3">
            <a:extLst>
              <a:ext uri="{FF2B5EF4-FFF2-40B4-BE49-F238E27FC236}">
                <a16:creationId xmlns:a16="http://schemas.microsoft.com/office/drawing/2014/main" id="{CC4C164F-477E-4B5A-ADC9-4B00C4337CF5}"/>
              </a:ext>
            </a:extLst>
          </p:cNvPr>
          <p:cNvPicPr>
            <a:picLocks noChangeAspect="1"/>
          </p:cNvPicPr>
          <p:nvPr/>
        </p:nvPicPr>
        <p:blipFill>
          <a:blip r:embed="rId3"/>
          <a:stretch>
            <a:fillRect/>
          </a:stretch>
        </p:blipFill>
        <p:spPr>
          <a:xfrm>
            <a:off x="609984" y="1600201"/>
            <a:ext cx="10972031" cy="4525963"/>
          </a:xfrm>
          <a:prstGeom prst="rect">
            <a:avLst/>
          </a:prstGeom>
          <a:noFill/>
        </p:spPr>
      </p:pic>
      <p:sp>
        <p:nvSpPr>
          <p:cNvPr id="5" name="TextBox 4">
            <a:extLst>
              <a:ext uri="{FF2B5EF4-FFF2-40B4-BE49-F238E27FC236}">
                <a16:creationId xmlns:a16="http://schemas.microsoft.com/office/drawing/2014/main" id="{80176A13-BB15-2FBD-5E6C-0BC87FBF3FC5}"/>
              </a:ext>
            </a:extLst>
          </p:cNvPr>
          <p:cNvSpPr txBox="1"/>
          <p:nvPr/>
        </p:nvSpPr>
        <p:spPr>
          <a:xfrm>
            <a:off x="77959" y="6550223"/>
            <a:ext cx="8184356" cy="307777"/>
          </a:xfrm>
          <a:prstGeom prst="rect">
            <a:avLst/>
          </a:prstGeom>
          <a:noFill/>
        </p:spPr>
        <p:txBody>
          <a:bodyPr wrap="none" rtlCol="0">
            <a:spAutoFit/>
          </a:bodyPr>
          <a:lstStyle/>
          <a:p>
            <a:r>
              <a:rPr lang="en-US" sz="1400" baseline="30000" dirty="0" err="1">
                <a:latin typeface="Avenir Book" panose="02000503020000020003" pitchFamily="2" charset="0"/>
              </a:rPr>
              <a:t>Izvor</a:t>
            </a:r>
            <a:r>
              <a:rPr lang="en-US" sz="1400" baseline="30000" dirty="0">
                <a:latin typeface="Avenir Book" panose="02000503020000020003" pitchFamily="2" charset="0"/>
              </a:rPr>
              <a:t>: https://</a:t>
            </a:r>
            <a:r>
              <a:rPr lang="en-US" sz="1400" baseline="30000" dirty="0" err="1">
                <a:latin typeface="Avenir Book" panose="02000503020000020003" pitchFamily="2" charset="0"/>
              </a:rPr>
              <a:t>www.nintendolife.com</a:t>
            </a:r>
            <a:r>
              <a:rPr lang="en-US" sz="1400" baseline="30000" dirty="0">
                <a:latin typeface="Avenir Book" panose="02000503020000020003" pitchFamily="2" charset="0"/>
              </a:rPr>
              <a:t>/news/2023/11/nintendo-hardware-and-software-teams-have-been-working-as-one-recently-says-shinya-takahashi</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05933CFD-96C1-1217-DDF0-E5A72C330370}"/>
              </a:ext>
            </a:extLst>
          </p:cNvPr>
          <p:cNvSpPr>
            <a:spLocks noGrp="1"/>
          </p:cNvSpPr>
          <p:nvPr>
            <p:ph type="sldNum" sz="quarter" idx="12"/>
          </p:nvPr>
        </p:nvSpPr>
        <p:spPr/>
        <p:txBody>
          <a:bodyPr/>
          <a:lstStyle/>
          <a:p>
            <a:fld id="{9041FEBA-683F-B44C-A647-A4FB58DC8725}" type="slidenum">
              <a:rPr lang="en-US" smtClean="0"/>
              <a:t>57</a:t>
            </a:fld>
            <a:endParaRPr lang="en-US"/>
          </a:p>
        </p:txBody>
      </p:sp>
    </p:spTree>
    <p:extLst>
      <p:ext uri="{BB962C8B-B14F-4D97-AF65-F5344CB8AC3E}">
        <p14:creationId xmlns:p14="http://schemas.microsoft.com/office/powerpoint/2010/main" val="61391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sz="4400" dirty="0" err="1"/>
              <a:t>Hardversko-softveski</a:t>
            </a:r>
            <a:r>
              <a:rPr lang="en-US" sz="4400" dirty="0"/>
              <a:t> </a:t>
            </a:r>
            <a:r>
              <a:rPr lang="en-US" sz="4400" dirty="0" err="1"/>
              <a:t>kodizajn</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fontScale="92500" lnSpcReduction="20000"/>
          </a:bodyPr>
          <a:lstStyle/>
          <a:p>
            <a:r>
              <a:rPr lang="en-US" dirty="0" err="1"/>
              <a:t>Hardversko-softverski</a:t>
            </a:r>
            <a:r>
              <a:rPr lang="en-US" dirty="0"/>
              <a:t> </a:t>
            </a:r>
            <a:r>
              <a:rPr lang="en-US" dirty="0" err="1"/>
              <a:t>kodizajn</a:t>
            </a:r>
            <a:r>
              <a:rPr lang="en-US" dirty="0"/>
              <a:t> je concept </a:t>
            </a:r>
            <a:r>
              <a:rPr lang="en-US" dirty="0" err="1"/>
              <a:t>nastao</a:t>
            </a:r>
            <a:r>
              <a:rPr lang="en-US" dirty="0"/>
              <a:t> 1990-ih </a:t>
            </a:r>
            <a:r>
              <a:rPr lang="en-US" dirty="0" err="1"/>
              <a:t>godina</a:t>
            </a:r>
            <a:endParaRPr lang="en-US" dirty="0"/>
          </a:p>
          <a:p>
            <a:r>
              <a:rPr lang="en-US" dirty="0" err="1"/>
              <a:t>Predstavlja</a:t>
            </a:r>
            <a:r>
              <a:rPr lang="en-US" dirty="0"/>
              <a:t> </a:t>
            </a:r>
            <a:r>
              <a:rPr lang="en-US" dirty="0" err="1"/>
              <a:t>dizajn</a:t>
            </a:r>
            <a:r>
              <a:rPr lang="en-US" dirty="0"/>
              <a:t> </a:t>
            </a:r>
            <a:r>
              <a:rPr lang="en-US" dirty="0" err="1"/>
              <a:t>kompatibilnih</a:t>
            </a:r>
            <a:r>
              <a:rPr lang="en-US" dirty="0"/>
              <a:t> </a:t>
            </a:r>
            <a:r>
              <a:rPr lang="en-US" dirty="0" err="1"/>
              <a:t>hardverskih</a:t>
            </a:r>
            <a:r>
              <a:rPr lang="en-US" dirty="0"/>
              <a:t> </a:t>
            </a:r>
            <a:r>
              <a:rPr lang="en-US" dirty="0" err="1"/>
              <a:t>i</a:t>
            </a:r>
            <a:r>
              <a:rPr lang="en-US" dirty="0"/>
              <a:t> </a:t>
            </a:r>
            <a:r>
              <a:rPr lang="en-US" dirty="0" err="1"/>
              <a:t>softverskih</a:t>
            </a:r>
            <a:r>
              <a:rPr lang="en-US" dirty="0"/>
              <a:t> </a:t>
            </a:r>
            <a:r>
              <a:rPr lang="en-US" dirty="0" err="1"/>
              <a:t>komponenti</a:t>
            </a:r>
            <a:r>
              <a:rPr lang="en-US" dirty="0"/>
              <a:t> u </a:t>
            </a:r>
            <a:r>
              <a:rPr lang="en-US" dirty="0" err="1"/>
              <a:t>jednom</a:t>
            </a:r>
            <a:r>
              <a:rPr lang="en-US" dirty="0"/>
              <a:t> </a:t>
            </a:r>
            <a:r>
              <a:rPr lang="en-US" dirty="0" err="1"/>
              <a:t>dizajnerskom</a:t>
            </a:r>
            <a:r>
              <a:rPr lang="en-US" dirty="0"/>
              <a:t> </a:t>
            </a:r>
            <a:r>
              <a:rPr lang="en-US" dirty="0" err="1"/>
              <a:t>naporu</a:t>
            </a:r>
            <a:endParaRPr lang="en-US" dirty="0"/>
          </a:p>
          <a:p>
            <a:r>
              <a:rPr lang="en-US" dirty="0" err="1"/>
              <a:t>Može</a:t>
            </a:r>
            <a:r>
              <a:rPr lang="en-US" dirty="0"/>
              <a:t> se </a:t>
            </a:r>
            <a:r>
              <a:rPr lang="en-US" dirty="0" err="1"/>
              <a:t>promatrati</a:t>
            </a:r>
            <a:r>
              <a:rPr lang="en-US" dirty="0"/>
              <a:t> </a:t>
            </a:r>
            <a:r>
              <a:rPr lang="en-US" dirty="0" err="1"/>
              <a:t>kao</a:t>
            </a:r>
            <a:r>
              <a:rPr lang="en-US" dirty="0"/>
              <a:t> </a:t>
            </a:r>
            <a:r>
              <a:rPr lang="en-US" dirty="0" err="1"/>
              <a:t>napor</a:t>
            </a:r>
            <a:r>
              <a:rPr lang="en-US" dirty="0"/>
              <a:t> za </a:t>
            </a:r>
            <a:r>
              <a:rPr lang="en-US" dirty="0" err="1"/>
              <a:t>dizajn</a:t>
            </a:r>
            <a:r>
              <a:rPr lang="en-US" dirty="0"/>
              <a:t> </a:t>
            </a:r>
            <a:r>
              <a:rPr lang="en-US" dirty="0" err="1"/>
              <a:t>i</a:t>
            </a:r>
            <a:r>
              <a:rPr lang="en-US" dirty="0"/>
              <a:t> </a:t>
            </a:r>
            <a:r>
              <a:rPr lang="en-US" dirty="0" err="1"/>
              <a:t>particionisanje</a:t>
            </a:r>
            <a:r>
              <a:rPr lang="en-US" dirty="0"/>
              <a:t> </a:t>
            </a:r>
            <a:r>
              <a:rPr lang="en-US" dirty="0" err="1"/>
              <a:t>sistema</a:t>
            </a:r>
            <a:r>
              <a:rPr lang="en-US" dirty="0"/>
              <a:t> u </a:t>
            </a:r>
            <a:r>
              <a:rPr lang="en-US" dirty="0" err="1"/>
              <a:t>smislu</a:t>
            </a:r>
            <a:r>
              <a:rPr lang="en-US" dirty="0"/>
              <a:t> </a:t>
            </a:r>
            <a:r>
              <a:rPr lang="en-US" dirty="0" err="1"/>
              <a:t>fiksnih</a:t>
            </a:r>
            <a:r>
              <a:rPr lang="en-US" dirty="0"/>
              <a:t> (HW) </a:t>
            </a:r>
            <a:r>
              <a:rPr lang="en-US" dirty="0" err="1"/>
              <a:t>i</a:t>
            </a:r>
            <a:r>
              <a:rPr lang="en-US" dirty="0"/>
              <a:t> </a:t>
            </a:r>
            <a:r>
              <a:rPr lang="en-US" dirty="0" err="1"/>
              <a:t>fleksibilnih</a:t>
            </a:r>
            <a:r>
              <a:rPr lang="en-US" dirty="0"/>
              <a:t> (SW) </a:t>
            </a:r>
            <a:r>
              <a:rPr lang="en-US" dirty="0" err="1"/>
              <a:t>komponenti</a:t>
            </a:r>
            <a:endParaRPr lang="en-US" dirty="0"/>
          </a:p>
          <a:p>
            <a:r>
              <a:rPr lang="en-US" dirty="0" err="1"/>
              <a:t>Ključna</a:t>
            </a:r>
            <a:r>
              <a:rPr lang="en-US" dirty="0"/>
              <a:t> </a:t>
            </a:r>
            <a:r>
              <a:rPr lang="en-US" dirty="0" err="1"/>
              <a:t>razlika</a:t>
            </a:r>
            <a:r>
              <a:rPr lang="en-US" dirty="0"/>
              <a:t> </a:t>
            </a:r>
            <a:r>
              <a:rPr lang="en-US" dirty="0" err="1"/>
              <a:t>između</a:t>
            </a:r>
            <a:r>
              <a:rPr lang="en-US" dirty="0"/>
              <a:t> </a:t>
            </a:r>
            <a:r>
              <a:rPr lang="en-US" dirty="0" err="1"/>
              <a:t>standardnog</a:t>
            </a:r>
            <a:r>
              <a:rPr lang="en-US" dirty="0"/>
              <a:t> </a:t>
            </a:r>
            <a:r>
              <a:rPr lang="en-US" dirty="0" err="1"/>
              <a:t>hardverskog</a:t>
            </a:r>
            <a:r>
              <a:rPr lang="en-US" dirty="0"/>
              <a:t> </a:t>
            </a:r>
            <a:r>
              <a:rPr lang="en-US" dirty="0" err="1"/>
              <a:t>ubrzanja</a:t>
            </a:r>
            <a:r>
              <a:rPr lang="en-US" dirty="0"/>
              <a:t> </a:t>
            </a:r>
            <a:r>
              <a:rPr lang="en-US" dirty="0" err="1"/>
              <a:t>i</a:t>
            </a:r>
            <a:r>
              <a:rPr lang="en-US" dirty="0"/>
              <a:t> </a:t>
            </a:r>
            <a:r>
              <a:rPr lang="en-US" dirty="0" err="1"/>
              <a:t>softversko-hardverskog</a:t>
            </a:r>
            <a:r>
              <a:rPr lang="en-US" dirty="0"/>
              <a:t> </a:t>
            </a:r>
            <a:r>
              <a:rPr lang="en-US" dirty="0" err="1"/>
              <a:t>kodizajna</a:t>
            </a:r>
            <a:r>
              <a:rPr lang="en-US" dirty="0"/>
              <a:t> je </a:t>
            </a:r>
            <a:r>
              <a:rPr lang="en-US" dirty="0" err="1"/>
              <a:t>iterativna</a:t>
            </a:r>
            <a:r>
              <a:rPr lang="en-US" dirty="0"/>
              <a:t> </a:t>
            </a:r>
            <a:r>
              <a:rPr lang="en-US" dirty="0" err="1"/>
              <a:t>povratna</a:t>
            </a:r>
            <a:r>
              <a:rPr lang="en-US" dirty="0"/>
              <a:t> </a:t>
            </a:r>
            <a:r>
              <a:rPr lang="en-US" dirty="0" err="1"/>
              <a:t>sprega</a:t>
            </a:r>
            <a:r>
              <a:rPr lang="en-US" dirty="0"/>
              <a:t> </a:t>
            </a:r>
            <a:r>
              <a:rPr lang="en-US" dirty="0" err="1"/>
              <a:t>između</a:t>
            </a:r>
            <a:r>
              <a:rPr lang="en-US" dirty="0"/>
              <a:t> </a:t>
            </a:r>
            <a:r>
              <a:rPr lang="en-US" dirty="0" err="1"/>
              <a:t>softverskih</a:t>
            </a:r>
            <a:r>
              <a:rPr lang="en-US" dirty="0"/>
              <a:t> </a:t>
            </a:r>
            <a:r>
              <a:rPr lang="en-US" dirty="0" err="1"/>
              <a:t>i</a:t>
            </a:r>
            <a:r>
              <a:rPr lang="en-US" dirty="0"/>
              <a:t> </a:t>
            </a:r>
            <a:r>
              <a:rPr lang="en-US" dirty="0" err="1"/>
              <a:t>hardverskih</a:t>
            </a:r>
            <a:r>
              <a:rPr lang="en-US" dirty="0"/>
              <a:t> </a:t>
            </a:r>
            <a:r>
              <a:rPr lang="en-US" dirty="0" err="1"/>
              <a:t>interakcija</a:t>
            </a:r>
            <a:r>
              <a:rPr lang="en-US" dirty="0"/>
              <a:t> </a:t>
            </a:r>
            <a:r>
              <a:rPr lang="en-US" dirty="0" err="1"/>
              <a:t>i</a:t>
            </a:r>
            <a:r>
              <a:rPr lang="en-US" dirty="0"/>
              <a:t> </a:t>
            </a:r>
            <a:r>
              <a:rPr lang="en-US" dirty="0" err="1"/>
              <a:t>ograničenja</a:t>
            </a:r>
            <a:endParaRPr lang="en-US" dirty="0"/>
          </a:p>
          <a:p>
            <a:pPr lvl="1"/>
            <a:r>
              <a:rPr lang="en-US" dirty="0" err="1"/>
              <a:t>Hardversko</a:t>
            </a:r>
            <a:r>
              <a:rPr lang="en-US" dirty="0"/>
              <a:t> </a:t>
            </a:r>
            <a:r>
              <a:rPr lang="en-US" dirty="0" err="1"/>
              <a:t>ubrzanje</a:t>
            </a:r>
            <a:r>
              <a:rPr lang="en-US" dirty="0"/>
              <a:t> je </a:t>
            </a:r>
            <a:r>
              <a:rPr lang="en-US" dirty="0" err="1"/>
              <a:t>jednosmerni</a:t>
            </a:r>
            <a:r>
              <a:rPr lang="en-US" dirty="0"/>
              <a:t> </a:t>
            </a:r>
            <a:r>
              <a:rPr lang="en-US" dirty="0" err="1"/>
              <a:t>proces</a:t>
            </a:r>
            <a:r>
              <a:rPr lang="en-US" dirty="0"/>
              <a:t> u </a:t>
            </a:r>
            <a:r>
              <a:rPr lang="en-US" dirty="0" err="1"/>
              <a:t>kojem</a:t>
            </a:r>
            <a:r>
              <a:rPr lang="en-US" dirty="0"/>
              <a:t> </a:t>
            </a:r>
            <a:r>
              <a:rPr lang="en-US" dirty="0" err="1"/>
              <a:t>na</a:t>
            </a:r>
            <a:r>
              <a:rPr lang="en-US" dirty="0"/>
              <a:t> </a:t>
            </a:r>
            <a:r>
              <a:rPr lang="en-US" dirty="0" err="1"/>
              <a:t>aplikaciju</a:t>
            </a:r>
            <a:r>
              <a:rPr lang="en-US" dirty="0"/>
              <a:t> ne </a:t>
            </a:r>
            <a:r>
              <a:rPr lang="en-US" dirty="0" err="1"/>
              <a:t>utiču</a:t>
            </a:r>
            <a:r>
              <a:rPr lang="en-US" dirty="0"/>
              <a:t> </a:t>
            </a:r>
            <a:r>
              <a:rPr lang="en-US" dirty="0" err="1"/>
              <a:t>hardverska</a:t>
            </a:r>
            <a:r>
              <a:rPr lang="en-US" dirty="0"/>
              <a:t> </a:t>
            </a:r>
            <a:r>
              <a:rPr lang="en-US" dirty="0" err="1"/>
              <a:t>ograničenja</a:t>
            </a:r>
            <a:endParaRPr lang="en-US" dirty="0"/>
          </a:p>
          <a:p>
            <a:pPr lvl="1"/>
            <a:r>
              <a:rPr lang="en-US" dirty="0" err="1"/>
              <a:t>Hardversko-softverski</a:t>
            </a:r>
            <a:r>
              <a:rPr lang="en-US" dirty="0"/>
              <a:t> </a:t>
            </a:r>
            <a:r>
              <a:rPr lang="en-US" dirty="0" err="1"/>
              <a:t>kodizajn</a:t>
            </a:r>
            <a:r>
              <a:rPr lang="en-US" dirty="0"/>
              <a:t> </a:t>
            </a:r>
            <a:r>
              <a:rPr lang="en-US" dirty="0" err="1"/>
              <a:t>omogućuje</a:t>
            </a:r>
            <a:r>
              <a:rPr lang="en-US" dirty="0"/>
              <a:t> </a:t>
            </a:r>
            <a:r>
              <a:rPr lang="en-US" dirty="0" err="1"/>
              <a:t>povratnu</a:t>
            </a:r>
            <a:r>
              <a:rPr lang="en-US" dirty="0"/>
              <a:t> </a:t>
            </a:r>
            <a:r>
              <a:rPr lang="en-US" dirty="0" err="1"/>
              <a:t>informaciju</a:t>
            </a:r>
            <a:r>
              <a:rPr lang="en-US" dirty="0"/>
              <a:t> o </a:t>
            </a:r>
            <a:r>
              <a:rPr lang="en-US" dirty="0" err="1"/>
              <a:t>ograničenjima</a:t>
            </a:r>
            <a:r>
              <a:rPr lang="en-US" dirty="0"/>
              <a:t> </a:t>
            </a:r>
            <a:r>
              <a:rPr lang="en-US" dirty="0" err="1"/>
              <a:t>dizajna</a:t>
            </a:r>
            <a:r>
              <a:rPr lang="en-US" dirty="0"/>
              <a:t> u </a:t>
            </a:r>
            <a:r>
              <a:rPr lang="en-US" dirty="0" err="1"/>
              <a:t>bilo</a:t>
            </a:r>
            <a:r>
              <a:rPr lang="en-US" dirty="0"/>
              <a:t> </a:t>
            </a:r>
            <a:r>
              <a:rPr lang="en-US" dirty="0" err="1"/>
              <a:t>kom</a:t>
            </a:r>
            <a:r>
              <a:rPr lang="en-US" dirty="0"/>
              <a:t> </a:t>
            </a:r>
            <a:r>
              <a:rPr lang="en-US" dirty="0" err="1"/>
              <a:t>smeru</a:t>
            </a:r>
            <a:r>
              <a:rPr lang="en-US" dirty="0"/>
              <a:t> </a:t>
            </a:r>
            <a:r>
              <a:rPr lang="en-US" dirty="0" err="1"/>
              <a:t>između</a:t>
            </a:r>
            <a:r>
              <a:rPr lang="en-US" dirty="0"/>
              <a:t> </a:t>
            </a:r>
            <a:r>
              <a:rPr lang="en-US" dirty="0" err="1"/>
              <a:t>softvera</a:t>
            </a:r>
            <a:r>
              <a:rPr lang="en-US" dirty="0"/>
              <a:t> </a:t>
            </a:r>
            <a:r>
              <a:rPr lang="en-US" dirty="0" err="1"/>
              <a:t>i</a:t>
            </a:r>
            <a:r>
              <a:rPr lang="en-US" dirty="0"/>
              <a:t> </a:t>
            </a:r>
            <a:r>
              <a:rPr lang="en-US" dirty="0" err="1"/>
              <a:t>hardvera</a:t>
            </a:r>
            <a:endParaRPr lang="en-US" dirty="0"/>
          </a:p>
        </p:txBody>
      </p:sp>
      <p:sp>
        <p:nvSpPr>
          <p:cNvPr id="4" name="TextBox 3">
            <a:extLst>
              <a:ext uri="{FF2B5EF4-FFF2-40B4-BE49-F238E27FC236}">
                <a16:creationId xmlns:a16="http://schemas.microsoft.com/office/drawing/2014/main" id="{48967233-AD29-414F-52FF-017A4C640DE3}"/>
              </a:ext>
            </a:extLst>
          </p:cNvPr>
          <p:cNvSpPr txBox="1"/>
          <p:nvPr/>
        </p:nvSpPr>
        <p:spPr>
          <a:xfrm>
            <a:off x="895739" y="6447453"/>
            <a:ext cx="184731" cy="369332"/>
          </a:xfrm>
          <a:prstGeom prst="rect">
            <a:avLst/>
          </a:prstGeom>
          <a:noFill/>
        </p:spPr>
        <p:txBody>
          <a:bodyPr wrap="none" rtlCol="0">
            <a:spAutoFit/>
          </a:bodyPr>
          <a:lstStyle/>
          <a:p>
            <a:endParaRPr lang="en-US" dirty="0"/>
          </a:p>
        </p:txBody>
      </p:sp>
      <p:sp>
        <p:nvSpPr>
          <p:cNvPr id="5" name="Slide Number Placeholder 4">
            <a:extLst>
              <a:ext uri="{FF2B5EF4-FFF2-40B4-BE49-F238E27FC236}">
                <a16:creationId xmlns:a16="http://schemas.microsoft.com/office/drawing/2014/main" id="{9043230B-29FE-2A3D-5830-F492BBB61F4E}"/>
              </a:ext>
            </a:extLst>
          </p:cNvPr>
          <p:cNvSpPr>
            <a:spLocks noGrp="1"/>
          </p:cNvSpPr>
          <p:nvPr>
            <p:ph type="sldNum" sz="quarter" idx="12"/>
          </p:nvPr>
        </p:nvSpPr>
        <p:spPr/>
        <p:txBody>
          <a:bodyPr/>
          <a:lstStyle/>
          <a:p>
            <a:fld id="{9041FEBA-683F-B44C-A647-A4FB58DC8725}" type="slidenum">
              <a:rPr lang="en-US" smtClean="0"/>
              <a:t>58</a:t>
            </a:fld>
            <a:endParaRPr lang="en-US"/>
          </a:p>
        </p:txBody>
      </p:sp>
    </p:spTree>
    <p:extLst>
      <p:ext uri="{BB962C8B-B14F-4D97-AF65-F5344CB8AC3E}">
        <p14:creationId xmlns:p14="http://schemas.microsoft.com/office/powerpoint/2010/main" val="470943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Primer - Advanced Encryption Standard (AES)</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lnSpcReduction="10000"/>
          </a:bodyPr>
          <a:lstStyle/>
          <a:p>
            <a:r>
              <a:rPr lang="en-US" dirty="0"/>
              <a:t>AES </a:t>
            </a:r>
            <a:r>
              <a:rPr lang="en-US" dirty="0" err="1"/>
              <a:t>takmičenje</a:t>
            </a:r>
            <a:r>
              <a:rPr lang="en-US" dirty="0"/>
              <a:t> </a:t>
            </a:r>
            <a:r>
              <a:rPr lang="en-US" dirty="0" err="1"/>
              <a:t>najavljeno</a:t>
            </a:r>
            <a:r>
              <a:rPr lang="en-US" dirty="0"/>
              <a:t> je 1997. </a:t>
            </a:r>
            <a:r>
              <a:rPr lang="en-US" dirty="0" err="1"/>
              <a:t>godine</a:t>
            </a:r>
            <a:r>
              <a:rPr lang="en-US" dirty="0"/>
              <a:t> </a:t>
            </a:r>
            <a:r>
              <a:rPr lang="en-US" dirty="0" err="1"/>
              <a:t>i</a:t>
            </a:r>
            <a:r>
              <a:rPr lang="en-US" dirty="0"/>
              <a:t> </a:t>
            </a:r>
            <a:r>
              <a:rPr lang="en-US" dirty="0" err="1"/>
              <a:t>bilo</a:t>
            </a:r>
            <a:r>
              <a:rPr lang="en-US" dirty="0"/>
              <a:t> je </a:t>
            </a:r>
            <a:r>
              <a:rPr lang="en-US" dirty="0" err="1"/>
              <a:t>motivisano</a:t>
            </a:r>
            <a:r>
              <a:rPr lang="en-US" dirty="0"/>
              <a:t> </a:t>
            </a:r>
            <a:r>
              <a:rPr lang="en-US" dirty="0" err="1"/>
              <a:t>potrebom</a:t>
            </a:r>
            <a:r>
              <a:rPr lang="en-US" dirty="0"/>
              <a:t> za </a:t>
            </a:r>
            <a:r>
              <a:rPr lang="en-US" dirty="0" err="1"/>
              <a:t>jačim</a:t>
            </a:r>
            <a:r>
              <a:rPr lang="en-US" dirty="0"/>
              <a:t> ”</a:t>
            </a:r>
            <a:r>
              <a:rPr lang="en-US" i="1" dirty="0"/>
              <a:t>end-to-end</a:t>
            </a:r>
            <a:r>
              <a:rPr lang="en-US" dirty="0"/>
              <a:t>” </a:t>
            </a:r>
            <a:r>
              <a:rPr lang="en-US" dirty="0" err="1"/>
              <a:t>protokolima</a:t>
            </a:r>
            <a:r>
              <a:rPr lang="en-US" dirty="0"/>
              <a:t> za </a:t>
            </a:r>
            <a:r>
              <a:rPr lang="en-US" dirty="0" err="1"/>
              <a:t>šifrovanje</a:t>
            </a:r>
            <a:endParaRPr lang="en-US" dirty="0"/>
          </a:p>
          <a:p>
            <a:r>
              <a:rPr lang="en-US" dirty="0"/>
              <a:t>Rijndael je </a:t>
            </a:r>
            <a:r>
              <a:rPr lang="en-US" dirty="0" err="1"/>
              <a:t>odabran</a:t>
            </a:r>
            <a:r>
              <a:rPr lang="en-US" dirty="0"/>
              <a:t> </a:t>
            </a:r>
            <a:r>
              <a:rPr lang="en-US" dirty="0" err="1"/>
              <a:t>nakon</a:t>
            </a:r>
            <a:r>
              <a:rPr lang="en-US" dirty="0"/>
              <a:t> tri </a:t>
            </a:r>
            <a:r>
              <a:rPr lang="en-US" dirty="0" err="1"/>
              <a:t>kruga</a:t>
            </a:r>
            <a:r>
              <a:rPr lang="en-US" dirty="0"/>
              <a:t> </a:t>
            </a:r>
            <a:r>
              <a:rPr lang="en-US" dirty="0" err="1"/>
              <a:t>javnih</a:t>
            </a:r>
            <a:r>
              <a:rPr lang="en-US" dirty="0"/>
              <a:t> </a:t>
            </a:r>
            <a:r>
              <a:rPr lang="en-US" dirty="0" err="1"/>
              <a:t>komentara</a:t>
            </a:r>
            <a:r>
              <a:rPr lang="en-US" dirty="0"/>
              <a:t> </a:t>
            </a:r>
            <a:r>
              <a:rPr lang="en-US" dirty="0" err="1"/>
              <a:t>na</a:t>
            </a:r>
            <a:r>
              <a:rPr lang="en-US" dirty="0"/>
              <a:t> </a:t>
            </a:r>
            <a:r>
              <a:rPr lang="en-US" dirty="0" err="1"/>
              <a:t>temelju</a:t>
            </a:r>
            <a:r>
              <a:rPr lang="en-US" dirty="0"/>
              <a:t> </a:t>
            </a:r>
            <a:r>
              <a:rPr lang="en-US" dirty="0" err="1"/>
              <a:t>zajedničkog</a:t>
            </a:r>
            <a:r>
              <a:rPr lang="en-US" dirty="0"/>
              <a:t> </a:t>
            </a:r>
            <a:r>
              <a:rPr lang="en-US" dirty="0" err="1"/>
              <a:t>dizajna</a:t>
            </a:r>
            <a:r>
              <a:rPr lang="en-US" dirty="0"/>
              <a:t> </a:t>
            </a:r>
            <a:r>
              <a:rPr lang="en-US" dirty="0" err="1"/>
              <a:t>hardvera</a:t>
            </a:r>
            <a:r>
              <a:rPr lang="en-US" dirty="0"/>
              <a:t> </a:t>
            </a:r>
            <a:r>
              <a:rPr lang="en-US" dirty="0" err="1"/>
              <a:t>i</a:t>
            </a:r>
            <a:r>
              <a:rPr lang="en-US" dirty="0"/>
              <a:t> </a:t>
            </a:r>
            <a:r>
              <a:rPr lang="en-US" dirty="0" err="1"/>
              <a:t>softvera</a:t>
            </a:r>
            <a:r>
              <a:rPr lang="en-US" dirty="0"/>
              <a:t> </a:t>
            </a:r>
            <a:r>
              <a:rPr lang="en-US" dirty="0" err="1"/>
              <a:t>i</a:t>
            </a:r>
            <a:r>
              <a:rPr lang="en-US" dirty="0"/>
              <a:t> </a:t>
            </a:r>
            <a:r>
              <a:rPr lang="en-US" dirty="0" err="1"/>
              <a:t>bezbednosne</a:t>
            </a:r>
            <a:r>
              <a:rPr lang="en-US" dirty="0"/>
              <a:t> </a:t>
            </a:r>
            <a:r>
              <a:rPr lang="en-US" dirty="0" err="1"/>
              <a:t>analize</a:t>
            </a:r>
            <a:endParaRPr lang="en-US" dirty="0"/>
          </a:p>
          <a:p>
            <a:r>
              <a:rPr lang="en-US" dirty="0" err="1"/>
              <a:t>Kriterijumi</a:t>
            </a:r>
            <a:r>
              <a:rPr lang="en-US" dirty="0"/>
              <a:t> za </a:t>
            </a:r>
            <a:r>
              <a:rPr lang="en-US" dirty="0" err="1"/>
              <a:t>odabir</a:t>
            </a:r>
            <a:r>
              <a:rPr lang="en-US" dirty="0"/>
              <a:t> </a:t>
            </a:r>
            <a:r>
              <a:rPr lang="en-US" dirty="0" err="1"/>
              <a:t>bili</a:t>
            </a:r>
            <a:r>
              <a:rPr lang="en-US" dirty="0"/>
              <a:t> </a:t>
            </a:r>
            <a:r>
              <a:rPr lang="en-US" dirty="0" err="1"/>
              <a:t>su</a:t>
            </a:r>
            <a:r>
              <a:rPr lang="en-US" dirty="0"/>
              <a:t> </a:t>
            </a:r>
            <a:r>
              <a:rPr lang="en-US" dirty="0" err="1"/>
              <a:t>trostruki</a:t>
            </a:r>
            <a:r>
              <a:rPr lang="en-US" dirty="0"/>
              <a:t>:</a:t>
            </a:r>
          </a:p>
          <a:p>
            <a:pPr lvl="1"/>
            <a:r>
              <a:rPr lang="en-US" dirty="0" err="1"/>
              <a:t>Bezbednost</a:t>
            </a:r>
            <a:endParaRPr lang="en-US" dirty="0"/>
          </a:p>
          <a:p>
            <a:pPr lvl="1"/>
            <a:r>
              <a:rPr lang="en-US" dirty="0"/>
              <a:t>Cena</a:t>
            </a:r>
          </a:p>
          <a:p>
            <a:pPr lvl="1"/>
            <a:r>
              <a:rPr lang="en-US" dirty="0" err="1"/>
              <a:t>Algoritam</a:t>
            </a:r>
            <a:r>
              <a:rPr lang="en-US" dirty="0"/>
              <a:t> </a:t>
            </a:r>
            <a:r>
              <a:rPr lang="en-US" dirty="0" err="1"/>
              <a:t>i</a:t>
            </a:r>
            <a:r>
              <a:rPr lang="en-US" dirty="0"/>
              <a:t> </a:t>
            </a:r>
            <a:r>
              <a:rPr lang="en-US" dirty="0" err="1"/>
              <a:t>karakteristike</a:t>
            </a:r>
            <a:r>
              <a:rPr lang="en-US" dirty="0"/>
              <a:t> </a:t>
            </a:r>
            <a:r>
              <a:rPr lang="en-US" dirty="0" err="1"/>
              <a:t>implementacije</a:t>
            </a:r>
            <a:endParaRPr lang="en-US" dirty="0"/>
          </a:p>
          <a:p>
            <a:r>
              <a:rPr lang="en-US" dirty="0" err="1"/>
              <a:t>Detaljna</a:t>
            </a:r>
            <a:r>
              <a:rPr lang="en-US" dirty="0"/>
              <a:t> </a:t>
            </a:r>
            <a:r>
              <a:rPr lang="en-US" dirty="0" err="1"/>
              <a:t>analiza</a:t>
            </a:r>
            <a:r>
              <a:rPr lang="en-US" dirty="0"/>
              <a:t> u </a:t>
            </a:r>
            <a:r>
              <a:rPr lang="en-US" dirty="0" err="1"/>
              <a:t>pogledu</a:t>
            </a:r>
            <a:r>
              <a:rPr lang="en-US" dirty="0"/>
              <a:t> </a:t>
            </a:r>
            <a:r>
              <a:rPr lang="en-US" dirty="0" err="1"/>
              <a:t>efikasnosti</a:t>
            </a:r>
            <a:r>
              <a:rPr lang="en-US" dirty="0"/>
              <a:t> </a:t>
            </a:r>
            <a:r>
              <a:rPr lang="en-US" dirty="0" err="1"/>
              <a:t>i</a:t>
            </a:r>
            <a:r>
              <a:rPr lang="en-US" dirty="0"/>
              <a:t> </a:t>
            </a:r>
            <a:r>
              <a:rPr lang="en-US" dirty="0" err="1"/>
              <a:t>performansi</a:t>
            </a:r>
            <a:r>
              <a:rPr lang="en-US" dirty="0"/>
              <a:t> </a:t>
            </a:r>
            <a:r>
              <a:rPr lang="en-US" dirty="0" err="1"/>
              <a:t>napravljena</a:t>
            </a:r>
            <a:r>
              <a:rPr lang="en-US" dirty="0"/>
              <a:t> je </a:t>
            </a:r>
            <a:r>
              <a:rPr lang="en-US" dirty="0" err="1"/>
              <a:t>na</a:t>
            </a:r>
            <a:r>
              <a:rPr lang="en-US" dirty="0"/>
              <a:t> CPU, FPGA </a:t>
            </a:r>
            <a:r>
              <a:rPr lang="en-US" dirty="0" err="1"/>
              <a:t>i</a:t>
            </a:r>
            <a:r>
              <a:rPr lang="en-US" dirty="0"/>
              <a:t> ASIC </a:t>
            </a:r>
            <a:r>
              <a:rPr lang="en-US" dirty="0" err="1"/>
              <a:t>platformama</a:t>
            </a:r>
            <a:endParaRPr lang="en-US" dirty="0"/>
          </a:p>
        </p:txBody>
      </p:sp>
      <p:sp>
        <p:nvSpPr>
          <p:cNvPr id="4" name="Slide Number Placeholder 3">
            <a:extLst>
              <a:ext uri="{FF2B5EF4-FFF2-40B4-BE49-F238E27FC236}">
                <a16:creationId xmlns:a16="http://schemas.microsoft.com/office/drawing/2014/main" id="{1F6C979A-F5AE-D01B-0E46-9B3CA674DB9D}"/>
              </a:ext>
            </a:extLst>
          </p:cNvPr>
          <p:cNvSpPr>
            <a:spLocks noGrp="1"/>
          </p:cNvSpPr>
          <p:nvPr>
            <p:ph type="sldNum" sz="quarter" idx="12"/>
          </p:nvPr>
        </p:nvSpPr>
        <p:spPr/>
        <p:txBody>
          <a:bodyPr/>
          <a:lstStyle/>
          <a:p>
            <a:fld id="{9041FEBA-683F-B44C-A647-A4FB58DC8725}" type="slidenum">
              <a:rPr lang="en-US" smtClean="0"/>
              <a:t>59</a:t>
            </a:fld>
            <a:endParaRPr lang="en-US"/>
          </a:p>
        </p:txBody>
      </p:sp>
    </p:spTree>
    <p:extLst>
      <p:ext uri="{BB962C8B-B14F-4D97-AF65-F5344CB8AC3E}">
        <p14:creationId xmlns:p14="http://schemas.microsoft.com/office/powerpoint/2010/main" val="187138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AF102-9C8A-C41B-C84F-ECF9E4F1D0BB}"/>
            </a:ext>
          </a:extLst>
        </p:cNvPr>
        <p:cNvGrpSpPr/>
        <p:nvPr/>
      </p:nvGrpSpPr>
      <p:grpSpPr>
        <a:xfrm>
          <a:off x="0" y="0"/>
          <a:ext cx="0" cy="0"/>
          <a:chOff x="0" y="0"/>
          <a:chExt cx="0" cy="0"/>
        </a:xfrm>
      </p:grpSpPr>
      <p:pic>
        <p:nvPicPr>
          <p:cNvPr id="5" name="Picture 4" descr="A picture containing clipart&#10;&#10;Description generated with high confidence">
            <a:extLst>
              <a:ext uri="{FF2B5EF4-FFF2-40B4-BE49-F238E27FC236}">
                <a16:creationId xmlns:a16="http://schemas.microsoft.com/office/drawing/2014/main" id="{99DA1BA5-D33C-1B99-CBE1-B868791BA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669773"/>
            <a:ext cx="3087484" cy="680180"/>
          </a:xfrm>
          <a:prstGeom prst="rect">
            <a:avLst/>
          </a:prstGeom>
        </p:spPr>
      </p:pic>
      <p:grpSp>
        <p:nvGrpSpPr>
          <p:cNvPr id="71" name="Group 70">
            <a:extLst>
              <a:ext uri="{FF2B5EF4-FFF2-40B4-BE49-F238E27FC236}">
                <a16:creationId xmlns:a16="http://schemas.microsoft.com/office/drawing/2014/main" id="{9A953C4F-B9C4-769A-E1E9-4FBDCD94EA7E}"/>
              </a:ext>
            </a:extLst>
          </p:cNvPr>
          <p:cNvGrpSpPr/>
          <p:nvPr/>
        </p:nvGrpSpPr>
        <p:grpSpPr>
          <a:xfrm>
            <a:off x="47625" y="3489381"/>
            <a:ext cx="3244581" cy="946917"/>
            <a:chOff x="6142029" y="178539"/>
            <a:chExt cx="3244581" cy="946917"/>
          </a:xfrm>
        </p:grpSpPr>
        <p:pic>
          <p:nvPicPr>
            <p:cNvPr id="30" name="Picture 29">
              <a:extLst>
                <a:ext uri="{FF2B5EF4-FFF2-40B4-BE49-F238E27FC236}">
                  <a16:creationId xmlns:a16="http://schemas.microsoft.com/office/drawing/2014/main" id="{FD85D781-2ED8-7820-4271-6A7FEB579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029" y="178539"/>
              <a:ext cx="2073882" cy="946917"/>
            </a:xfrm>
            <a:prstGeom prst="rect">
              <a:avLst/>
            </a:prstGeom>
          </p:spPr>
        </p:pic>
        <p:sp>
          <p:nvSpPr>
            <p:cNvPr id="48" name="TextBox 47">
              <a:extLst>
                <a:ext uri="{FF2B5EF4-FFF2-40B4-BE49-F238E27FC236}">
                  <a16:creationId xmlns:a16="http://schemas.microsoft.com/office/drawing/2014/main" id="{D722A8C1-4D7D-A45E-95F6-F8E7DFF125A7}"/>
                </a:ext>
              </a:extLst>
            </p:cNvPr>
            <p:cNvSpPr txBox="1"/>
            <p:nvPr/>
          </p:nvSpPr>
          <p:spPr>
            <a:xfrm>
              <a:off x="8134671" y="251173"/>
              <a:ext cx="1251939" cy="646331"/>
            </a:xfrm>
            <a:prstGeom prst="rect">
              <a:avLst/>
            </a:prstGeom>
            <a:noFill/>
          </p:spPr>
          <p:txBody>
            <a:bodyPr wrap="square" rtlCol="0">
              <a:spAutoFit/>
            </a:bodyPr>
            <a:lstStyle/>
            <a:p>
              <a:r>
                <a:rPr lang="sr-Latn-RS" sz="3600" b="1" dirty="0" err="1">
                  <a:solidFill>
                    <a:srgbClr val="9E1E1E"/>
                  </a:solidFill>
                </a:rPr>
                <a:t>bleed</a:t>
              </a:r>
              <a:endParaRPr lang="sr-Latn-RS" sz="3600" b="1" dirty="0">
                <a:solidFill>
                  <a:srgbClr val="9E1E1E"/>
                </a:solidFill>
              </a:endParaRPr>
            </a:p>
          </p:txBody>
        </p:sp>
      </p:grpSp>
      <p:cxnSp>
        <p:nvCxnSpPr>
          <p:cNvPr id="56" name="Straight Connector 55">
            <a:extLst>
              <a:ext uri="{FF2B5EF4-FFF2-40B4-BE49-F238E27FC236}">
                <a16:creationId xmlns:a16="http://schemas.microsoft.com/office/drawing/2014/main" id="{1E40A11E-84F8-309A-0332-1EE0DCFDA0CF}"/>
              </a:ext>
            </a:extLst>
          </p:cNvPr>
          <p:cNvCxnSpPr>
            <a:cxnSpLocks/>
          </p:cNvCxnSpPr>
          <p:nvPr/>
        </p:nvCxnSpPr>
        <p:spPr>
          <a:xfrm flipH="1">
            <a:off x="1" y="3429000"/>
            <a:ext cx="12191999"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3BEFF60-BE5B-BB15-2287-7427C8E142F5}"/>
              </a:ext>
            </a:extLst>
          </p:cNvPr>
          <p:cNvSpPr/>
          <p:nvPr/>
        </p:nvSpPr>
        <p:spPr>
          <a:xfrm>
            <a:off x="3522846" y="1772788"/>
            <a:ext cx="1549667" cy="152319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ular Callout 2">
            <a:extLst>
              <a:ext uri="{FF2B5EF4-FFF2-40B4-BE49-F238E27FC236}">
                <a16:creationId xmlns:a16="http://schemas.microsoft.com/office/drawing/2014/main" id="{C9D0D1F4-7A3E-7B73-AE83-FDE8B56AF4BD}"/>
              </a:ext>
            </a:extLst>
          </p:cNvPr>
          <p:cNvSpPr/>
          <p:nvPr/>
        </p:nvSpPr>
        <p:spPr>
          <a:xfrm>
            <a:off x="4957651" y="760757"/>
            <a:ext cx="1597153" cy="1120864"/>
          </a:xfrm>
          <a:prstGeom prst="wedgeRoundRectCallout">
            <a:avLst>
              <a:gd name="adj1" fmla="val -37707"/>
              <a:gd name="adj2" fmla="val 7194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Serveru</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pošalji</a:t>
            </a:r>
            <a:r>
              <a:rPr lang="en-US" sz="1400" dirty="0">
                <a:solidFill>
                  <a:schemeClr val="tx1"/>
                </a:solidFill>
                <a:latin typeface="Avenir Book" panose="02000503020000020003" pitchFamily="2" charset="0"/>
              </a:rPr>
              <a:t> mi </a:t>
            </a:r>
            <a:r>
              <a:rPr lang="en-US" sz="1400" dirty="0" err="1">
                <a:solidFill>
                  <a:schemeClr val="tx1"/>
                </a:solidFill>
                <a:latin typeface="Avenir Book" panose="02000503020000020003" pitchFamily="2" charset="0"/>
              </a:rPr>
              <a:t>sledeću</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reč</a:t>
            </a:r>
            <a:r>
              <a:rPr lang="en-US" sz="1400" dirty="0">
                <a:solidFill>
                  <a:schemeClr val="tx1"/>
                </a:solidFill>
                <a:latin typeface="Avenir Book" panose="02000503020000020003" pitchFamily="2" charset="0"/>
              </a:rPr>
              <a:t> od 5 </a:t>
            </a:r>
            <a:r>
              <a:rPr lang="en-US" sz="1400" dirty="0" err="1">
                <a:solidFill>
                  <a:schemeClr val="tx1"/>
                </a:solidFill>
                <a:latin typeface="Avenir Book" panose="02000503020000020003" pitchFamily="2" charset="0"/>
              </a:rPr>
              <a:t>karaktera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ako</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dostupan</a:t>
            </a:r>
            <a:r>
              <a:rPr lang="en-US" sz="1400" dirty="0">
                <a:solidFill>
                  <a:schemeClr val="tx1"/>
                </a:solidFill>
                <a:latin typeface="Avenir Book" panose="02000503020000020003" pitchFamily="2" charset="0"/>
              </a:rPr>
              <a:t>:</a:t>
            </a:r>
          </a:p>
          <a:p>
            <a:pPr algn="ctr"/>
            <a:r>
              <a:rPr lang="en-US" sz="1400" dirty="0">
                <a:solidFill>
                  <a:schemeClr val="tx1"/>
                </a:solidFill>
                <a:latin typeface="Avenir Book" panose="02000503020000020003" pitchFamily="2" charset="0"/>
              </a:rPr>
              <a:t>”</a:t>
            </a:r>
            <a:r>
              <a:rPr lang="en-US" sz="1400" dirty="0" err="1">
                <a:solidFill>
                  <a:schemeClr val="tx2">
                    <a:lumMod val="60000"/>
                    <a:lumOff val="40000"/>
                  </a:schemeClr>
                </a:solidFill>
                <a:latin typeface="Avenir Book" panose="02000503020000020003" pitchFamily="2" charset="0"/>
              </a:rPr>
              <a:t>patka</a:t>
            </a:r>
            <a:r>
              <a:rPr lang="en-US" sz="1400" dirty="0">
                <a:solidFill>
                  <a:schemeClr val="tx1"/>
                </a:solidFill>
                <a:latin typeface="Avenir Book" panose="02000503020000020003" pitchFamily="2" charset="0"/>
              </a:rPr>
              <a:t>”</a:t>
            </a:r>
          </a:p>
        </p:txBody>
      </p:sp>
      <p:sp>
        <p:nvSpPr>
          <p:cNvPr id="4" name="Rounded Rectangle 3">
            <a:extLst>
              <a:ext uri="{FF2B5EF4-FFF2-40B4-BE49-F238E27FC236}">
                <a16:creationId xmlns:a16="http://schemas.microsoft.com/office/drawing/2014/main" id="{D7740298-E667-0C53-A640-FE97721D120B}"/>
              </a:ext>
            </a:extLst>
          </p:cNvPr>
          <p:cNvSpPr/>
          <p:nvPr/>
        </p:nvSpPr>
        <p:spPr>
          <a:xfrm>
            <a:off x="10095547" y="760757"/>
            <a:ext cx="1839779" cy="253522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just"/>
            <a:endParaRPr lang="en-US" dirty="0"/>
          </a:p>
        </p:txBody>
      </p:sp>
      <p:sp>
        <p:nvSpPr>
          <p:cNvPr id="6" name="Rounded Rectangular Callout 5">
            <a:extLst>
              <a:ext uri="{FF2B5EF4-FFF2-40B4-BE49-F238E27FC236}">
                <a16:creationId xmlns:a16="http://schemas.microsoft.com/office/drawing/2014/main" id="{9D76D2D7-B26E-DA88-71D6-4575CDD1426D}"/>
              </a:ext>
            </a:extLst>
          </p:cNvPr>
          <p:cNvSpPr/>
          <p:nvPr/>
        </p:nvSpPr>
        <p:spPr>
          <a:xfrm>
            <a:off x="8348470" y="708181"/>
            <a:ext cx="1597153" cy="1120864"/>
          </a:xfrm>
          <a:prstGeom prst="wedgeRoundRectCallout">
            <a:avLst>
              <a:gd name="adj1" fmla="val 49677"/>
              <a:gd name="adj2" fmla="val 77957"/>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err="1">
                <a:solidFill>
                  <a:schemeClr val="tx2">
                    <a:lumMod val="60000"/>
                    <a:lumOff val="40000"/>
                  </a:schemeClr>
                </a:solidFill>
                <a:latin typeface="Avenir Book" panose="02000503020000020003" pitchFamily="2" charset="0"/>
              </a:rPr>
              <a:t>patka</a:t>
            </a:r>
            <a:endParaRPr lang="en-US" sz="1400" dirty="0">
              <a:solidFill>
                <a:schemeClr val="tx1"/>
              </a:solidFill>
              <a:latin typeface="Avenir Book" panose="02000503020000020003" pitchFamily="2" charset="0"/>
            </a:endParaRPr>
          </a:p>
        </p:txBody>
      </p:sp>
      <p:sp>
        <p:nvSpPr>
          <p:cNvPr id="7" name="TextBox 6">
            <a:extLst>
              <a:ext uri="{FF2B5EF4-FFF2-40B4-BE49-F238E27FC236}">
                <a16:creationId xmlns:a16="http://schemas.microsoft.com/office/drawing/2014/main" id="{FBE2EB2D-6F23-99F3-3A01-4468D9E869FA}"/>
              </a:ext>
            </a:extLst>
          </p:cNvPr>
          <p:cNvSpPr txBox="1"/>
          <p:nvPr/>
        </p:nvSpPr>
        <p:spPr>
          <a:xfrm>
            <a:off x="10157717" y="729094"/>
            <a:ext cx="1777609" cy="2585323"/>
          </a:xfrm>
          <a:prstGeom prst="rect">
            <a:avLst/>
          </a:prstGeom>
          <a:noFill/>
        </p:spPr>
        <p:txBody>
          <a:bodyPr wrap="square" rtlCol="0">
            <a:spAutoFit/>
          </a:bodyPr>
          <a:lstStyle/>
          <a:p>
            <a:r>
              <a:rPr lang="en-US" dirty="0" err="1">
                <a:solidFill>
                  <a:schemeClr val="bg1">
                    <a:lumMod val="65000"/>
                  </a:schemeClr>
                </a:solidFill>
                <a:latin typeface="Avenir Book" panose="02000503020000020003" pitchFamily="2" charset="0"/>
              </a:rPr>
              <a:t>Korisnik</a:t>
            </a:r>
            <a:r>
              <a:rPr lang="en-US" dirty="0">
                <a:solidFill>
                  <a:schemeClr val="bg1">
                    <a:lumMod val="65000"/>
                  </a:schemeClr>
                </a:solidFill>
                <a:latin typeface="Avenir Book" panose="02000503020000020003" pitchFamily="2" charset="0"/>
              </a:rPr>
              <a:t> Carol se </a:t>
            </a:r>
            <a:r>
              <a:rPr lang="en-US" dirty="0" err="1">
                <a:solidFill>
                  <a:schemeClr val="bg1">
                    <a:lumMod val="65000"/>
                  </a:schemeClr>
                </a:solidFill>
                <a:latin typeface="Avenir Book" panose="02000503020000020003" pitchFamily="2" charset="0"/>
              </a:rPr>
              <a:t>konektovao</a:t>
            </a:r>
            <a:r>
              <a:rPr lang="en-US" dirty="0">
                <a:solidFill>
                  <a:schemeClr val="bg1">
                    <a:lumMod val="65000"/>
                  </a:schemeClr>
                </a:solidFill>
                <a:latin typeface="Avenir Book" panose="02000503020000020003" pitchFamily="2" charset="0"/>
              </a:rPr>
              <a:t>. </a:t>
            </a:r>
            <a:r>
              <a:rPr lang="en-US" dirty="0" err="1">
                <a:latin typeface="Avenir Book" panose="02000503020000020003" pitchFamily="2" charset="0"/>
              </a:rPr>
              <a:t>Korisnik</a:t>
            </a:r>
            <a:r>
              <a:rPr lang="en-US" dirty="0">
                <a:latin typeface="Avenir Book" panose="02000503020000020003" pitchFamily="2" charset="0"/>
              </a:rPr>
              <a:t> Alice </a:t>
            </a:r>
            <a:r>
              <a:rPr lang="en-US" dirty="0" err="1">
                <a:latin typeface="Avenir Book" panose="02000503020000020003" pitchFamily="2" charset="0"/>
              </a:rPr>
              <a:t>zeli</a:t>
            </a:r>
            <a:r>
              <a:rPr lang="en-US" dirty="0">
                <a:latin typeface="Avenir Book" panose="02000503020000020003" pitchFamily="2" charset="0"/>
              </a:rPr>
              <a:t> 5 </a:t>
            </a:r>
            <a:r>
              <a:rPr lang="en-US" dirty="0" err="1">
                <a:latin typeface="Avenir Book" panose="02000503020000020003" pitchFamily="2" charset="0"/>
              </a:rPr>
              <a:t>karaktera</a:t>
            </a:r>
            <a:r>
              <a:rPr lang="en-US" dirty="0">
                <a:latin typeface="Avenir Book" panose="02000503020000020003" pitchFamily="2" charset="0"/>
              </a:rPr>
              <a:t>: </a:t>
            </a:r>
            <a:r>
              <a:rPr lang="en-US" dirty="0" err="1">
                <a:solidFill>
                  <a:schemeClr val="tx2">
                    <a:lumMod val="60000"/>
                    <a:lumOff val="40000"/>
                  </a:schemeClr>
                </a:solidFill>
                <a:latin typeface="Avenir Book" panose="02000503020000020003" pitchFamily="2" charset="0"/>
              </a:rPr>
              <a:t>patka</a:t>
            </a:r>
            <a:r>
              <a:rPr lang="en-US" dirty="0">
                <a:latin typeface="Avenir Book" panose="02000503020000020003" pitchFamily="2" charset="0"/>
              </a:rPr>
              <a:t>. </a:t>
            </a:r>
            <a:r>
              <a:rPr lang="en-US" dirty="0">
                <a:solidFill>
                  <a:schemeClr val="bg1">
                    <a:lumMod val="65000"/>
                  </a:schemeClr>
                </a:solidFill>
                <a:latin typeface="Avenir Book" panose="02000503020000020003" pitchFamily="2" charset="0"/>
              </a:rPr>
              <a:t>Server master </a:t>
            </a:r>
            <a:r>
              <a:rPr lang="en-US" dirty="0" err="1">
                <a:solidFill>
                  <a:schemeClr val="bg1">
                    <a:lumMod val="65000"/>
                  </a:schemeClr>
                </a:solidFill>
                <a:latin typeface="Avenir Book" panose="02000503020000020003" pitchFamily="2" charset="0"/>
              </a:rPr>
              <a:t>kljuc</a:t>
            </a:r>
            <a:r>
              <a:rPr lang="en-US" dirty="0">
                <a:solidFill>
                  <a:schemeClr val="bg1">
                    <a:lumMod val="65000"/>
                  </a:schemeClr>
                </a:solidFill>
                <a:latin typeface="Avenir Book" panose="02000503020000020003" pitchFamily="2" charset="0"/>
              </a:rPr>
              <a:t> je 31431498531054. </a:t>
            </a:r>
            <a:r>
              <a:rPr lang="en-US" dirty="0" err="1">
                <a:solidFill>
                  <a:schemeClr val="bg1">
                    <a:lumMod val="65000"/>
                  </a:schemeClr>
                </a:solidFill>
                <a:latin typeface="Avenir Book" panose="02000503020000020003" pitchFamily="2" charset="0"/>
              </a:rPr>
              <a:t>Korisnik</a:t>
            </a:r>
            <a:r>
              <a:rPr lang="en-US" dirty="0">
                <a:solidFill>
                  <a:schemeClr val="bg1">
                    <a:lumMod val="65000"/>
                  </a:schemeClr>
                </a:solidFill>
                <a:latin typeface="Avenir Book" panose="02000503020000020003" pitchFamily="2" charset="0"/>
              </a:rPr>
              <a:t> Bob </a:t>
            </a:r>
            <a:r>
              <a:rPr lang="en-US" dirty="0" err="1">
                <a:solidFill>
                  <a:schemeClr val="bg1">
                    <a:lumMod val="65000"/>
                  </a:schemeClr>
                </a:solidFill>
                <a:latin typeface="Avenir Book" panose="02000503020000020003" pitchFamily="2" charset="0"/>
              </a:rPr>
              <a:t>hoce</a:t>
            </a:r>
            <a:r>
              <a:rPr lang="en-US" dirty="0">
                <a:solidFill>
                  <a:schemeClr val="bg1">
                    <a:lumMod val="65000"/>
                  </a:schemeClr>
                </a:solidFill>
                <a:latin typeface="Avenir Book" panose="02000503020000020003" pitchFamily="2" charset="0"/>
              </a:rPr>
              <a:t> da</a:t>
            </a:r>
          </a:p>
        </p:txBody>
      </p:sp>
      <p:sp>
        <p:nvSpPr>
          <p:cNvPr id="8" name="TextBox 7">
            <a:extLst>
              <a:ext uri="{FF2B5EF4-FFF2-40B4-BE49-F238E27FC236}">
                <a16:creationId xmlns:a16="http://schemas.microsoft.com/office/drawing/2014/main" id="{AD73731D-645D-4260-A4B8-152254CDA767}"/>
              </a:ext>
            </a:extLst>
          </p:cNvPr>
          <p:cNvSpPr txBox="1"/>
          <p:nvPr/>
        </p:nvSpPr>
        <p:spPr>
          <a:xfrm>
            <a:off x="3957569" y="1366922"/>
            <a:ext cx="694421" cy="369332"/>
          </a:xfrm>
          <a:prstGeom prst="rect">
            <a:avLst/>
          </a:prstGeom>
          <a:noFill/>
        </p:spPr>
        <p:txBody>
          <a:bodyPr wrap="none" rtlCol="0">
            <a:spAutoFit/>
          </a:bodyPr>
          <a:lstStyle/>
          <a:p>
            <a:r>
              <a:rPr lang="en-US" dirty="0">
                <a:latin typeface="Avenir Book" panose="02000503020000020003" pitchFamily="2" charset="0"/>
              </a:rPr>
              <a:t>Alice</a:t>
            </a:r>
          </a:p>
        </p:txBody>
      </p:sp>
      <p:sp>
        <p:nvSpPr>
          <p:cNvPr id="9" name="Oval 8">
            <a:extLst>
              <a:ext uri="{FF2B5EF4-FFF2-40B4-BE49-F238E27FC236}">
                <a16:creationId xmlns:a16="http://schemas.microsoft.com/office/drawing/2014/main" id="{0B6E05D6-34C0-2E55-49AB-C2FD1A45FD28}"/>
              </a:ext>
            </a:extLst>
          </p:cNvPr>
          <p:cNvSpPr/>
          <p:nvPr/>
        </p:nvSpPr>
        <p:spPr>
          <a:xfrm>
            <a:off x="3522846" y="5272953"/>
            <a:ext cx="1549667" cy="152319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DE3FD84A-F77A-AA76-A754-F09FE83084AA}"/>
              </a:ext>
            </a:extLst>
          </p:cNvPr>
          <p:cNvSpPr/>
          <p:nvPr/>
        </p:nvSpPr>
        <p:spPr>
          <a:xfrm>
            <a:off x="4957651" y="4260921"/>
            <a:ext cx="1693406" cy="1247119"/>
          </a:xfrm>
          <a:prstGeom prst="wedgeRoundRectCallout">
            <a:avLst>
              <a:gd name="adj1" fmla="val -37707"/>
              <a:gd name="adj2" fmla="val 7194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err="1">
                <a:solidFill>
                  <a:schemeClr val="tx1"/>
                </a:solidFill>
                <a:latin typeface="Avenir Book" panose="02000503020000020003" pitchFamily="2" charset="0"/>
              </a:rPr>
              <a:t>Serveru</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pošalji</a:t>
            </a:r>
            <a:r>
              <a:rPr lang="en-US" sz="1400" dirty="0">
                <a:solidFill>
                  <a:schemeClr val="tx1"/>
                </a:solidFill>
                <a:latin typeface="Avenir Book" panose="02000503020000020003" pitchFamily="2" charset="0"/>
              </a:rPr>
              <a:t> mi </a:t>
            </a:r>
            <a:r>
              <a:rPr lang="en-US" sz="1400" dirty="0" err="1">
                <a:solidFill>
                  <a:schemeClr val="tx1"/>
                </a:solidFill>
                <a:latin typeface="Avenir Book" panose="02000503020000020003" pitchFamily="2" charset="0"/>
              </a:rPr>
              <a:t>sledeću</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reč</a:t>
            </a:r>
            <a:r>
              <a:rPr lang="en-US" sz="1400" dirty="0">
                <a:solidFill>
                  <a:schemeClr val="tx1"/>
                </a:solidFill>
                <a:latin typeface="Avenir Book" panose="02000503020000020003" pitchFamily="2" charset="0"/>
              </a:rPr>
              <a:t> od 500 </a:t>
            </a:r>
            <a:r>
              <a:rPr lang="en-US" sz="1400" dirty="0" err="1">
                <a:solidFill>
                  <a:schemeClr val="tx1"/>
                </a:solidFill>
                <a:latin typeface="Avenir Book" panose="02000503020000020003" pitchFamily="2" charset="0"/>
              </a:rPr>
              <a:t>karaktera</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ako</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si</a:t>
            </a:r>
            <a:r>
              <a:rPr lang="en-US" sz="1400" dirty="0">
                <a:solidFill>
                  <a:schemeClr val="tx1"/>
                </a:solidFill>
                <a:latin typeface="Avenir Book" panose="02000503020000020003" pitchFamily="2" charset="0"/>
              </a:rPr>
              <a:t> </a:t>
            </a:r>
            <a:r>
              <a:rPr lang="en-US" sz="1400" dirty="0" err="1">
                <a:solidFill>
                  <a:schemeClr val="tx1"/>
                </a:solidFill>
                <a:latin typeface="Avenir Book" panose="02000503020000020003" pitchFamily="2" charset="0"/>
              </a:rPr>
              <a:t>dostupan</a:t>
            </a:r>
            <a:r>
              <a:rPr lang="en-US" sz="1400" dirty="0">
                <a:solidFill>
                  <a:schemeClr val="tx1"/>
                </a:solidFill>
                <a:latin typeface="Avenir Book" panose="02000503020000020003" pitchFamily="2" charset="0"/>
              </a:rPr>
              <a:t>:</a:t>
            </a:r>
          </a:p>
          <a:p>
            <a:pPr algn="ctr"/>
            <a:r>
              <a:rPr lang="en-US" sz="1400" dirty="0">
                <a:solidFill>
                  <a:schemeClr val="tx1"/>
                </a:solidFill>
                <a:latin typeface="Avenir Book" panose="02000503020000020003" pitchFamily="2" charset="0"/>
              </a:rPr>
              <a:t>”</a:t>
            </a:r>
            <a:r>
              <a:rPr lang="en-US" sz="1400" dirty="0" err="1">
                <a:solidFill>
                  <a:schemeClr val="tx2">
                    <a:lumMod val="60000"/>
                    <a:lumOff val="40000"/>
                  </a:schemeClr>
                </a:solidFill>
                <a:latin typeface="Avenir Book" panose="02000503020000020003" pitchFamily="2" charset="0"/>
              </a:rPr>
              <a:t>patka</a:t>
            </a:r>
            <a:r>
              <a:rPr lang="en-US" sz="1400" dirty="0">
                <a:solidFill>
                  <a:schemeClr val="tx1"/>
                </a:solidFill>
                <a:latin typeface="Avenir Book" panose="02000503020000020003" pitchFamily="2" charset="0"/>
              </a:rPr>
              <a:t>”</a:t>
            </a:r>
          </a:p>
        </p:txBody>
      </p:sp>
      <p:sp>
        <p:nvSpPr>
          <p:cNvPr id="11" name="Rounded Rectangle 10">
            <a:extLst>
              <a:ext uri="{FF2B5EF4-FFF2-40B4-BE49-F238E27FC236}">
                <a16:creationId xmlns:a16="http://schemas.microsoft.com/office/drawing/2014/main" id="{C6B5E0FE-2365-1F86-445D-E4F7726F8763}"/>
              </a:ext>
            </a:extLst>
          </p:cNvPr>
          <p:cNvSpPr/>
          <p:nvPr/>
        </p:nvSpPr>
        <p:spPr>
          <a:xfrm>
            <a:off x="10095547" y="4260922"/>
            <a:ext cx="1839779" cy="253522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just"/>
            <a:endParaRPr lang="en-US" dirty="0"/>
          </a:p>
        </p:txBody>
      </p:sp>
      <p:sp>
        <p:nvSpPr>
          <p:cNvPr id="12" name="Rounded Rectangular Callout 11">
            <a:extLst>
              <a:ext uri="{FF2B5EF4-FFF2-40B4-BE49-F238E27FC236}">
                <a16:creationId xmlns:a16="http://schemas.microsoft.com/office/drawing/2014/main" id="{77E72EB8-64EC-C902-F647-67D42297EECE}"/>
              </a:ext>
            </a:extLst>
          </p:cNvPr>
          <p:cNvSpPr/>
          <p:nvPr/>
        </p:nvSpPr>
        <p:spPr>
          <a:xfrm>
            <a:off x="8348470" y="4208346"/>
            <a:ext cx="1597153" cy="1120864"/>
          </a:xfrm>
          <a:prstGeom prst="wedgeRoundRectCallout">
            <a:avLst>
              <a:gd name="adj1" fmla="val 49677"/>
              <a:gd name="adj2" fmla="val 77957"/>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err="1">
                <a:solidFill>
                  <a:schemeClr val="tx2">
                    <a:lumMod val="60000"/>
                    <a:lumOff val="40000"/>
                  </a:schemeClr>
                </a:solidFill>
                <a:latin typeface="Avenir Book" panose="02000503020000020003" pitchFamily="2" charset="0"/>
              </a:rPr>
              <a:t>patka</a:t>
            </a:r>
            <a:r>
              <a:rPr lang="en-US" sz="1400" dirty="0">
                <a:solidFill>
                  <a:schemeClr val="tx1"/>
                </a:solidFill>
                <a:latin typeface="Avenir Book" panose="02000503020000020003" pitchFamily="2" charset="0"/>
              </a:rPr>
              <a:t>.</a:t>
            </a:r>
            <a:r>
              <a:rPr lang="en-US" sz="1400" dirty="0">
                <a:solidFill>
                  <a:schemeClr val="bg1">
                    <a:lumMod val="65000"/>
                  </a:schemeClr>
                </a:solidFill>
                <a:latin typeface="Avenir Book" panose="02000503020000020003" pitchFamily="2" charset="0"/>
              </a:rPr>
              <a:t> </a:t>
            </a:r>
            <a:r>
              <a:rPr lang="en-US" sz="1400" dirty="0">
                <a:solidFill>
                  <a:srgbClr val="FF0000"/>
                </a:solidFill>
                <a:latin typeface="Avenir Book" panose="02000503020000020003" pitchFamily="2" charset="0"/>
              </a:rPr>
              <a:t>Server master </a:t>
            </a:r>
            <a:r>
              <a:rPr lang="en-US" sz="1400" dirty="0" err="1">
                <a:solidFill>
                  <a:srgbClr val="FF0000"/>
                </a:solidFill>
                <a:latin typeface="Avenir Book" panose="02000503020000020003" pitchFamily="2" charset="0"/>
              </a:rPr>
              <a:t>kljuc</a:t>
            </a:r>
            <a:r>
              <a:rPr lang="en-US" sz="1400" dirty="0">
                <a:solidFill>
                  <a:srgbClr val="FF0000"/>
                </a:solidFill>
                <a:latin typeface="Avenir Book" panose="02000503020000020003" pitchFamily="2" charset="0"/>
              </a:rPr>
              <a:t> je 31431498531054. </a:t>
            </a:r>
            <a:r>
              <a:rPr lang="en-US" sz="1400" dirty="0" err="1">
                <a:solidFill>
                  <a:srgbClr val="FF0000"/>
                </a:solidFill>
                <a:latin typeface="Avenir Book" panose="02000503020000020003" pitchFamily="2" charset="0"/>
              </a:rPr>
              <a:t>Korisnik</a:t>
            </a:r>
            <a:r>
              <a:rPr lang="en-US" sz="1400" dirty="0">
                <a:solidFill>
                  <a:srgbClr val="FF0000"/>
                </a:solidFill>
                <a:latin typeface="Avenir Book" panose="02000503020000020003" pitchFamily="2" charset="0"/>
              </a:rPr>
              <a:t> Bob </a:t>
            </a:r>
            <a:r>
              <a:rPr lang="en-US" sz="1400" dirty="0" err="1">
                <a:solidFill>
                  <a:srgbClr val="FF0000"/>
                </a:solidFill>
                <a:latin typeface="Avenir Book" panose="02000503020000020003" pitchFamily="2" charset="0"/>
              </a:rPr>
              <a:t>hoce</a:t>
            </a:r>
            <a:r>
              <a:rPr lang="en-US" sz="1400" dirty="0">
                <a:solidFill>
                  <a:srgbClr val="FF0000"/>
                </a:solidFill>
                <a:latin typeface="Avenir Book" panose="02000503020000020003" pitchFamily="2" charset="0"/>
              </a:rPr>
              <a:t> da…</a:t>
            </a:r>
          </a:p>
        </p:txBody>
      </p:sp>
      <p:sp>
        <p:nvSpPr>
          <p:cNvPr id="13" name="TextBox 12">
            <a:extLst>
              <a:ext uri="{FF2B5EF4-FFF2-40B4-BE49-F238E27FC236}">
                <a16:creationId xmlns:a16="http://schemas.microsoft.com/office/drawing/2014/main" id="{403D6663-9AE2-8D90-D1D0-6CA9F79904B5}"/>
              </a:ext>
            </a:extLst>
          </p:cNvPr>
          <p:cNvSpPr txBox="1"/>
          <p:nvPr/>
        </p:nvSpPr>
        <p:spPr>
          <a:xfrm>
            <a:off x="10157717" y="4229259"/>
            <a:ext cx="1777609" cy="2585323"/>
          </a:xfrm>
          <a:prstGeom prst="rect">
            <a:avLst/>
          </a:prstGeom>
          <a:noFill/>
        </p:spPr>
        <p:txBody>
          <a:bodyPr wrap="square" rtlCol="0">
            <a:spAutoFit/>
          </a:bodyPr>
          <a:lstStyle/>
          <a:p>
            <a:r>
              <a:rPr lang="en-US" dirty="0" err="1">
                <a:solidFill>
                  <a:schemeClr val="bg1">
                    <a:lumMod val="65000"/>
                  </a:schemeClr>
                </a:solidFill>
                <a:latin typeface="Avenir Book" panose="02000503020000020003" pitchFamily="2" charset="0"/>
              </a:rPr>
              <a:t>Korisnik</a:t>
            </a:r>
            <a:r>
              <a:rPr lang="en-US" dirty="0">
                <a:solidFill>
                  <a:schemeClr val="bg1">
                    <a:lumMod val="65000"/>
                  </a:schemeClr>
                </a:solidFill>
                <a:latin typeface="Avenir Book" panose="02000503020000020003" pitchFamily="2" charset="0"/>
              </a:rPr>
              <a:t> Carol se </a:t>
            </a:r>
            <a:r>
              <a:rPr lang="en-US" dirty="0" err="1">
                <a:solidFill>
                  <a:schemeClr val="bg1">
                    <a:lumMod val="65000"/>
                  </a:schemeClr>
                </a:solidFill>
                <a:latin typeface="Avenir Book" panose="02000503020000020003" pitchFamily="2" charset="0"/>
              </a:rPr>
              <a:t>konektovao</a:t>
            </a:r>
            <a:r>
              <a:rPr lang="en-US" dirty="0">
                <a:solidFill>
                  <a:schemeClr val="bg1">
                    <a:lumMod val="65000"/>
                  </a:schemeClr>
                </a:solidFill>
                <a:latin typeface="Avenir Book" panose="02000503020000020003" pitchFamily="2" charset="0"/>
              </a:rPr>
              <a:t>. </a:t>
            </a:r>
            <a:r>
              <a:rPr lang="en-US" dirty="0" err="1">
                <a:latin typeface="Avenir Book" panose="02000503020000020003" pitchFamily="2" charset="0"/>
              </a:rPr>
              <a:t>Korisnik</a:t>
            </a:r>
            <a:r>
              <a:rPr lang="en-US" dirty="0">
                <a:latin typeface="Avenir Book" panose="02000503020000020003" pitchFamily="2" charset="0"/>
              </a:rPr>
              <a:t> Alice </a:t>
            </a:r>
            <a:r>
              <a:rPr lang="en-US" dirty="0" err="1">
                <a:latin typeface="Avenir Book" panose="02000503020000020003" pitchFamily="2" charset="0"/>
              </a:rPr>
              <a:t>zeli</a:t>
            </a:r>
            <a:r>
              <a:rPr lang="en-US" dirty="0">
                <a:latin typeface="Avenir Book" panose="02000503020000020003" pitchFamily="2" charset="0"/>
              </a:rPr>
              <a:t> 5 </a:t>
            </a:r>
            <a:r>
              <a:rPr lang="en-US" dirty="0" err="1">
                <a:latin typeface="Avenir Book" panose="02000503020000020003" pitchFamily="2" charset="0"/>
              </a:rPr>
              <a:t>karaktera</a:t>
            </a:r>
            <a:r>
              <a:rPr lang="en-US" dirty="0">
                <a:latin typeface="Avenir Book" panose="02000503020000020003" pitchFamily="2" charset="0"/>
              </a:rPr>
              <a:t>: </a:t>
            </a:r>
            <a:r>
              <a:rPr lang="en-US" dirty="0" err="1">
                <a:solidFill>
                  <a:schemeClr val="tx2">
                    <a:lumMod val="60000"/>
                    <a:lumOff val="40000"/>
                  </a:schemeClr>
                </a:solidFill>
                <a:latin typeface="Avenir Book" panose="02000503020000020003" pitchFamily="2" charset="0"/>
              </a:rPr>
              <a:t>patka</a:t>
            </a:r>
            <a:r>
              <a:rPr lang="en-US" dirty="0">
                <a:latin typeface="Avenir Book" panose="02000503020000020003" pitchFamily="2" charset="0"/>
              </a:rPr>
              <a:t>. </a:t>
            </a:r>
            <a:r>
              <a:rPr lang="en-US" dirty="0">
                <a:solidFill>
                  <a:srgbClr val="FF0000"/>
                </a:solidFill>
                <a:latin typeface="Avenir Book" panose="02000503020000020003" pitchFamily="2" charset="0"/>
              </a:rPr>
              <a:t>Server master </a:t>
            </a:r>
            <a:r>
              <a:rPr lang="en-US" dirty="0" err="1">
                <a:solidFill>
                  <a:srgbClr val="FF0000"/>
                </a:solidFill>
                <a:latin typeface="Avenir Book" panose="02000503020000020003" pitchFamily="2" charset="0"/>
              </a:rPr>
              <a:t>kljuc</a:t>
            </a:r>
            <a:r>
              <a:rPr lang="en-US" dirty="0">
                <a:solidFill>
                  <a:srgbClr val="FF0000"/>
                </a:solidFill>
                <a:latin typeface="Avenir Book" panose="02000503020000020003" pitchFamily="2" charset="0"/>
              </a:rPr>
              <a:t> je 31431498531054. </a:t>
            </a:r>
            <a:r>
              <a:rPr lang="en-US" dirty="0" err="1">
                <a:solidFill>
                  <a:srgbClr val="FF0000"/>
                </a:solidFill>
                <a:latin typeface="Avenir Book" panose="02000503020000020003" pitchFamily="2" charset="0"/>
              </a:rPr>
              <a:t>Korisnik</a:t>
            </a:r>
            <a:r>
              <a:rPr lang="en-US" dirty="0">
                <a:solidFill>
                  <a:srgbClr val="FF0000"/>
                </a:solidFill>
                <a:latin typeface="Avenir Book" panose="02000503020000020003" pitchFamily="2" charset="0"/>
              </a:rPr>
              <a:t> Bob </a:t>
            </a:r>
            <a:r>
              <a:rPr lang="en-US" dirty="0" err="1">
                <a:solidFill>
                  <a:srgbClr val="FF0000"/>
                </a:solidFill>
                <a:latin typeface="Avenir Book" panose="02000503020000020003" pitchFamily="2" charset="0"/>
              </a:rPr>
              <a:t>hoce</a:t>
            </a:r>
            <a:r>
              <a:rPr lang="en-US" dirty="0">
                <a:solidFill>
                  <a:srgbClr val="FF0000"/>
                </a:solidFill>
                <a:latin typeface="Avenir Book" panose="02000503020000020003" pitchFamily="2" charset="0"/>
              </a:rPr>
              <a:t> da</a:t>
            </a:r>
          </a:p>
        </p:txBody>
      </p:sp>
      <p:sp>
        <p:nvSpPr>
          <p:cNvPr id="14" name="TextBox 13">
            <a:extLst>
              <a:ext uri="{FF2B5EF4-FFF2-40B4-BE49-F238E27FC236}">
                <a16:creationId xmlns:a16="http://schemas.microsoft.com/office/drawing/2014/main" id="{8571E0E1-9980-B612-9A42-C4EB1E36E299}"/>
              </a:ext>
            </a:extLst>
          </p:cNvPr>
          <p:cNvSpPr txBox="1"/>
          <p:nvPr/>
        </p:nvSpPr>
        <p:spPr>
          <a:xfrm>
            <a:off x="3855570" y="4867087"/>
            <a:ext cx="889987" cy="369332"/>
          </a:xfrm>
          <a:prstGeom prst="rect">
            <a:avLst/>
          </a:prstGeom>
          <a:noFill/>
        </p:spPr>
        <p:txBody>
          <a:bodyPr wrap="none" rtlCol="0">
            <a:spAutoFit/>
          </a:bodyPr>
          <a:lstStyle/>
          <a:p>
            <a:r>
              <a:rPr lang="en-US" dirty="0">
                <a:latin typeface="Avenir Book" panose="02000503020000020003" pitchFamily="2" charset="0"/>
              </a:rPr>
              <a:t>Malory</a:t>
            </a:r>
          </a:p>
        </p:txBody>
      </p:sp>
      <p:sp>
        <p:nvSpPr>
          <p:cNvPr id="15" name="TextBox 14">
            <a:extLst>
              <a:ext uri="{FF2B5EF4-FFF2-40B4-BE49-F238E27FC236}">
                <a16:creationId xmlns:a16="http://schemas.microsoft.com/office/drawing/2014/main" id="{4E6DEA00-CB70-0677-AF36-CF75E2018D91}"/>
              </a:ext>
            </a:extLst>
          </p:cNvPr>
          <p:cNvSpPr txBox="1"/>
          <p:nvPr/>
        </p:nvSpPr>
        <p:spPr>
          <a:xfrm>
            <a:off x="10598494" y="411414"/>
            <a:ext cx="833883" cy="369332"/>
          </a:xfrm>
          <a:prstGeom prst="rect">
            <a:avLst/>
          </a:prstGeom>
          <a:noFill/>
        </p:spPr>
        <p:txBody>
          <a:bodyPr wrap="none" rtlCol="0">
            <a:spAutoFit/>
          </a:bodyPr>
          <a:lstStyle/>
          <a:p>
            <a:r>
              <a:rPr lang="en-US" dirty="0">
                <a:latin typeface="Avenir Book" panose="02000503020000020003" pitchFamily="2" charset="0"/>
              </a:rPr>
              <a:t>Server</a:t>
            </a:r>
          </a:p>
        </p:txBody>
      </p:sp>
      <p:sp>
        <p:nvSpPr>
          <p:cNvPr id="16" name="TextBox 15">
            <a:extLst>
              <a:ext uri="{FF2B5EF4-FFF2-40B4-BE49-F238E27FC236}">
                <a16:creationId xmlns:a16="http://schemas.microsoft.com/office/drawing/2014/main" id="{9210B35A-1D1B-8CFE-7F97-565FEA5A9DFC}"/>
              </a:ext>
            </a:extLst>
          </p:cNvPr>
          <p:cNvSpPr txBox="1"/>
          <p:nvPr/>
        </p:nvSpPr>
        <p:spPr>
          <a:xfrm>
            <a:off x="10585588" y="3911578"/>
            <a:ext cx="833883" cy="369332"/>
          </a:xfrm>
          <a:prstGeom prst="rect">
            <a:avLst/>
          </a:prstGeom>
          <a:noFill/>
        </p:spPr>
        <p:txBody>
          <a:bodyPr wrap="none" rtlCol="0">
            <a:spAutoFit/>
          </a:bodyPr>
          <a:lstStyle/>
          <a:p>
            <a:r>
              <a:rPr lang="en-US" dirty="0">
                <a:latin typeface="Avenir Book" panose="02000503020000020003" pitchFamily="2" charset="0"/>
              </a:rPr>
              <a:t>Server</a:t>
            </a:r>
          </a:p>
        </p:txBody>
      </p:sp>
      <p:sp>
        <p:nvSpPr>
          <p:cNvPr id="17" name="Rectangle 16">
            <a:extLst>
              <a:ext uri="{FF2B5EF4-FFF2-40B4-BE49-F238E27FC236}">
                <a16:creationId xmlns:a16="http://schemas.microsoft.com/office/drawing/2014/main" id="{FE1CE607-88CA-16D2-A867-68974C093406}"/>
              </a:ext>
            </a:extLst>
          </p:cNvPr>
          <p:cNvSpPr/>
          <p:nvPr/>
        </p:nvSpPr>
        <p:spPr>
          <a:xfrm>
            <a:off x="0" y="3461126"/>
            <a:ext cx="12191999" cy="3413180"/>
          </a:xfrm>
          <a:prstGeom prst="rect">
            <a:avLst/>
          </a:prstGeom>
          <a:solidFill>
            <a:srgbClr val="9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ectangle 17">
            <a:extLst>
              <a:ext uri="{FF2B5EF4-FFF2-40B4-BE49-F238E27FC236}">
                <a16:creationId xmlns:a16="http://schemas.microsoft.com/office/drawing/2014/main" id="{9999250E-2F63-E904-5EF0-385E859D60E7}"/>
              </a:ext>
            </a:extLst>
          </p:cNvPr>
          <p:cNvSpPr/>
          <p:nvPr/>
        </p:nvSpPr>
        <p:spPr>
          <a:xfrm>
            <a:off x="47628" y="3946321"/>
            <a:ext cx="12191999" cy="1554272"/>
          </a:xfrm>
          <a:prstGeom prst="rect">
            <a:avLst/>
          </a:prstGeom>
        </p:spPr>
        <p:txBody>
          <a:bodyPr wrap="square">
            <a:spAutoFit/>
          </a:bodyPr>
          <a:lstStyle/>
          <a:p>
            <a:pPr algn="ctr">
              <a:spcAft>
                <a:spcPts val="1800"/>
              </a:spcAft>
            </a:pPr>
            <a:r>
              <a:rPr lang="sr-Latn-RS" sz="4800" dirty="0">
                <a:solidFill>
                  <a:schemeClr val="bg1"/>
                </a:solidFill>
                <a:latin typeface="Avenir Book" panose="02000503020000020003" pitchFamily="2" charset="0"/>
              </a:rPr>
              <a:t>Zašto se ovo desilo?</a:t>
            </a:r>
          </a:p>
          <a:p>
            <a:pPr algn="ctr">
              <a:spcAft>
                <a:spcPts val="1800"/>
              </a:spcAft>
            </a:pPr>
            <a:r>
              <a:rPr lang="fr-FR" sz="3200" dirty="0" err="1">
                <a:solidFill>
                  <a:schemeClr val="bg1"/>
                </a:solidFill>
                <a:latin typeface="Consolas" panose="020B0609020204030204" pitchFamily="49" charset="0"/>
                <a:cs typeface="Courier New" panose="02070309020205020404" pitchFamily="49" charset="0"/>
              </a:rPr>
              <a:t>memcpy</a:t>
            </a:r>
            <a:r>
              <a:rPr lang="fr-FR" sz="3200" dirty="0">
                <a:solidFill>
                  <a:schemeClr val="bg1"/>
                </a:solidFill>
                <a:latin typeface="Consolas" panose="020B0609020204030204" pitchFamily="49" charset="0"/>
                <a:cs typeface="Courier New" panose="02070309020205020404" pitchFamily="49" charset="0"/>
              </a:rPr>
              <a:t>(destination, source, </a:t>
            </a:r>
            <a:r>
              <a:rPr lang="fr-FR" sz="3200" dirty="0" err="1">
                <a:solidFill>
                  <a:schemeClr val="bg1"/>
                </a:solidFill>
                <a:latin typeface="Consolas" panose="020B0609020204030204" pitchFamily="49" charset="0"/>
                <a:cs typeface="Courier New" panose="02070309020205020404" pitchFamily="49" charset="0"/>
              </a:rPr>
              <a:t>payload_length</a:t>
            </a:r>
            <a:r>
              <a:rPr lang="fr-FR" sz="3200" dirty="0">
                <a:solidFill>
                  <a:schemeClr val="bg1"/>
                </a:solidFill>
                <a:latin typeface="Consolas" panose="020B0609020204030204" pitchFamily="49" charset="0"/>
                <a:cs typeface="Courier New" panose="02070309020205020404" pitchFamily="49" charset="0"/>
              </a:rPr>
              <a:t>);</a:t>
            </a:r>
            <a:endParaRPr lang="sr-Latn-RS" sz="3200" dirty="0">
              <a:solidFill>
                <a:schemeClr val="bg1"/>
              </a:solidFill>
              <a:latin typeface="Consolas" panose="020B06090202040302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244CA738-22CC-CB7E-D257-634B242F0048}"/>
              </a:ext>
            </a:extLst>
          </p:cNvPr>
          <p:cNvSpPr/>
          <p:nvPr/>
        </p:nvSpPr>
        <p:spPr>
          <a:xfrm>
            <a:off x="0" y="-16305"/>
            <a:ext cx="12191999" cy="3413180"/>
          </a:xfrm>
          <a:prstGeom prst="rect">
            <a:avLst/>
          </a:prstGeom>
          <a:solidFill>
            <a:srgbClr val="206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1" name="Rectangle 20">
            <a:extLst>
              <a:ext uri="{FF2B5EF4-FFF2-40B4-BE49-F238E27FC236}">
                <a16:creationId xmlns:a16="http://schemas.microsoft.com/office/drawing/2014/main" id="{551F62D3-54BC-FE4F-33D7-27745E00A2A9}"/>
              </a:ext>
            </a:extLst>
          </p:cNvPr>
          <p:cNvSpPr/>
          <p:nvPr/>
        </p:nvSpPr>
        <p:spPr>
          <a:xfrm>
            <a:off x="95249" y="306941"/>
            <a:ext cx="12191999" cy="2846933"/>
          </a:xfrm>
          <a:prstGeom prst="rect">
            <a:avLst/>
          </a:prstGeom>
        </p:spPr>
        <p:txBody>
          <a:bodyPr wrap="square">
            <a:spAutoFit/>
          </a:bodyPr>
          <a:lstStyle/>
          <a:p>
            <a:pPr algn="ctr">
              <a:spcAft>
                <a:spcPts val="1800"/>
              </a:spcAft>
            </a:pPr>
            <a:r>
              <a:rPr lang="sr-Latn-RS" sz="4800" dirty="0">
                <a:solidFill>
                  <a:schemeClr val="bg1"/>
                </a:solidFill>
                <a:latin typeface="Avenir Book" panose="02000503020000020003" pitchFamily="2" charset="0"/>
              </a:rPr>
              <a:t>Kako ovo može da se reši?</a:t>
            </a:r>
          </a:p>
          <a:p>
            <a:pPr algn="ctr">
              <a:spcAft>
                <a:spcPts val="1200"/>
              </a:spcAft>
            </a:pPr>
            <a:r>
              <a:rPr lang="sr-Latn-RS" sz="3200" dirty="0">
                <a:solidFill>
                  <a:schemeClr val="bg1"/>
                </a:solidFill>
                <a:latin typeface="Avenir Book" panose="02000503020000020003" pitchFamily="2" charset="0"/>
              </a:rPr>
              <a:t>Bolji dizajn</a:t>
            </a:r>
          </a:p>
          <a:p>
            <a:pPr algn="ctr">
              <a:spcAft>
                <a:spcPts val="1200"/>
              </a:spcAft>
            </a:pPr>
            <a:r>
              <a:rPr lang="sr-Latn-RS" sz="3200" dirty="0" err="1">
                <a:solidFill>
                  <a:schemeClr val="bg1"/>
                </a:solidFill>
                <a:latin typeface="Avenir Book" panose="02000503020000020003" pitchFamily="2" charset="0"/>
              </a:rPr>
              <a:t>Validacija</a:t>
            </a:r>
            <a:r>
              <a:rPr lang="sr-Latn-RS" sz="3200" dirty="0">
                <a:solidFill>
                  <a:schemeClr val="bg1"/>
                </a:solidFill>
                <a:latin typeface="Avenir Book" panose="02000503020000020003" pitchFamily="2" charset="0"/>
              </a:rPr>
              <a:t> ulaznih vrednosti</a:t>
            </a:r>
          </a:p>
          <a:p>
            <a:pPr algn="ctr">
              <a:spcAft>
                <a:spcPts val="1200"/>
              </a:spcAft>
            </a:pPr>
            <a:r>
              <a:rPr lang="en-US" sz="3200" dirty="0" err="1">
                <a:solidFill>
                  <a:schemeClr val="bg1"/>
                </a:solidFill>
                <a:latin typeface="Avenir Book" panose="02000503020000020003" pitchFamily="2" charset="0"/>
              </a:rPr>
              <a:t>Revizija</a:t>
            </a:r>
            <a:r>
              <a:rPr lang="en-US" sz="3200" dirty="0">
                <a:solidFill>
                  <a:schemeClr val="bg1"/>
                </a:solidFill>
                <a:latin typeface="Avenir Book" panose="02000503020000020003" pitchFamily="2" charset="0"/>
              </a:rPr>
              <a:t> </a:t>
            </a:r>
            <a:r>
              <a:rPr lang="en-US" sz="3200" dirty="0" err="1">
                <a:solidFill>
                  <a:schemeClr val="bg1"/>
                </a:solidFill>
                <a:latin typeface="Avenir Book" panose="02000503020000020003" pitchFamily="2" charset="0"/>
              </a:rPr>
              <a:t>koda</a:t>
            </a:r>
            <a:endParaRPr lang="sr-Latn-RS" b="1" dirty="0">
              <a:solidFill>
                <a:schemeClr val="bg1"/>
              </a:solidFill>
              <a:latin typeface="Avenir Book" panose="02000503020000020003" pitchFamily="2" charset="0"/>
              <a:cs typeface="Courier New" panose="02070309020205020404" pitchFamily="49" charset="0"/>
            </a:endParaRPr>
          </a:p>
        </p:txBody>
      </p:sp>
      <p:sp>
        <p:nvSpPr>
          <p:cNvPr id="22" name="Slide Number Placeholder 21">
            <a:extLst>
              <a:ext uri="{FF2B5EF4-FFF2-40B4-BE49-F238E27FC236}">
                <a16:creationId xmlns:a16="http://schemas.microsoft.com/office/drawing/2014/main" id="{46113E80-1850-1FEE-A2B7-959C5528B056}"/>
              </a:ext>
            </a:extLst>
          </p:cNvPr>
          <p:cNvSpPr>
            <a:spLocks noGrp="1"/>
          </p:cNvSpPr>
          <p:nvPr>
            <p:ph type="sldNum" sz="quarter" idx="12"/>
          </p:nvPr>
        </p:nvSpPr>
        <p:spPr/>
        <p:txBody>
          <a:bodyPr/>
          <a:lstStyle/>
          <a:p>
            <a:fld id="{9041FEBA-683F-B44C-A647-A4FB58DC8725}" type="slidenum">
              <a:rPr lang="en-US" smtClean="0"/>
              <a:t>6</a:t>
            </a:fld>
            <a:endParaRPr lang="en-US"/>
          </a:p>
        </p:txBody>
      </p:sp>
    </p:spTree>
    <p:extLst>
      <p:ext uri="{BB962C8B-B14F-4D97-AF65-F5344CB8AC3E}">
        <p14:creationId xmlns:p14="http://schemas.microsoft.com/office/powerpoint/2010/main" val="27332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right)">
                                      <p:cBhvr>
                                        <p:cTn id="32" dur="500"/>
                                        <p:tgtEl>
                                          <p:spTgt spid="5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fade">
                                      <p:cBhvr>
                                        <p:cTn id="63" dur="500"/>
                                        <p:tgtEl>
                                          <p:spTgt spid="1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xEl>
                                              <p:pRg st="1" end="1"/>
                                            </p:txEl>
                                          </p:spTgt>
                                        </p:tgtEl>
                                        <p:attrNameLst>
                                          <p:attrName>style.visibility</p:attrName>
                                        </p:attrNameLst>
                                      </p:cBhvr>
                                      <p:to>
                                        <p:strVal val="visible"/>
                                      </p:to>
                                    </p:set>
                                    <p:animEffect transition="in" filter="fade">
                                      <p:cBhvr>
                                        <p:cTn id="68" dur="500"/>
                                        <p:tgtEl>
                                          <p:spTgt spid="1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1">
                                            <p:txEl>
                                              <p:pRg st="0" end="0"/>
                                            </p:txEl>
                                          </p:spTgt>
                                        </p:tgtEl>
                                        <p:attrNameLst>
                                          <p:attrName>style.visibility</p:attrName>
                                        </p:attrNameLst>
                                      </p:cBhvr>
                                      <p:to>
                                        <p:strVal val="visible"/>
                                      </p:to>
                                    </p:set>
                                    <p:animEffect transition="in" filter="fade">
                                      <p:cBhvr>
                                        <p:cTn id="77" dur="500"/>
                                        <p:tgtEl>
                                          <p:spTgt spid="2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xEl>
                                              <p:pRg st="1" end="1"/>
                                            </p:txEl>
                                          </p:spTgt>
                                        </p:tgtEl>
                                        <p:attrNameLst>
                                          <p:attrName>style.visibility</p:attrName>
                                        </p:attrNameLst>
                                      </p:cBhvr>
                                      <p:to>
                                        <p:strVal val="visible"/>
                                      </p:to>
                                    </p:set>
                                    <p:animEffect transition="in" filter="fade">
                                      <p:cBhvr>
                                        <p:cTn id="82" dur="500"/>
                                        <p:tgtEl>
                                          <p:spTgt spid="21">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1">
                                            <p:txEl>
                                              <p:pRg st="2" end="2"/>
                                            </p:txEl>
                                          </p:spTgt>
                                        </p:tgtEl>
                                        <p:attrNameLst>
                                          <p:attrName>style.visibility</p:attrName>
                                        </p:attrNameLst>
                                      </p:cBhvr>
                                      <p:to>
                                        <p:strVal val="visible"/>
                                      </p:to>
                                    </p:set>
                                    <p:animEffect transition="in" filter="fade">
                                      <p:cBhvr>
                                        <p:cTn id="87" dur="500"/>
                                        <p:tgtEl>
                                          <p:spTgt spid="21">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1">
                                            <p:txEl>
                                              <p:pRg st="3" end="3"/>
                                            </p:txEl>
                                          </p:spTgt>
                                        </p:tgtEl>
                                        <p:attrNameLst>
                                          <p:attrName>style.visibility</p:attrName>
                                        </p:attrNameLst>
                                      </p:cBhvr>
                                      <p:to>
                                        <p:strVal val="visible"/>
                                      </p:to>
                                    </p:set>
                                    <p:animEffect transition="in" filter="fade">
                                      <p:cBhvr>
                                        <p:cTn id="9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p:bldP spid="7" grpId="1"/>
      <p:bldP spid="8" grpId="0"/>
      <p:bldP spid="9" grpId="0" animBg="1"/>
      <p:bldP spid="10" grpId="0" animBg="1"/>
      <p:bldP spid="11" grpId="0" animBg="1"/>
      <p:bldP spid="12" grpId="0" animBg="1"/>
      <p:bldP spid="13" grpId="0"/>
      <p:bldP spid="14" grpId="0"/>
      <p:bldP spid="15" grpId="0"/>
      <p:bldP spid="16" grpId="0"/>
      <p:bldP spid="17" grpId="0" animBg="1"/>
      <p:bldP spid="18" grpId="0" uiExpand="1" build="p"/>
      <p:bldP spid="19" grpId="0" animBg="1"/>
      <p:bldP spid="2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609600" y="740770"/>
            <a:ext cx="10972800" cy="676868"/>
          </a:xfrm>
        </p:spPr>
        <p:txBody>
          <a:bodyPr anchor="ctr">
            <a:normAutofit fontScale="90000"/>
          </a:bodyPr>
          <a:lstStyle/>
          <a:p>
            <a:pPr>
              <a:lnSpc>
                <a:spcPct val="90000"/>
              </a:lnSpc>
            </a:pPr>
            <a:r>
              <a:rPr lang="en-US" sz="4100" dirty="0" err="1"/>
              <a:t>Energetska</a:t>
            </a:r>
            <a:r>
              <a:rPr lang="en-US" sz="4100" dirty="0"/>
              <a:t> </a:t>
            </a:r>
            <a:r>
              <a:rPr lang="en-US" sz="4100" dirty="0" err="1"/>
              <a:t>efikasnost</a:t>
            </a:r>
            <a:r>
              <a:rPr lang="en-US" sz="4100" dirty="0"/>
              <a:t> </a:t>
            </a:r>
            <a:r>
              <a:rPr lang="en-US" sz="4100" dirty="0" err="1"/>
              <a:t>implementacije</a:t>
            </a:r>
            <a:r>
              <a:rPr lang="en-US" sz="4100" dirty="0"/>
              <a:t> AES </a:t>
            </a:r>
            <a:r>
              <a:rPr lang="en-US" sz="4100" dirty="0" err="1"/>
              <a:t>algoritma</a:t>
            </a:r>
            <a:r>
              <a:rPr lang="en-US" sz="4100" dirty="0"/>
              <a:t> za </a:t>
            </a:r>
            <a:r>
              <a:rPr lang="en-US" sz="4100" dirty="0" err="1"/>
              <a:t>različite</a:t>
            </a:r>
            <a:r>
              <a:rPr lang="en-US" sz="4100" dirty="0"/>
              <a:t> </a:t>
            </a:r>
            <a:r>
              <a:rPr lang="en-US" sz="4100" dirty="0" err="1"/>
              <a:t>platforme</a:t>
            </a:r>
            <a:endParaRPr lang="en-US" sz="4100" dirty="0"/>
          </a:p>
        </p:txBody>
      </p:sp>
      <p:pic>
        <p:nvPicPr>
          <p:cNvPr id="3" name="Picture 2">
            <a:extLst>
              <a:ext uri="{FF2B5EF4-FFF2-40B4-BE49-F238E27FC236}">
                <a16:creationId xmlns:a16="http://schemas.microsoft.com/office/drawing/2014/main" id="{CFB72839-E0EF-9C38-0C12-DDC531DDB7F1}"/>
              </a:ext>
            </a:extLst>
          </p:cNvPr>
          <p:cNvPicPr>
            <a:picLocks noChangeAspect="1"/>
          </p:cNvPicPr>
          <p:nvPr/>
        </p:nvPicPr>
        <p:blipFill>
          <a:blip r:embed="rId3"/>
          <a:stretch>
            <a:fillRect/>
          </a:stretch>
        </p:blipFill>
        <p:spPr>
          <a:xfrm>
            <a:off x="2560092" y="1600201"/>
            <a:ext cx="7071816" cy="4525963"/>
          </a:xfrm>
          <a:prstGeom prst="rect">
            <a:avLst/>
          </a:prstGeom>
          <a:noFill/>
        </p:spPr>
      </p:pic>
      <p:sp>
        <p:nvSpPr>
          <p:cNvPr id="6" name="Rectangle 5">
            <a:extLst>
              <a:ext uri="{FF2B5EF4-FFF2-40B4-BE49-F238E27FC236}">
                <a16:creationId xmlns:a16="http://schemas.microsoft.com/office/drawing/2014/main" id="{C05AD523-4526-9103-7D07-C5305E1B6735}"/>
              </a:ext>
            </a:extLst>
          </p:cNvPr>
          <p:cNvSpPr/>
          <p:nvPr/>
        </p:nvSpPr>
        <p:spPr>
          <a:xfrm>
            <a:off x="4021494" y="4973216"/>
            <a:ext cx="457200" cy="21460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7BB1B5-F567-6602-F37A-E040D74F95E1}"/>
              </a:ext>
            </a:extLst>
          </p:cNvPr>
          <p:cNvSpPr/>
          <p:nvPr/>
        </p:nvSpPr>
        <p:spPr>
          <a:xfrm>
            <a:off x="5134947" y="3977950"/>
            <a:ext cx="457200" cy="120986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D78E2D-DBB4-EDBD-26DF-757A03B5199C}"/>
              </a:ext>
            </a:extLst>
          </p:cNvPr>
          <p:cNvSpPr/>
          <p:nvPr/>
        </p:nvSpPr>
        <p:spPr>
          <a:xfrm>
            <a:off x="6254621" y="3511419"/>
            <a:ext cx="457200" cy="167639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B50611-123E-8E63-13D0-BD402BB43A10}"/>
              </a:ext>
            </a:extLst>
          </p:cNvPr>
          <p:cNvSpPr/>
          <p:nvPr/>
        </p:nvSpPr>
        <p:spPr>
          <a:xfrm>
            <a:off x="7308980" y="2587688"/>
            <a:ext cx="457200" cy="260012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6D87F1-F069-6E2E-8EFF-9E0EFDAAB1C9}"/>
              </a:ext>
            </a:extLst>
          </p:cNvPr>
          <p:cNvSpPr/>
          <p:nvPr/>
        </p:nvSpPr>
        <p:spPr>
          <a:xfrm>
            <a:off x="8400661" y="2139819"/>
            <a:ext cx="457200" cy="304799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49608F-2EFE-4280-BCDE-2293B828844E}"/>
              </a:ext>
            </a:extLst>
          </p:cNvPr>
          <p:cNvSpPr txBox="1"/>
          <p:nvPr/>
        </p:nvSpPr>
        <p:spPr>
          <a:xfrm>
            <a:off x="3965052" y="5289174"/>
            <a:ext cx="1084730" cy="1169551"/>
          </a:xfrm>
          <a:prstGeom prst="rect">
            <a:avLst/>
          </a:prstGeom>
          <a:solidFill>
            <a:schemeClr val="bg1"/>
          </a:solidFill>
        </p:spPr>
        <p:txBody>
          <a:bodyPr wrap="square" rtlCol="0">
            <a:spAutoFit/>
          </a:bodyPr>
          <a:lstStyle/>
          <a:p>
            <a:r>
              <a:rPr lang="en-US" sz="1400" dirty="0">
                <a:latin typeface="Avenir Book" panose="02000503020000020003" pitchFamily="2" charset="0"/>
              </a:rPr>
              <a:t>Java</a:t>
            </a:r>
          </a:p>
          <a:p>
            <a:r>
              <a:rPr lang="en-US" sz="1400" dirty="0">
                <a:latin typeface="Avenir Book" panose="02000503020000020003" pitchFamily="2" charset="0"/>
              </a:rPr>
              <a:t>KVM</a:t>
            </a:r>
          </a:p>
          <a:p>
            <a:r>
              <a:rPr lang="en-US" sz="1400" dirty="0">
                <a:latin typeface="Avenir Book" panose="02000503020000020003" pitchFamily="2" charset="0"/>
              </a:rPr>
              <a:t>Sparc</a:t>
            </a:r>
          </a:p>
          <a:p>
            <a:r>
              <a:rPr lang="en-US" sz="1400" dirty="0">
                <a:latin typeface="Avenir Book" panose="02000503020000020003" pitchFamily="2" charset="0"/>
              </a:rPr>
              <a:t>Embedded</a:t>
            </a:r>
          </a:p>
          <a:p>
            <a:r>
              <a:rPr lang="en-US" sz="1400" dirty="0">
                <a:latin typeface="Avenir Book" panose="02000503020000020003" pitchFamily="2" charset="0"/>
              </a:rPr>
              <a:t>Processor</a:t>
            </a:r>
          </a:p>
        </p:txBody>
      </p:sp>
      <p:sp>
        <p:nvSpPr>
          <p:cNvPr id="14" name="TextBox 13">
            <a:extLst>
              <a:ext uri="{FF2B5EF4-FFF2-40B4-BE49-F238E27FC236}">
                <a16:creationId xmlns:a16="http://schemas.microsoft.com/office/drawing/2014/main" id="{515AAE79-1788-FA0C-69E8-A00E02752961}"/>
              </a:ext>
            </a:extLst>
          </p:cNvPr>
          <p:cNvSpPr txBox="1"/>
          <p:nvPr/>
        </p:nvSpPr>
        <p:spPr>
          <a:xfrm>
            <a:off x="5049782" y="5266628"/>
            <a:ext cx="1084730" cy="954107"/>
          </a:xfrm>
          <a:prstGeom prst="rect">
            <a:avLst/>
          </a:prstGeom>
          <a:solidFill>
            <a:schemeClr val="bg1"/>
          </a:solidFill>
        </p:spPr>
        <p:txBody>
          <a:bodyPr wrap="square" rtlCol="0">
            <a:spAutoFit/>
          </a:bodyPr>
          <a:lstStyle/>
          <a:p>
            <a:r>
              <a:rPr lang="en-US" sz="1400" dirty="0">
                <a:latin typeface="Avenir Book" panose="02000503020000020003" pitchFamily="2" charset="0"/>
              </a:rPr>
              <a:t>C</a:t>
            </a:r>
          </a:p>
          <a:p>
            <a:r>
              <a:rPr lang="en-US" sz="1400" dirty="0">
                <a:latin typeface="Avenir Book" panose="02000503020000020003" pitchFamily="2" charset="0"/>
              </a:rPr>
              <a:t>Sparc</a:t>
            </a:r>
          </a:p>
          <a:p>
            <a:r>
              <a:rPr lang="en-US" sz="1400" dirty="0">
                <a:latin typeface="Avenir Book" panose="02000503020000020003" pitchFamily="2" charset="0"/>
              </a:rPr>
              <a:t>Embedded</a:t>
            </a:r>
          </a:p>
          <a:p>
            <a:r>
              <a:rPr lang="en-US" sz="1400" dirty="0">
                <a:latin typeface="Avenir Book" panose="02000503020000020003" pitchFamily="2" charset="0"/>
              </a:rPr>
              <a:t>Processor</a:t>
            </a:r>
          </a:p>
        </p:txBody>
      </p:sp>
      <p:sp>
        <p:nvSpPr>
          <p:cNvPr id="15" name="TextBox 14">
            <a:extLst>
              <a:ext uri="{FF2B5EF4-FFF2-40B4-BE49-F238E27FC236}">
                <a16:creationId xmlns:a16="http://schemas.microsoft.com/office/drawing/2014/main" id="{9C96FF4C-3F5C-3E48-FD25-1F3A4CA6C0CA}"/>
              </a:ext>
            </a:extLst>
          </p:cNvPr>
          <p:cNvSpPr txBox="1"/>
          <p:nvPr/>
        </p:nvSpPr>
        <p:spPr>
          <a:xfrm>
            <a:off x="6096000" y="5289174"/>
            <a:ext cx="1084730" cy="523220"/>
          </a:xfrm>
          <a:prstGeom prst="rect">
            <a:avLst/>
          </a:prstGeom>
          <a:solidFill>
            <a:schemeClr val="bg1"/>
          </a:solidFill>
        </p:spPr>
        <p:txBody>
          <a:bodyPr wrap="square" rtlCol="0">
            <a:spAutoFit/>
          </a:bodyPr>
          <a:lstStyle/>
          <a:p>
            <a:r>
              <a:rPr lang="en-US" sz="1400" dirty="0" err="1">
                <a:latin typeface="Avenir Book" panose="02000503020000020003" pitchFamily="2" charset="0"/>
              </a:rPr>
              <a:t>Asm</a:t>
            </a:r>
            <a:endParaRPr lang="en-US" sz="1400" dirty="0">
              <a:latin typeface="Avenir Book" panose="02000503020000020003" pitchFamily="2" charset="0"/>
            </a:endParaRPr>
          </a:p>
          <a:p>
            <a:r>
              <a:rPr lang="en-US" sz="1400" dirty="0">
                <a:latin typeface="Avenir Book" panose="02000503020000020003" pitchFamily="2" charset="0"/>
              </a:rPr>
              <a:t>Pentium-III</a:t>
            </a:r>
          </a:p>
        </p:txBody>
      </p:sp>
      <p:sp>
        <p:nvSpPr>
          <p:cNvPr id="16" name="TextBox 15">
            <a:extLst>
              <a:ext uri="{FF2B5EF4-FFF2-40B4-BE49-F238E27FC236}">
                <a16:creationId xmlns:a16="http://schemas.microsoft.com/office/drawing/2014/main" id="{F6AAA3C1-59D9-5FD5-F1DB-895EF19AA5BC}"/>
              </a:ext>
            </a:extLst>
          </p:cNvPr>
          <p:cNvSpPr txBox="1"/>
          <p:nvPr/>
        </p:nvSpPr>
        <p:spPr>
          <a:xfrm>
            <a:off x="7223814" y="5309175"/>
            <a:ext cx="1091681" cy="523220"/>
          </a:xfrm>
          <a:prstGeom prst="rect">
            <a:avLst/>
          </a:prstGeom>
          <a:solidFill>
            <a:schemeClr val="bg1"/>
          </a:solidFill>
        </p:spPr>
        <p:txBody>
          <a:bodyPr wrap="square" rtlCol="0">
            <a:spAutoFit/>
          </a:bodyPr>
          <a:lstStyle/>
          <a:p>
            <a:r>
              <a:rPr lang="en-US" sz="1400" dirty="0">
                <a:latin typeface="Avenir Book" panose="02000503020000020003" pitchFamily="2" charset="0"/>
              </a:rPr>
              <a:t>Virtex2</a:t>
            </a:r>
          </a:p>
          <a:p>
            <a:r>
              <a:rPr lang="en-US" sz="1400" dirty="0">
                <a:latin typeface="Avenir Book" panose="02000503020000020003" pitchFamily="2" charset="0"/>
              </a:rPr>
              <a:t>FPGA</a:t>
            </a:r>
          </a:p>
        </p:txBody>
      </p:sp>
      <p:sp>
        <p:nvSpPr>
          <p:cNvPr id="17" name="TextBox 16">
            <a:extLst>
              <a:ext uri="{FF2B5EF4-FFF2-40B4-BE49-F238E27FC236}">
                <a16:creationId xmlns:a16="http://schemas.microsoft.com/office/drawing/2014/main" id="{7D4C81EC-E1EB-0F24-AE9A-6E737E422796}"/>
              </a:ext>
            </a:extLst>
          </p:cNvPr>
          <p:cNvSpPr txBox="1"/>
          <p:nvPr/>
        </p:nvSpPr>
        <p:spPr>
          <a:xfrm>
            <a:off x="8315496" y="5312189"/>
            <a:ext cx="1084730" cy="523220"/>
          </a:xfrm>
          <a:prstGeom prst="rect">
            <a:avLst/>
          </a:prstGeom>
          <a:solidFill>
            <a:schemeClr val="bg1"/>
          </a:solidFill>
        </p:spPr>
        <p:txBody>
          <a:bodyPr wrap="square" rtlCol="0">
            <a:spAutoFit/>
          </a:bodyPr>
          <a:lstStyle/>
          <a:p>
            <a:r>
              <a:rPr lang="en-US" sz="1400" dirty="0">
                <a:latin typeface="Avenir Book" panose="02000503020000020003" pitchFamily="2" charset="0"/>
              </a:rPr>
              <a:t>0.18 µm</a:t>
            </a:r>
          </a:p>
          <a:p>
            <a:r>
              <a:rPr lang="en-US" sz="1400" dirty="0">
                <a:latin typeface="Avenir Book" panose="02000503020000020003" pitchFamily="2" charset="0"/>
              </a:rPr>
              <a:t>CMOS</a:t>
            </a:r>
          </a:p>
        </p:txBody>
      </p:sp>
      <p:sp>
        <p:nvSpPr>
          <p:cNvPr id="18" name="TextBox 17">
            <a:extLst>
              <a:ext uri="{FF2B5EF4-FFF2-40B4-BE49-F238E27FC236}">
                <a16:creationId xmlns:a16="http://schemas.microsoft.com/office/drawing/2014/main" id="{2AB37FE4-E2A2-E5EA-AC62-05400B2DD1CD}"/>
              </a:ext>
            </a:extLst>
          </p:cNvPr>
          <p:cNvSpPr txBox="1"/>
          <p:nvPr/>
        </p:nvSpPr>
        <p:spPr>
          <a:xfrm>
            <a:off x="2422013" y="1766875"/>
            <a:ext cx="747679" cy="369332"/>
          </a:xfrm>
          <a:prstGeom prst="rect">
            <a:avLst/>
          </a:prstGeom>
          <a:solidFill>
            <a:schemeClr val="bg1"/>
          </a:solidFill>
        </p:spPr>
        <p:txBody>
          <a:bodyPr wrap="square" rtlCol="0">
            <a:spAutoFit/>
          </a:bodyPr>
          <a:lstStyle/>
          <a:p>
            <a:r>
              <a:rPr lang="en-US" dirty="0">
                <a:latin typeface="Avenir Book" panose="02000503020000020003" pitchFamily="2" charset="0"/>
              </a:rPr>
              <a:t>Gb/J</a:t>
            </a:r>
          </a:p>
        </p:txBody>
      </p:sp>
      <p:sp>
        <p:nvSpPr>
          <p:cNvPr id="19" name="Rectangle 18">
            <a:extLst>
              <a:ext uri="{FF2B5EF4-FFF2-40B4-BE49-F238E27FC236}">
                <a16:creationId xmlns:a16="http://schemas.microsoft.com/office/drawing/2014/main" id="{F0E4B45A-C8A0-566D-2B3F-248563859665}"/>
              </a:ext>
            </a:extLst>
          </p:cNvPr>
          <p:cNvSpPr/>
          <p:nvPr/>
        </p:nvSpPr>
        <p:spPr>
          <a:xfrm>
            <a:off x="2348753" y="2059137"/>
            <a:ext cx="609600" cy="1825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89AD019-EACF-AD17-5126-B8DAE8DF86E4}"/>
              </a:ext>
            </a:extLst>
          </p:cNvPr>
          <p:cNvSpPr txBox="1"/>
          <p:nvPr/>
        </p:nvSpPr>
        <p:spPr>
          <a:xfrm>
            <a:off x="101133" y="6560079"/>
            <a:ext cx="6180603" cy="369332"/>
          </a:xfrm>
          <a:prstGeom prst="rect">
            <a:avLst/>
          </a:prstGeom>
          <a:noFill/>
        </p:spPr>
        <p:txBody>
          <a:bodyPr wrap="none" rtlCol="0">
            <a:spAutoFit/>
          </a:bodyPr>
          <a:lstStyle/>
          <a:p>
            <a:r>
              <a:rPr lang="en-US" baseline="30000" dirty="0" err="1">
                <a:latin typeface="Avenir Book" panose="02000503020000020003" pitchFamily="2" charset="0"/>
              </a:rPr>
              <a:t>Schaumont</a:t>
            </a:r>
            <a:r>
              <a:rPr lang="en-US" baseline="30000" dirty="0">
                <a:latin typeface="Avenir Book" panose="02000503020000020003" pitchFamily="2" charset="0"/>
              </a:rPr>
              <a:t> P.R. A Practical Introduction to Hardware/Software Codesign. Springer 2013</a:t>
            </a:r>
            <a:endParaRPr lang="en-US"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A1496C99-DE0B-EB14-5551-3AD3184889E0}"/>
              </a:ext>
            </a:extLst>
          </p:cNvPr>
          <p:cNvSpPr>
            <a:spLocks noGrp="1"/>
          </p:cNvSpPr>
          <p:nvPr>
            <p:ph type="sldNum" sz="quarter" idx="12"/>
          </p:nvPr>
        </p:nvSpPr>
        <p:spPr/>
        <p:txBody>
          <a:bodyPr/>
          <a:lstStyle/>
          <a:p>
            <a:fld id="{9041FEBA-683F-B44C-A647-A4FB58DC8725}" type="slidenum">
              <a:rPr lang="en-US" smtClean="0"/>
              <a:t>60</a:t>
            </a:fld>
            <a:endParaRPr lang="en-US"/>
          </a:p>
        </p:txBody>
      </p:sp>
    </p:spTree>
    <p:extLst>
      <p:ext uri="{BB962C8B-B14F-4D97-AF65-F5344CB8AC3E}">
        <p14:creationId xmlns:p14="http://schemas.microsoft.com/office/powerpoint/2010/main" val="130125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Primer - Trusted Execution Environments (TEE)</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lnSpcReduction="10000"/>
          </a:bodyPr>
          <a:lstStyle/>
          <a:p>
            <a:r>
              <a:rPr lang="en-US" dirty="0" err="1"/>
              <a:t>Omogućuje</a:t>
            </a:r>
            <a:r>
              <a:rPr lang="en-US" dirty="0"/>
              <a:t> </a:t>
            </a:r>
            <a:r>
              <a:rPr lang="en-US" dirty="0" err="1"/>
              <a:t>izvršno</a:t>
            </a:r>
            <a:r>
              <a:rPr lang="en-US" dirty="0"/>
              <a:t> </a:t>
            </a:r>
            <a:r>
              <a:rPr lang="en-US" dirty="0" err="1"/>
              <a:t>okruženje</a:t>
            </a:r>
            <a:r>
              <a:rPr lang="en-US" dirty="0"/>
              <a:t> </a:t>
            </a:r>
            <a:r>
              <a:rPr lang="en-US" dirty="0" err="1"/>
              <a:t>na</a:t>
            </a:r>
            <a:r>
              <a:rPr lang="en-US" dirty="0"/>
              <a:t> </a:t>
            </a:r>
            <a:r>
              <a:rPr lang="en-US" dirty="0" err="1"/>
              <a:t>procesoru</a:t>
            </a:r>
            <a:r>
              <a:rPr lang="en-US" dirty="0"/>
              <a:t> za </a:t>
            </a:r>
            <a:r>
              <a:rPr lang="en-US" dirty="0" err="1"/>
              <a:t>izvršavanje</a:t>
            </a:r>
            <a:r>
              <a:rPr lang="en-US" dirty="0"/>
              <a:t> </a:t>
            </a:r>
            <a:r>
              <a:rPr lang="en-US" dirty="0" err="1"/>
              <a:t>privatnog</a:t>
            </a:r>
            <a:r>
              <a:rPr lang="en-US" dirty="0"/>
              <a:t> </a:t>
            </a:r>
            <a:r>
              <a:rPr lang="en-US" dirty="0" err="1"/>
              <a:t>izračunavanja</a:t>
            </a:r>
            <a:r>
              <a:rPr lang="en-US" dirty="0"/>
              <a:t> </a:t>
            </a:r>
            <a:r>
              <a:rPr lang="en-US" dirty="0" err="1"/>
              <a:t>koje</a:t>
            </a:r>
            <a:r>
              <a:rPr lang="en-US" dirty="0"/>
              <a:t> je </a:t>
            </a:r>
            <a:r>
              <a:rPr lang="en-US" dirty="0" err="1"/>
              <a:t>zaštićeno</a:t>
            </a:r>
            <a:r>
              <a:rPr lang="en-US" dirty="0"/>
              <a:t> od </a:t>
            </a:r>
            <a:r>
              <a:rPr lang="en-US" dirty="0" err="1"/>
              <a:t>drugih</a:t>
            </a:r>
            <a:r>
              <a:rPr lang="en-US" dirty="0"/>
              <a:t> </a:t>
            </a:r>
            <a:r>
              <a:rPr lang="en-US" dirty="0" err="1"/>
              <a:t>strana</a:t>
            </a:r>
            <a:endParaRPr lang="en-US" dirty="0"/>
          </a:p>
          <a:p>
            <a:r>
              <a:rPr lang="en-US" dirty="0" err="1"/>
              <a:t>Ideja</a:t>
            </a:r>
            <a:r>
              <a:rPr lang="en-US" dirty="0"/>
              <a:t> je da se </a:t>
            </a:r>
            <a:r>
              <a:rPr lang="en-US" dirty="0" err="1"/>
              <a:t>dodeli</a:t>
            </a:r>
            <a:r>
              <a:rPr lang="en-US" dirty="0"/>
              <a:t> </a:t>
            </a:r>
            <a:r>
              <a:rPr lang="en-US" dirty="0" err="1"/>
              <a:t>izolovana</a:t>
            </a:r>
            <a:r>
              <a:rPr lang="en-US" dirty="0"/>
              <a:t> </a:t>
            </a:r>
            <a:r>
              <a:rPr lang="en-US" dirty="0" err="1"/>
              <a:t>hardverski</a:t>
            </a:r>
            <a:r>
              <a:rPr lang="en-US" dirty="0"/>
              <a:t> </a:t>
            </a:r>
            <a:r>
              <a:rPr lang="en-US" dirty="0" err="1"/>
              <a:t>zaštićena</a:t>
            </a:r>
            <a:r>
              <a:rPr lang="en-US" dirty="0"/>
              <a:t> </a:t>
            </a:r>
            <a:r>
              <a:rPr lang="en-US" dirty="0" err="1"/>
              <a:t>memorijska</a:t>
            </a:r>
            <a:r>
              <a:rPr lang="en-US" dirty="0"/>
              <a:t> </a:t>
            </a:r>
            <a:r>
              <a:rPr lang="en-US" dirty="0" err="1"/>
              <a:t>regija</a:t>
            </a:r>
            <a:r>
              <a:rPr lang="en-US" dirty="0"/>
              <a:t> </a:t>
            </a:r>
            <a:r>
              <a:rPr lang="en-US" dirty="0" err="1"/>
              <a:t>zvana</a:t>
            </a:r>
            <a:r>
              <a:rPr lang="en-US" dirty="0"/>
              <a:t> </a:t>
            </a:r>
            <a:r>
              <a:rPr lang="en-US" dirty="0" err="1"/>
              <a:t>enklava</a:t>
            </a:r>
            <a:r>
              <a:rPr lang="en-US" dirty="0"/>
              <a:t> </a:t>
            </a:r>
            <a:r>
              <a:rPr lang="en-US" dirty="0" err="1"/>
              <a:t>gde</a:t>
            </a:r>
            <a:r>
              <a:rPr lang="en-US" dirty="0"/>
              <a:t> se </a:t>
            </a:r>
            <a:r>
              <a:rPr lang="en-US" dirty="0" err="1"/>
              <a:t>mogu</a:t>
            </a:r>
            <a:r>
              <a:rPr lang="en-US" dirty="0"/>
              <a:t> </a:t>
            </a:r>
            <a:r>
              <a:rPr lang="en-US" dirty="0" err="1"/>
              <a:t>naći</a:t>
            </a:r>
            <a:r>
              <a:rPr lang="en-US" dirty="0"/>
              <a:t> </a:t>
            </a:r>
            <a:r>
              <a:rPr lang="en-US" dirty="0" err="1"/>
              <a:t>zaštićeni</a:t>
            </a:r>
            <a:r>
              <a:rPr lang="en-US" dirty="0"/>
              <a:t> </a:t>
            </a:r>
            <a:r>
              <a:rPr lang="en-US" dirty="0" err="1"/>
              <a:t>programski</a:t>
            </a:r>
            <a:r>
              <a:rPr lang="en-US" dirty="0"/>
              <a:t> </a:t>
            </a:r>
            <a:r>
              <a:rPr lang="en-US" dirty="0" err="1"/>
              <a:t>kod</a:t>
            </a:r>
            <a:r>
              <a:rPr lang="en-US" dirty="0"/>
              <a:t> </a:t>
            </a:r>
            <a:r>
              <a:rPr lang="en-US" dirty="0" err="1"/>
              <a:t>i</a:t>
            </a:r>
            <a:r>
              <a:rPr lang="en-US" dirty="0"/>
              <a:t> </a:t>
            </a:r>
            <a:r>
              <a:rPr lang="en-US" dirty="0" err="1"/>
              <a:t>podaci</a:t>
            </a:r>
            <a:endParaRPr lang="en-US" dirty="0"/>
          </a:p>
          <a:p>
            <a:r>
              <a:rPr lang="en-US" dirty="0" err="1"/>
              <a:t>Podacima</a:t>
            </a:r>
            <a:r>
              <a:rPr lang="en-US" dirty="0"/>
              <a:t> </a:t>
            </a:r>
            <a:r>
              <a:rPr lang="en-US" dirty="0" err="1"/>
              <a:t>unutar</a:t>
            </a:r>
            <a:r>
              <a:rPr lang="en-US" dirty="0"/>
              <a:t> </a:t>
            </a:r>
            <a:r>
              <a:rPr lang="en-US" dirty="0" err="1"/>
              <a:t>enklave</a:t>
            </a:r>
            <a:r>
              <a:rPr lang="en-US" dirty="0"/>
              <a:t> </a:t>
            </a:r>
            <a:r>
              <a:rPr lang="en-US" dirty="0" err="1"/>
              <a:t>može</a:t>
            </a:r>
            <a:r>
              <a:rPr lang="en-US" dirty="0"/>
              <a:t> se </a:t>
            </a:r>
            <a:r>
              <a:rPr lang="en-US" dirty="0" err="1"/>
              <a:t>pristupiti</a:t>
            </a:r>
            <a:r>
              <a:rPr lang="en-US" dirty="0"/>
              <a:t> </a:t>
            </a:r>
            <a:r>
              <a:rPr lang="en-US" dirty="0" err="1"/>
              <a:t>samo</a:t>
            </a:r>
            <a:r>
              <a:rPr lang="en-US" dirty="0"/>
              <a:t> </a:t>
            </a:r>
            <a:r>
              <a:rPr lang="en-US" dirty="0" err="1"/>
              <a:t>putem</a:t>
            </a:r>
            <a:r>
              <a:rPr lang="en-US" dirty="0"/>
              <a:t> </a:t>
            </a:r>
            <a:r>
              <a:rPr lang="en-US" dirty="0" err="1"/>
              <a:t>koda</a:t>
            </a:r>
            <a:r>
              <a:rPr lang="en-US" dirty="0"/>
              <a:t> koji se </a:t>
            </a:r>
            <a:r>
              <a:rPr lang="en-US" dirty="0" err="1"/>
              <a:t>takođe</a:t>
            </a:r>
            <a:r>
              <a:rPr lang="en-US" dirty="0"/>
              <a:t> </a:t>
            </a:r>
            <a:r>
              <a:rPr lang="en-US" dirty="0" err="1"/>
              <a:t>nalazi</a:t>
            </a:r>
            <a:r>
              <a:rPr lang="en-US" dirty="0"/>
              <a:t> </a:t>
            </a:r>
            <a:r>
              <a:rPr lang="en-US" dirty="0" err="1"/>
              <a:t>unutar</a:t>
            </a:r>
            <a:r>
              <a:rPr lang="en-US" dirty="0"/>
              <a:t> </a:t>
            </a:r>
            <a:r>
              <a:rPr lang="en-US" dirty="0" err="1"/>
              <a:t>enklave</a:t>
            </a:r>
            <a:r>
              <a:rPr lang="en-US" dirty="0"/>
              <a:t>, a </a:t>
            </a:r>
            <a:r>
              <a:rPr lang="en-US" dirty="0" err="1"/>
              <a:t>potrebne</a:t>
            </a:r>
            <a:r>
              <a:rPr lang="en-US" dirty="0"/>
              <a:t> </a:t>
            </a:r>
            <a:r>
              <a:rPr lang="en-US" dirty="0" err="1"/>
              <a:t>su</a:t>
            </a:r>
            <a:r>
              <a:rPr lang="en-US" dirty="0"/>
              <a:t> </a:t>
            </a:r>
            <a:r>
              <a:rPr lang="en-US" dirty="0" err="1"/>
              <a:t>posebne</a:t>
            </a:r>
            <a:r>
              <a:rPr lang="en-US" dirty="0"/>
              <a:t> </a:t>
            </a:r>
            <a:r>
              <a:rPr lang="en-US" dirty="0" err="1"/>
              <a:t>instrukcije</a:t>
            </a:r>
            <a:r>
              <a:rPr lang="en-US" dirty="0"/>
              <a:t> za </a:t>
            </a:r>
            <a:r>
              <a:rPr lang="en-US" dirty="0" err="1"/>
              <a:t>pozivanje</a:t>
            </a:r>
            <a:r>
              <a:rPr lang="en-US" dirty="0"/>
              <a:t> </a:t>
            </a:r>
            <a:r>
              <a:rPr lang="en-US" dirty="0" err="1"/>
              <a:t>koda</a:t>
            </a:r>
            <a:r>
              <a:rPr lang="en-US" dirty="0"/>
              <a:t> u </a:t>
            </a:r>
            <a:r>
              <a:rPr lang="en-US" dirty="0" err="1"/>
              <a:t>enklavama</a:t>
            </a:r>
            <a:endParaRPr lang="en-US" dirty="0"/>
          </a:p>
          <a:p>
            <a:r>
              <a:rPr lang="en-US" dirty="0" err="1"/>
              <a:t>Poverenje</a:t>
            </a:r>
            <a:r>
              <a:rPr lang="en-US" dirty="0"/>
              <a:t> se </a:t>
            </a:r>
            <a:r>
              <a:rPr lang="en-US" dirty="0" err="1"/>
              <a:t>polaže</a:t>
            </a:r>
            <a:r>
              <a:rPr lang="en-US" dirty="0"/>
              <a:t> u </a:t>
            </a:r>
            <a:r>
              <a:rPr lang="en-US" dirty="0" err="1"/>
              <a:t>proizvođača</a:t>
            </a:r>
            <a:r>
              <a:rPr lang="en-US" dirty="0"/>
              <a:t> </a:t>
            </a:r>
            <a:r>
              <a:rPr lang="en-US" dirty="0" err="1"/>
              <a:t>i</a:t>
            </a:r>
            <a:r>
              <a:rPr lang="en-US" dirty="0"/>
              <a:t> </a:t>
            </a:r>
            <a:r>
              <a:rPr lang="en-US" dirty="0" err="1"/>
              <a:t>njegov</a:t>
            </a:r>
            <a:r>
              <a:rPr lang="en-US" dirty="0"/>
              <a:t> </a:t>
            </a:r>
            <a:r>
              <a:rPr lang="en-US" dirty="0" err="1"/>
              <a:t>hardvera</a:t>
            </a:r>
            <a:r>
              <a:rPr lang="en-US" dirty="0"/>
              <a:t>, a ne </a:t>
            </a:r>
            <a:r>
              <a:rPr lang="en-US" dirty="0" err="1"/>
              <a:t>samo</a:t>
            </a:r>
            <a:r>
              <a:rPr lang="en-US" dirty="0"/>
              <a:t> u </a:t>
            </a:r>
            <a:r>
              <a:rPr lang="en-US" dirty="0" err="1"/>
              <a:t>snagu</a:t>
            </a:r>
            <a:r>
              <a:rPr lang="en-US" dirty="0"/>
              <a:t> </a:t>
            </a:r>
            <a:r>
              <a:rPr lang="en-US" dirty="0" err="1"/>
              <a:t>kriptografskog</a:t>
            </a:r>
            <a:r>
              <a:rPr lang="en-US" dirty="0"/>
              <a:t> </a:t>
            </a:r>
            <a:r>
              <a:rPr lang="en-US" dirty="0" err="1"/>
              <a:t>algoritma</a:t>
            </a:r>
            <a:endParaRPr lang="en-US" dirty="0"/>
          </a:p>
        </p:txBody>
      </p:sp>
      <p:sp>
        <p:nvSpPr>
          <p:cNvPr id="4" name="Slide Number Placeholder 3">
            <a:extLst>
              <a:ext uri="{FF2B5EF4-FFF2-40B4-BE49-F238E27FC236}">
                <a16:creationId xmlns:a16="http://schemas.microsoft.com/office/drawing/2014/main" id="{4BE87FC1-FEBC-C73E-8824-C3F3B4A91AED}"/>
              </a:ext>
            </a:extLst>
          </p:cNvPr>
          <p:cNvSpPr>
            <a:spLocks noGrp="1"/>
          </p:cNvSpPr>
          <p:nvPr>
            <p:ph type="sldNum" sz="quarter" idx="12"/>
          </p:nvPr>
        </p:nvSpPr>
        <p:spPr/>
        <p:txBody>
          <a:bodyPr/>
          <a:lstStyle/>
          <a:p>
            <a:fld id="{9041FEBA-683F-B44C-A647-A4FB58DC8725}" type="slidenum">
              <a:rPr lang="en-US" smtClean="0"/>
              <a:t>61</a:t>
            </a:fld>
            <a:endParaRPr lang="en-US"/>
          </a:p>
        </p:txBody>
      </p:sp>
    </p:spTree>
    <p:extLst>
      <p:ext uri="{BB962C8B-B14F-4D97-AF65-F5344CB8AC3E}">
        <p14:creationId xmlns:p14="http://schemas.microsoft.com/office/powerpoint/2010/main" val="1324372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Primer - Trusted Execution Environments (TEE)</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fontScale="92500" lnSpcReduction="10000"/>
          </a:bodyPr>
          <a:lstStyle/>
          <a:p>
            <a:r>
              <a:rPr lang="en-US" dirty="0" err="1"/>
              <a:t>Hardverski</a:t>
            </a:r>
            <a:r>
              <a:rPr lang="en-US" dirty="0"/>
              <a:t> </a:t>
            </a:r>
            <a:r>
              <a:rPr lang="en-US" dirty="0" err="1"/>
              <a:t>aspekt</a:t>
            </a:r>
            <a:r>
              <a:rPr lang="en-US" dirty="0"/>
              <a:t> se </a:t>
            </a:r>
            <a:r>
              <a:rPr lang="en-US" dirty="0" err="1"/>
              <a:t>sastoji</a:t>
            </a:r>
            <a:r>
              <a:rPr lang="en-US" dirty="0"/>
              <a:t> od ISA (</a:t>
            </a:r>
            <a:r>
              <a:rPr lang="en-US" i="1" dirty="0"/>
              <a:t>Instruction Set Architecture</a:t>
            </a:r>
            <a:r>
              <a:rPr lang="en-US" dirty="0"/>
              <a:t>) </a:t>
            </a:r>
            <a:r>
              <a:rPr lang="en-US" dirty="0" err="1"/>
              <a:t>ekstenzija</a:t>
            </a:r>
            <a:r>
              <a:rPr lang="en-US" dirty="0"/>
              <a:t> za </a:t>
            </a:r>
            <a:r>
              <a:rPr lang="en-US" dirty="0" err="1"/>
              <a:t>omogućavanje</a:t>
            </a:r>
            <a:r>
              <a:rPr lang="en-US" dirty="0"/>
              <a:t> </a:t>
            </a:r>
            <a:r>
              <a:rPr lang="en-US" dirty="0" err="1"/>
              <a:t>bezbednog</a:t>
            </a:r>
            <a:r>
              <a:rPr lang="en-US" dirty="0"/>
              <a:t> </a:t>
            </a:r>
            <a:r>
              <a:rPr lang="en-US" dirty="0" err="1"/>
              <a:t>daljinskog</a:t>
            </a:r>
            <a:r>
              <a:rPr lang="en-US" dirty="0"/>
              <a:t> </a:t>
            </a:r>
            <a:r>
              <a:rPr lang="en-US" dirty="0" err="1"/>
              <a:t>atestiranja</a:t>
            </a:r>
            <a:r>
              <a:rPr lang="en-US" dirty="0"/>
              <a:t> </a:t>
            </a:r>
            <a:r>
              <a:rPr lang="en-US" dirty="0" err="1"/>
              <a:t>i</a:t>
            </a:r>
            <a:r>
              <a:rPr lang="en-US" dirty="0"/>
              <a:t> </a:t>
            </a:r>
            <a:r>
              <a:rPr lang="en-US" dirty="0" err="1"/>
              <a:t>sigurnog</a:t>
            </a:r>
            <a:r>
              <a:rPr lang="en-US" dirty="0"/>
              <a:t> </a:t>
            </a:r>
            <a:r>
              <a:rPr lang="en-US" dirty="0" err="1"/>
              <a:t>ulaska</a:t>
            </a:r>
            <a:r>
              <a:rPr lang="en-US" dirty="0"/>
              <a:t> </a:t>
            </a:r>
            <a:r>
              <a:rPr lang="en-US" dirty="0" err="1"/>
              <a:t>i</a:t>
            </a:r>
            <a:r>
              <a:rPr lang="en-US" dirty="0"/>
              <a:t> </a:t>
            </a:r>
            <a:r>
              <a:rPr lang="en-US" dirty="0" err="1"/>
              <a:t>izlaska</a:t>
            </a:r>
            <a:r>
              <a:rPr lang="en-US" dirty="0"/>
              <a:t> </a:t>
            </a:r>
            <a:r>
              <a:rPr lang="en-US" dirty="0" err="1"/>
              <a:t>iz</a:t>
            </a:r>
            <a:r>
              <a:rPr lang="en-US" dirty="0"/>
              <a:t> </a:t>
            </a:r>
            <a:r>
              <a:rPr lang="en-US" dirty="0" err="1"/>
              <a:t>enklave</a:t>
            </a:r>
            <a:endParaRPr lang="en-US" dirty="0"/>
          </a:p>
          <a:p>
            <a:r>
              <a:rPr lang="en-US" dirty="0"/>
              <a:t>Ova </a:t>
            </a:r>
            <a:r>
              <a:rPr lang="en-US" dirty="0" err="1"/>
              <a:t>proširenja</a:t>
            </a:r>
            <a:r>
              <a:rPr lang="en-US" dirty="0"/>
              <a:t> </a:t>
            </a:r>
            <a:r>
              <a:rPr lang="en-US" dirty="0" err="1"/>
              <a:t>pružaju</a:t>
            </a:r>
            <a:r>
              <a:rPr lang="en-US" dirty="0"/>
              <a:t> </a:t>
            </a:r>
            <a:r>
              <a:rPr lang="en-US" dirty="0" err="1"/>
              <a:t>nekoliko</a:t>
            </a:r>
            <a:r>
              <a:rPr lang="en-US" dirty="0"/>
              <a:t> </a:t>
            </a:r>
            <a:r>
              <a:rPr lang="en-US" dirty="0" err="1"/>
              <a:t>prednosti</a:t>
            </a:r>
            <a:r>
              <a:rPr lang="en-US" dirty="0"/>
              <a:t>:</a:t>
            </a:r>
          </a:p>
          <a:p>
            <a:pPr lvl="1"/>
            <a:r>
              <a:rPr lang="en-US" dirty="0" err="1"/>
              <a:t>Omogućuju</a:t>
            </a:r>
            <a:r>
              <a:rPr lang="en-US" dirty="0"/>
              <a:t> </a:t>
            </a:r>
            <a:r>
              <a:rPr lang="en-US" dirty="0" err="1"/>
              <a:t>korisniku</a:t>
            </a:r>
            <a:r>
              <a:rPr lang="en-US" dirty="0"/>
              <a:t> </a:t>
            </a:r>
            <a:r>
              <a:rPr lang="en-US" dirty="0" err="1"/>
              <a:t>slanje</a:t>
            </a:r>
            <a:r>
              <a:rPr lang="en-US" dirty="0"/>
              <a:t> </a:t>
            </a:r>
            <a:r>
              <a:rPr lang="en-US" dirty="0" err="1"/>
              <a:t>koda</a:t>
            </a:r>
            <a:r>
              <a:rPr lang="en-US" dirty="0"/>
              <a:t> za </a:t>
            </a:r>
            <a:r>
              <a:rPr lang="en-US" dirty="0" err="1"/>
              <a:t>izvršavanje</a:t>
            </a:r>
            <a:r>
              <a:rPr lang="en-US" dirty="0"/>
              <a:t> </a:t>
            </a:r>
            <a:r>
              <a:rPr lang="en-US" dirty="0" err="1"/>
              <a:t>na</a:t>
            </a:r>
            <a:r>
              <a:rPr lang="en-US" dirty="0"/>
              <a:t> </a:t>
            </a:r>
            <a:r>
              <a:rPr lang="en-US" dirty="0" err="1"/>
              <a:t>udaljenu</a:t>
            </a:r>
            <a:r>
              <a:rPr lang="en-US" dirty="0"/>
              <a:t> </a:t>
            </a:r>
            <a:r>
              <a:rPr lang="en-US" dirty="0" err="1"/>
              <a:t>mašinu</a:t>
            </a:r>
            <a:r>
              <a:rPr lang="en-US" dirty="0"/>
              <a:t> </a:t>
            </a:r>
            <a:r>
              <a:rPr lang="en-US" dirty="0" err="1"/>
              <a:t>kao</a:t>
            </a:r>
            <a:r>
              <a:rPr lang="en-US" dirty="0"/>
              <a:t> </a:t>
            </a:r>
            <a:r>
              <a:rPr lang="en-US" dirty="0" err="1"/>
              <a:t>aplikaciju</a:t>
            </a:r>
            <a:r>
              <a:rPr lang="en-US" dirty="0"/>
              <a:t> </a:t>
            </a:r>
            <a:r>
              <a:rPr lang="en-US" dirty="0" err="1"/>
              <a:t>enklave</a:t>
            </a:r>
            <a:endParaRPr lang="en-US" dirty="0"/>
          </a:p>
          <a:p>
            <a:pPr lvl="1"/>
            <a:r>
              <a:rPr lang="en-US" dirty="0"/>
              <a:t>Provera da je li </a:t>
            </a:r>
            <a:r>
              <a:rPr lang="en-US" dirty="0" err="1"/>
              <a:t>korisnikov</a:t>
            </a:r>
            <a:r>
              <a:rPr lang="en-US" dirty="0"/>
              <a:t> </a:t>
            </a:r>
            <a:r>
              <a:rPr lang="en-US" dirty="0" err="1"/>
              <a:t>željeni</a:t>
            </a:r>
            <a:r>
              <a:rPr lang="en-US" dirty="0"/>
              <a:t> </a:t>
            </a:r>
            <a:r>
              <a:rPr lang="en-US" dirty="0" err="1"/>
              <a:t>kod</a:t>
            </a:r>
            <a:r>
              <a:rPr lang="en-US" dirty="0"/>
              <a:t> ono </a:t>
            </a:r>
            <a:r>
              <a:rPr lang="en-US" dirty="0" err="1"/>
              <a:t>što</a:t>
            </a:r>
            <a:r>
              <a:rPr lang="en-US" dirty="0"/>
              <a:t> se </a:t>
            </a:r>
            <a:r>
              <a:rPr lang="en-US" dirty="0" err="1"/>
              <a:t>izvšava</a:t>
            </a:r>
            <a:r>
              <a:rPr lang="en-US" dirty="0"/>
              <a:t> </a:t>
            </a:r>
            <a:r>
              <a:rPr lang="en-US" dirty="0" err="1"/>
              <a:t>na</a:t>
            </a:r>
            <a:r>
              <a:rPr lang="en-US" dirty="0"/>
              <a:t> </a:t>
            </a:r>
            <a:r>
              <a:rPr lang="en-US" dirty="0" err="1"/>
              <a:t>udaljenom</a:t>
            </a:r>
            <a:r>
              <a:rPr lang="en-US" dirty="0"/>
              <a:t> TEE</a:t>
            </a:r>
          </a:p>
          <a:p>
            <a:pPr lvl="1"/>
            <a:r>
              <a:rPr lang="en-US" dirty="0" err="1"/>
              <a:t>Uspostavljanje</a:t>
            </a:r>
            <a:r>
              <a:rPr lang="en-US" dirty="0"/>
              <a:t> </a:t>
            </a:r>
            <a:r>
              <a:rPr lang="en-US" dirty="0" err="1"/>
              <a:t>bezbednog</a:t>
            </a:r>
            <a:r>
              <a:rPr lang="en-US" dirty="0"/>
              <a:t> </a:t>
            </a:r>
            <a:r>
              <a:rPr lang="en-US" dirty="0" err="1"/>
              <a:t>kanala</a:t>
            </a:r>
            <a:r>
              <a:rPr lang="en-US" dirty="0"/>
              <a:t> </a:t>
            </a:r>
            <a:r>
              <a:rPr lang="en-US" dirty="0" err="1"/>
              <a:t>komunikacije</a:t>
            </a:r>
            <a:r>
              <a:rPr lang="en-US" dirty="0"/>
              <a:t> </a:t>
            </a:r>
            <a:r>
              <a:rPr lang="en-US" dirty="0" err="1"/>
              <a:t>sa</a:t>
            </a:r>
            <a:r>
              <a:rPr lang="en-US" dirty="0"/>
              <a:t> </a:t>
            </a:r>
            <a:r>
              <a:rPr lang="en-US" dirty="0" err="1"/>
              <a:t>udaljenim</a:t>
            </a:r>
            <a:r>
              <a:rPr lang="en-US" dirty="0"/>
              <a:t> TEE za </a:t>
            </a:r>
            <a:r>
              <a:rPr lang="en-US" dirty="0" err="1"/>
              <a:t>slanje</a:t>
            </a:r>
            <a:r>
              <a:rPr lang="en-US" dirty="0"/>
              <a:t> </a:t>
            </a:r>
            <a:r>
              <a:rPr lang="en-US" dirty="0" err="1"/>
              <a:t>tajnih</a:t>
            </a:r>
            <a:r>
              <a:rPr lang="en-US" dirty="0"/>
              <a:t> </a:t>
            </a:r>
            <a:r>
              <a:rPr lang="en-US" dirty="0" err="1"/>
              <a:t>podataka</a:t>
            </a:r>
            <a:endParaRPr lang="en-US" dirty="0"/>
          </a:p>
          <a:p>
            <a:pPr lvl="1"/>
            <a:r>
              <a:rPr lang="en-US" dirty="0" err="1"/>
              <a:t>Korisnici</a:t>
            </a:r>
            <a:r>
              <a:rPr lang="en-US" dirty="0"/>
              <a:t> </a:t>
            </a:r>
            <a:r>
              <a:rPr lang="en-US" dirty="0" err="1"/>
              <a:t>mogu</a:t>
            </a:r>
            <a:r>
              <a:rPr lang="en-US" dirty="0"/>
              <a:t> </a:t>
            </a:r>
            <a:r>
              <a:rPr lang="en-US" dirty="0" err="1"/>
              <a:t>iskoristiti</a:t>
            </a:r>
            <a:r>
              <a:rPr lang="en-US" dirty="0"/>
              <a:t> TEE-</a:t>
            </a:r>
            <a:r>
              <a:rPr lang="en-US" dirty="0" err="1"/>
              <a:t>ov</a:t>
            </a:r>
            <a:r>
              <a:rPr lang="en-US" dirty="0"/>
              <a:t> </a:t>
            </a:r>
            <a:r>
              <a:rPr lang="en-US" dirty="0" err="1"/>
              <a:t>bezbedni</a:t>
            </a:r>
            <a:r>
              <a:rPr lang="en-US" dirty="0"/>
              <a:t> </a:t>
            </a:r>
            <a:r>
              <a:rPr lang="en-US" dirty="0" err="1"/>
              <a:t>protokol</a:t>
            </a:r>
            <a:r>
              <a:rPr lang="en-US" dirty="0"/>
              <a:t> </a:t>
            </a:r>
            <a:r>
              <a:rPr lang="en-US" dirty="0" err="1"/>
              <a:t>daljinske</a:t>
            </a:r>
            <a:r>
              <a:rPr lang="en-US" dirty="0"/>
              <a:t> </a:t>
            </a:r>
            <a:r>
              <a:rPr lang="en-US" dirty="0" err="1"/>
              <a:t>atestacije</a:t>
            </a:r>
            <a:r>
              <a:rPr lang="en-US" dirty="0"/>
              <a:t> </a:t>
            </a:r>
            <a:r>
              <a:rPr lang="en-US" dirty="0" err="1"/>
              <a:t>kako</a:t>
            </a:r>
            <a:r>
              <a:rPr lang="en-US" dirty="0"/>
              <a:t> bi </a:t>
            </a:r>
            <a:r>
              <a:rPr lang="en-US" dirty="0" err="1"/>
              <a:t>osigurali</a:t>
            </a:r>
            <a:r>
              <a:rPr lang="en-US" dirty="0"/>
              <a:t> da se </a:t>
            </a:r>
            <a:r>
              <a:rPr lang="en-US" dirty="0" err="1"/>
              <a:t>njihovi</a:t>
            </a:r>
            <a:r>
              <a:rPr lang="en-US" dirty="0"/>
              <a:t> </a:t>
            </a:r>
            <a:r>
              <a:rPr lang="en-US" dirty="0" err="1"/>
              <a:t>podaci</a:t>
            </a:r>
            <a:r>
              <a:rPr lang="en-US" dirty="0"/>
              <a:t> </a:t>
            </a:r>
            <a:r>
              <a:rPr lang="en-US" dirty="0" err="1"/>
              <a:t>zaista</a:t>
            </a:r>
            <a:r>
              <a:rPr lang="en-US" dirty="0"/>
              <a:t> </a:t>
            </a:r>
            <a:r>
              <a:rPr lang="en-US" dirty="0" err="1"/>
              <a:t>izvršavaju</a:t>
            </a:r>
            <a:r>
              <a:rPr lang="en-US" dirty="0"/>
              <a:t> </a:t>
            </a:r>
            <a:r>
              <a:rPr lang="en-US" dirty="0" err="1"/>
              <a:t>unutar</a:t>
            </a:r>
            <a:r>
              <a:rPr lang="en-US" dirty="0"/>
              <a:t> </a:t>
            </a:r>
            <a:r>
              <a:rPr lang="en-US" dirty="0" err="1"/>
              <a:t>predviđenog</a:t>
            </a:r>
            <a:r>
              <a:rPr lang="en-US" dirty="0"/>
              <a:t> TEE-a </a:t>
            </a:r>
            <a:r>
              <a:rPr lang="en-US" dirty="0" err="1"/>
              <a:t>i</a:t>
            </a:r>
            <a:r>
              <a:rPr lang="en-US" dirty="0"/>
              <a:t> da </a:t>
            </a:r>
            <a:r>
              <a:rPr lang="en-US" dirty="0" err="1"/>
              <a:t>su</a:t>
            </a:r>
            <a:r>
              <a:rPr lang="en-US" dirty="0"/>
              <a:t> </a:t>
            </a:r>
            <a:r>
              <a:rPr lang="en-US" dirty="0" err="1"/>
              <a:t>podaci</a:t>
            </a:r>
            <a:r>
              <a:rPr lang="en-US" dirty="0"/>
              <a:t> koji se </a:t>
            </a:r>
            <a:r>
              <a:rPr lang="en-US" dirty="0" err="1"/>
              <a:t>šalju</a:t>
            </a:r>
            <a:r>
              <a:rPr lang="en-US" dirty="0"/>
              <a:t> </a:t>
            </a:r>
            <a:r>
              <a:rPr lang="en-US" dirty="0" err="1"/>
              <a:t>na</a:t>
            </a:r>
            <a:r>
              <a:rPr lang="en-US" dirty="0"/>
              <a:t> </a:t>
            </a:r>
            <a:r>
              <a:rPr lang="en-US" dirty="0" err="1"/>
              <a:t>udaljenu</a:t>
            </a:r>
            <a:r>
              <a:rPr lang="en-US" dirty="0"/>
              <a:t> </a:t>
            </a:r>
            <a:r>
              <a:rPr lang="en-US" dirty="0" err="1"/>
              <a:t>mašinu</a:t>
            </a:r>
            <a:r>
              <a:rPr lang="en-US" dirty="0"/>
              <a:t> </a:t>
            </a:r>
            <a:r>
              <a:rPr lang="en-US" dirty="0" err="1"/>
              <a:t>šifrovani</a:t>
            </a:r>
            <a:endParaRPr lang="en-US" dirty="0"/>
          </a:p>
        </p:txBody>
      </p:sp>
      <p:sp>
        <p:nvSpPr>
          <p:cNvPr id="4" name="Slide Number Placeholder 3">
            <a:extLst>
              <a:ext uri="{FF2B5EF4-FFF2-40B4-BE49-F238E27FC236}">
                <a16:creationId xmlns:a16="http://schemas.microsoft.com/office/drawing/2014/main" id="{2D2A677F-5C05-7EA1-58E2-E14E95CE82B1}"/>
              </a:ext>
            </a:extLst>
          </p:cNvPr>
          <p:cNvSpPr>
            <a:spLocks noGrp="1"/>
          </p:cNvSpPr>
          <p:nvPr>
            <p:ph type="sldNum" sz="quarter" idx="12"/>
          </p:nvPr>
        </p:nvSpPr>
        <p:spPr/>
        <p:txBody>
          <a:bodyPr/>
          <a:lstStyle/>
          <a:p>
            <a:fld id="{9041FEBA-683F-B44C-A647-A4FB58DC8725}" type="slidenum">
              <a:rPr lang="en-US" smtClean="0"/>
              <a:t>62</a:t>
            </a:fld>
            <a:endParaRPr lang="en-US"/>
          </a:p>
        </p:txBody>
      </p:sp>
    </p:spTree>
    <p:extLst>
      <p:ext uri="{BB962C8B-B14F-4D97-AF65-F5344CB8AC3E}">
        <p14:creationId xmlns:p14="http://schemas.microsoft.com/office/powerpoint/2010/main" val="1884661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Primer - Trusted Execution Environments (TEE)</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lnSpcReduction="10000"/>
          </a:bodyPr>
          <a:lstStyle/>
          <a:p>
            <a:r>
              <a:rPr lang="en-US" dirty="0" err="1"/>
              <a:t>Potpuno</a:t>
            </a:r>
            <a:r>
              <a:rPr lang="en-US" dirty="0"/>
              <a:t> </a:t>
            </a:r>
            <a:r>
              <a:rPr lang="en-US" dirty="0" err="1"/>
              <a:t>prebacivanje</a:t>
            </a:r>
            <a:r>
              <a:rPr lang="en-US" dirty="0"/>
              <a:t> </a:t>
            </a:r>
            <a:r>
              <a:rPr lang="en-US" dirty="0" err="1"/>
              <a:t>celokupnog</a:t>
            </a:r>
            <a:r>
              <a:rPr lang="en-US" dirty="0"/>
              <a:t> </a:t>
            </a:r>
            <a:r>
              <a:rPr lang="en-US" dirty="0" err="1"/>
              <a:t>izračunavanja</a:t>
            </a:r>
            <a:r>
              <a:rPr lang="en-US" dirty="0"/>
              <a:t> </a:t>
            </a:r>
            <a:r>
              <a:rPr lang="en-US" dirty="0" err="1"/>
              <a:t>na</a:t>
            </a:r>
            <a:r>
              <a:rPr lang="en-US" dirty="0"/>
              <a:t> TEE </a:t>
            </a:r>
            <a:r>
              <a:rPr lang="en-US" dirty="0" err="1"/>
              <a:t>može</a:t>
            </a:r>
            <a:r>
              <a:rPr lang="en-US" dirty="0"/>
              <a:t> </a:t>
            </a:r>
            <a:r>
              <a:rPr lang="en-US" dirty="0" err="1"/>
              <a:t>biti</a:t>
            </a:r>
            <a:r>
              <a:rPr lang="en-US" dirty="0"/>
              <a:t> </a:t>
            </a:r>
            <a:r>
              <a:rPr lang="en-US" dirty="0" err="1"/>
              <a:t>skupo</a:t>
            </a:r>
            <a:r>
              <a:rPr lang="en-US" dirty="0"/>
              <a:t> u </a:t>
            </a:r>
            <a:r>
              <a:rPr lang="en-US" dirty="0" err="1"/>
              <a:t>smislu</a:t>
            </a:r>
            <a:r>
              <a:rPr lang="en-US" dirty="0"/>
              <a:t> </a:t>
            </a:r>
            <a:r>
              <a:rPr lang="en-US" dirty="0" err="1"/>
              <a:t>performansi</a:t>
            </a:r>
            <a:endParaRPr lang="en-US" dirty="0"/>
          </a:p>
          <a:p>
            <a:r>
              <a:rPr lang="en-US" dirty="0" err="1"/>
              <a:t>Neka</a:t>
            </a:r>
            <a:r>
              <a:rPr lang="en-US" dirty="0"/>
              <a:t> </a:t>
            </a:r>
            <a:r>
              <a:rPr lang="en-US" dirty="0" err="1"/>
              <a:t>istraživanja</a:t>
            </a:r>
            <a:r>
              <a:rPr lang="en-US" dirty="0"/>
              <a:t> </a:t>
            </a:r>
            <a:r>
              <a:rPr lang="en-US" dirty="0" err="1"/>
              <a:t>predlažu</a:t>
            </a:r>
            <a:r>
              <a:rPr lang="en-US" dirty="0"/>
              <a:t> </a:t>
            </a:r>
            <a:r>
              <a:rPr lang="en-US" dirty="0" err="1"/>
              <a:t>delimično</a:t>
            </a:r>
            <a:r>
              <a:rPr lang="en-US" dirty="0"/>
              <a:t> </a:t>
            </a:r>
            <a:r>
              <a:rPr lang="en-US" dirty="0" err="1"/>
              <a:t>obezbeđivanje</a:t>
            </a:r>
            <a:r>
              <a:rPr lang="en-US" dirty="0"/>
              <a:t> </a:t>
            </a:r>
            <a:r>
              <a:rPr lang="en-US" dirty="0" err="1"/>
              <a:t>rezultata</a:t>
            </a:r>
            <a:r>
              <a:rPr lang="en-US" dirty="0"/>
              <a:t> </a:t>
            </a:r>
            <a:r>
              <a:rPr lang="en-US" dirty="0" err="1"/>
              <a:t>delimičnim</a:t>
            </a:r>
            <a:r>
              <a:rPr lang="en-US" dirty="0"/>
              <a:t> </a:t>
            </a:r>
            <a:r>
              <a:rPr lang="en-US" dirty="0" err="1"/>
              <a:t>prebacivanjem</a:t>
            </a:r>
            <a:r>
              <a:rPr lang="en-US" dirty="0"/>
              <a:t> </a:t>
            </a:r>
            <a:r>
              <a:rPr lang="en-US" dirty="0" err="1"/>
              <a:t>izračunavanja</a:t>
            </a:r>
            <a:r>
              <a:rPr lang="en-US" dirty="0"/>
              <a:t> </a:t>
            </a:r>
            <a:r>
              <a:rPr lang="en-US" dirty="0" err="1"/>
              <a:t>na</a:t>
            </a:r>
            <a:r>
              <a:rPr lang="en-US" dirty="0"/>
              <a:t> TEE </a:t>
            </a:r>
            <a:r>
              <a:rPr lang="en-US" dirty="0" err="1"/>
              <a:t>i</a:t>
            </a:r>
            <a:r>
              <a:rPr lang="en-US" dirty="0"/>
              <a:t> </a:t>
            </a:r>
            <a:r>
              <a:rPr lang="en-US" dirty="0" err="1"/>
              <a:t>izvršenjem</a:t>
            </a:r>
            <a:r>
              <a:rPr lang="en-US" dirty="0"/>
              <a:t> </a:t>
            </a:r>
            <a:r>
              <a:rPr lang="en-US" dirty="0" err="1"/>
              <a:t>preostalog</a:t>
            </a:r>
            <a:r>
              <a:rPr lang="en-US" dirty="0"/>
              <a:t> </a:t>
            </a:r>
            <a:r>
              <a:rPr lang="en-US" dirty="0" err="1"/>
              <a:t>izračunavanja</a:t>
            </a:r>
            <a:r>
              <a:rPr lang="en-US" dirty="0"/>
              <a:t> u </a:t>
            </a:r>
            <a:r>
              <a:rPr lang="en-US" dirty="0" err="1"/>
              <a:t>otvorenom</a:t>
            </a:r>
            <a:r>
              <a:rPr lang="en-US" dirty="0"/>
              <a:t> </a:t>
            </a:r>
            <a:r>
              <a:rPr lang="en-US" dirty="0" err="1"/>
              <a:t>tekstu</a:t>
            </a:r>
            <a:endParaRPr lang="en-US" dirty="0"/>
          </a:p>
          <a:p>
            <a:r>
              <a:rPr lang="en-US" dirty="0" err="1"/>
              <a:t>Nedostaje</a:t>
            </a:r>
            <a:r>
              <a:rPr lang="en-US" dirty="0"/>
              <a:t> </a:t>
            </a:r>
            <a:r>
              <a:rPr lang="en-US" dirty="0" err="1"/>
              <a:t>metodologija</a:t>
            </a:r>
            <a:r>
              <a:rPr lang="en-US" dirty="0"/>
              <a:t> za </a:t>
            </a:r>
            <a:r>
              <a:rPr lang="en-US" dirty="0" err="1"/>
              <a:t>određivanje</a:t>
            </a:r>
            <a:r>
              <a:rPr lang="en-US" dirty="0"/>
              <a:t> </a:t>
            </a:r>
            <a:r>
              <a:rPr lang="en-US" dirty="0" err="1"/>
              <a:t>kako</a:t>
            </a:r>
            <a:r>
              <a:rPr lang="en-US" dirty="0"/>
              <a:t> </a:t>
            </a:r>
            <a:r>
              <a:rPr lang="en-US" dirty="0" err="1"/>
              <a:t>delimično</a:t>
            </a:r>
            <a:r>
              <a:rPr lang="en-US" dirty="0"/>
              <a:t> </a:t>
            </a:r>
            <a:r>
              <a:rPr lang="en-US" dirty="0" err="1"/>
              <a:t>podeliti</a:t>
            </a:r>
            <a:r>
              <a:rPr lang="en-US" dirty="0"/>
              <a:t> </a:t>
            </a:r>
            <a:r>
              <a:rPr lang="en-US" dirty="0" err="1"/>
              <a:t>aplikaciju</a:t>
            </a:r>
            <a:r>
              <a:rPr lang="en-US" dirty="0"/>
              <a:t> </a:t>
            </a:r>
            <a:r>
              <a:rPr lang="en-US" dirty="0" err="1"/>
              <a:t>uz</a:t>
            </a:r>
            <a:r>
              <a:rPr lang="en-US" dirty="0"/>
              <a:t> </a:t>
            </a:r>
            <a:r>
              <a:rPr lang="en-US" dirty="0" err="1"/>
              <a:t>zadovoljavanje</a:t>
            </a:r>
            <a:r>
              <a:rPr lang="en-US" dirty="0"/>
              <a:t> </a:t>
            </a:r>
            <a:r>
              <a:rPr lang="en-US" dirty="0" err="1"/>
              <a:t>kriptografski</a:t>
            </a:r>
            <a:r>
              <a:rPr lang="en-US" dirty="0"/>
              <a:t> </a:t>
            </a:r>
            <a:r>
              <a:rPr lang="en-US" dirty="0" err="1"/>
              <a:t>jakih</a:t>
            </a:r>
            <a:r>
              <a:rPr lang="en-US" dirty="0"/>
              <a:t> </a:t>
            </a:r>
            <a:r>
              <a:rPr lang="en-US" dirty="0" err="1"/>
              <a:t>garancija</a:t>
            </a:r>
            <a:endParaRPr lang="en-US" dirty="0"/>
          </a:p>
          <a:p>
            <a:r>
              <a:rPr lang="en-US" dirty="0" err="1"/>
              <a:t>Cilj</a:t>
            </a:r>
            <a:r>
              <a:rPr lang="en-US" dirty="0"/>
              <a:t> </a:t>
            </a:r>
            <a:r>
              <a:rPr lang="en-US" dirty="0" err="1"/>
              <a:t>kodizajna</a:t>
            </a:r>
            <a:r>
              <a:rPr lang="en-US" dirty="0"/>
              <a:t> je </a:t>
            </a:r>
            <a:r>
              <a:rPr lang="en-US" dirty="0" err="1"/>
              <a:t>minimizovati</a:t>
            </a:r>
            <a:r>
              <a:rPr lang="en-US" dirty="0"/>
              <a:t> </a:t>
            </a:r>
            <a:r>
              <a:rPr lang="en-US" dirty="0" err="1"/>
              <a:t>količinu</a:t>
            </a:r>
            <a:r>
              <a:rPr lang="en-US" dirty="0"/>
              <a:t> </a:t>
            </a:r>
            <a:r>
              <a:rPr lang="en-US" dirty="0" err="1"/>
              <a:t>podataka</a:t>
            </a:r>
            <a:r>
              <a:rPr lang="en-US" dirty="0"/>
              <a:t> koji se </a:t>
            </a:r>
            <a:r>
              <a:rPr lang="en-US" dirty="0" err="1"/>
              <a:t>prenose</a:t>
            </a:r>
            <a:r>
              <a:rPr lang="en-US" dirty="0"/>
              <a:t> </a:t>
            </a:r>
            <a:r>
              <a:rPr lang="en-US" dirty="0" err="1"/>
              <a:t>unutar</a:t>
            </a:r>
            <a:r>
              <a:rPr lang="en-US" dirty="0"/>
              <a:t> </a:t>
            </a:r>
            <a:r>
              <a:rPr lang="en-US" dirty="0" err="1"/>
              <a:t>i</a:t>
            </a:r>
            <a:r>
              <a:rPr lang="en-US" dirty="0"/>
              <a:t> </a:t>
            </a:r>
            <a:r>
              <a:rPr lang="en-US" dirty="0" err="1"/>
              <a:t>izvan</a:t>
            </a:r>
            <a:r>
              <a:rPr lang="en-US" dirty="0"/>
              <a:t> </a:t>
            </a:r>
            <a:r>
              <a:rPr lang="en-US" dirty="0" err="1"/>
              <a:t>granice</a:t>
            </a:r>
            <a:r>
              <a:rPr lang="en-US" dirty="0"/>
              <a:t> </a:t>
            </a:r>
            <a:r>
              <a:rPr lang="en-US" dirty="0" err="1"/>
              <a:t>enklave</a:t>
            </a:r>
            <a:r>
              <a:rPr lang="en-US" dirty="0"/>
              <a:t> </a:t>
            </a:r>
            <a:r>
              <a:rPr lang="en-US" dirty="0" err="1"/>
              <a:t>već</a:t>
            </a:r>
            <a:r>
              <a:rPr lang="en-US" dirty="0"/>
              <a:t> u </a:t>
            </a:r>
            <a:r>
              <a:rPr lang="en-US" dirty="0" err="1"/>
              <a:t>dizajnu</a:t>
            </a:r>
            <a:r>
              <a:rPr lang="en-US" dirty="0"/>
              <a:t> </a:t>
            </a:r>
            <a:r>
              <a:rPr lang="en-US" dirty="0" err="1"/>
              <a:t>aplikacije</a:t>
            </a:r>
            <a:r>
              <a:rPr lang="en-US" dirty="0"/>
              <a:t> </a:t>
            </a:r>
            <a:r>
              <a:rPr lang="en-US" dirty="0" err="1"/>
              <a:t>kako</a:t>
            </a:r>
            <a:r>
              <a:rPr lang="en-US" dirty="0"/>
              <a:t> bi se </a:t>
            </a:r>
            <a:r>
              <a:rPr lang="en-US" dirty="0" err="1"/>
              <a:t>maksimizovale</a:t>
            </a:r>
            <a:r>
              <a:rPr lang="en-US" dirty="0"/>
              <a:t> </a:t>
            </a:r>
            <a:r>
              <a:rPr lang="en-US" dirty="0" err="1"/>
              <a:t>performanse</a:t>
            </a:r>
            <a:endParaRPr lang="en-US" dirty="0"/>
          </a:p>
        </p:txBody>
      </p:sp>
      <p:sp>
        <p:nvSpPr>
          <p:cNvPr id="4" name="Slide Number Placeholder 3">
            <a:extLst>
              <a:ext uri="{FF2B5EF4-FFF2-40B4-BE49-F238E27FC236}">
                <a16:creationId xmlns:a16="http://schemas.microsoft.com/office/drawing/2014/main" id="{56F07ECA-3E07-9BA5-F236-BFA7C95E485A}"/>
              </a:ext>
            </a:extLst>
          </p:cNvPr>
          <p:cNvSpPr>
            <a:spLocks noGrp="1"/>
          </p:cNvSpPr>
          <p:nvPr>
            <p:ph type="sldNum" sz="quarter" idx="12"/>
          </p:nvPr>
        </p:nvSpPr>
        <p:spPr/>
        <p:txBody>
          <a:bodyPr/>
          <a:lstStyle/>
          <a:p>
            <a:fld id="{9041FEBA-683F-B44C-A647-A4FB58DC8725}" type="slidenum">
              <a:rPr lang="en-US" smtClean="0"/>
              <a:t>63</a:t>
            </a:fld>
            <a:endParaRPr lang="en-US"/>
          </a:p>
        </p:txBody>
      </p:sp>
    </p:spTree>
    <p:extLst>
      <p:ext uri="{BB962C8B-B14F-4D97-AF65-F5344CB8AC3E}">
        <p14:creationId xmlns:p14="http://schemas.microsoft.com/office/powerpoint/2010/main" val="1994763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a:t>Primer - Homomorphic Encryption (HE)</a:t>
            </a:r>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fontScale="92500" lnSpcReduction="10000"/>
          </a:bodyPr>
          <a:lstStyle/>
          <a:p>
            <a:r>
              <a:rPr lang="en-US" dirty="0"/>
              <a:t>HE </a:t>
            </a:r>
            <a:r>
              <a:rPr lang="en-US" dirty="0" err="1"/>
              <a:t>omogućuje</a:t>
            </a:r>
            <a:r>
              <a:rPr lang="en-US" dirty="0"/>
              <a:t> </a:t>
            </a:r>
            <a:r>
              <a:rPr lang="en-US" dirty="0" err="1"/>
              <a:t>izračunavanje</a:t>
            </a:r>
            <a:r>
              <a:rPr lang="en-US" dirty="0"/>
              <a:t> </a:t>
            </a:r>
            <a:r>
              <a:rPr lang="en-US" dirty="0" err="1"/>
              <a:t>direktno</a:t>
            </a:r>
            <a:r>
              <a:rPr lang="en-US" dirty="0"/>
              <a:t> </a:t>
            </a:r>
            <a:r>
              <a:rPr lang="en-US" dirty="0" err="1"/>
              <a:t>preko</a:t>
            </a:r>
            <a:r>
              <a:rPr lang="en-US" dirty="0"/>
              <a:t> </a:t>
            </a:r>
            <a:r>
              <a:rPr lang="en-US" dirty="0" err="1"/>
              <a:t>šifrovanih</a:t>
            </a:r>
            <a:r>
              <a:rPr lang="en-US" dirty="0"/>
              <a:t> </a:t>
            </a:r>
            <a:r>
              <a:rPr lang="en-US" dirty="0" err="1"/>
              <a:t>podataka</a:t>
            </a:r>
            <a:r>
              <a:rPr lang="en-US" dirty="0"/>
              <a:t> bez </a:t>
            </a:r>
            <a:r>
              <a:rPr lang="en-US" dirty="0" err="1"/>
              <a:t>dešifrovanja</a:t>
            </a:r>
            <a:r>
              <a:rPr lang="en-US" dirty="0"/>
              <a:t> </a:t>
            </a:r>
            <a:r>
              <a:rPr lang="en-US" dirty="0" err="1"/>
              <a:t>sadržaja</a:t>
            </a:r>
            <a:endParaRPr lang="en-US" dirty="0"/>
          </a:p>
          <a:p>
            <a:r>
              <a:rPr lang="en-US" dirty="0"/>
              <a:t>HE </a:t>
            </a:r>
            <a:r>
              <a:rPr lang="en-US" dirty="0" err="1"/>
              <a:t>dolazi</a:t>
            </a:r>
            <a:r>
              <a:rPr lang="en-US" dirty="0"/>
              <a:t> </a:t>
            </a:r>
            <a:r>
              <a:rPr lang="en-US" dirty="0" err="1"/>
              <a:t>sa</a:t>
            </a:r>
            <a:r>
              <a:rPr lang="en-US" dirty="0"/>
              <a:t> </a:t>
            </a:r>
            <a:r>
              <a:rPr lang="en-US" dirty="0" err="1"/>
              <a:t>nekoliko</a:t>
            </a:r>
            <a:r>
              <a:rPr lang="en-US" dirty="0"/>
              <a:t> </a:t>
            </a:r>
            <a:r>
              <a:rPr lang="en-US" dirty="0" err="1"/>
              <a:t>ograničenja</a:t>
            </a:r>
            <a:r>
              <a:rPr lang="en-US" dirty="0"/>
              <a:t> </a:t>
            </a:r>
            <a:r>
              <a:rPr lang="en-US" dirty="0" err="1"/>
              <a:t>i</a:t>
            </a:r>
            <a:r>
              <a:rPr lang="en-US" dirty="0"/>
              <a:t> </a:t>
            </a:r>
            <a:r>
              <a:rPr lang="en-US" dirty="0" err="1"/>
              <a:t>troškova</a:t>
            </a:r>
            <a:r>
              <a:rPr lang="en-US" dirty="0"/>
              <a:t>:</a:t>
            </a:r>
          </a:p>
          <a:p>
            <a:pPr lvl="1"/>
            <a:r>
              <a:rPr lang="en-US" dirty="0" err="1">
                <a:latin typeface="Avenir Book" panose="02000503020000020003" pitchFamily="2" charset="0"/>
              </a:rPr>
              <a:t>Troškovi</a:t>
            </a:r>
            <a:r>
              <a:rPr lang="en-US" dirty="0">
                <a:latin typeface="Avenir Book" panose="02000503020000020003" pitchFamily="2" charset="0"/>
              </a:rPr>
              <a:t> </a:t>
            </a:r>
            <a:r>
              <a:rPr lang="en-US" dirty="0" err="1">
                <a:latin typeface="Avenir Book" panose="02000503020000020003" pitchFamily="2" charset="0"/>
              </a:rPr>
              <a:t>izvršavanja</a:t>
            </a:r>
            <a:r>
              <a:rPr lang="en-US" dirty="0">
                <a:latin typeface="Avenir Book" panose="02000503020000020003" pitchFamily="2" charset="0"/>
              </a:rPr>
              <a:t> </a:t>
            </a:r>
            <a:r>
              <a:rPr lang="en-US" dirty="0" err="1">
                <a:latin typeface="Avenir Book" panose="02000503020000020003" pitchFamily="2" charset="0"/>
              </a:rPr>
              <a:t>homomorfne</a:t>
            </a:r>
            <a:r>
              <a:rPr lang="en-US" dirty="0">
                <a:latin typeface="Avenir Book" panose="02000503020000020003" pitchFamily="2" charset="0"/>
              </a:rPr>
              <a:t> </a:t>
            </a:r>
            <a:r>
              <a:rPr lang="en-US" dirty="0" err="1">
                <a:latin typeface="Avenir Book" panose="02000503020000020003" pitchFamily="2" charset="0"/>
              </a:rPr>
              <a:t>enkripcije</a:t>
            </a:r>
            <a:r>
              <a:rPr lang="en-US" dirty="0">
                <a:latin typeface="Avenir Book" panose="02000503020000020003" pitchFamily="2" charset="0"/>
              </a:rPr>
              <a:t> </a:t>
            </a:r>
            <a:r>
              <a:rPr lang="en-US" dirty="0" err="1">
                <a:latin typeface="Avenir Book" panose="02000503020000020003" pitchFamily="2" charset="0"/>
              </a:rPr>
              <a:t>generalno</a:t>
            </a:r>
            <a:r>
              <a:rPr lang="en-US" dirty="0">
                <a:latin typeface="Avenir Book" panose="02000503020000020003" pitchFamily="2" charset="0"/>
              </a:rPr>
              <a:t> </a:t>
            </a:r>
            <a:r>
              <a:rPr lang="en-US" dirty="0" err="1">
                <a:latin typeface="Avenir Book" panose="02000503020000020003" pitchFamily="2" charset="0"/>
              </a:rPr>
              <a:t>su</a:t>
            </a:r>
            <a:r>
              <a:rPr lang="en-US" dirty="0">
                <a:latin typeface="Avenir Book" panose="02000503020000020003" pitchFamily="2" charset="0"/>
              </a:rPr>
              <a:t> </a:t>
            </a:r>
            <a:r>
              <a:rPr lang="en-US" dirty="0" err="1">
                <a:latin typeface="Avenir Book" panose="02000503020000020003" pitchFamily="2" charset="0"/>
              </a:rPr>
              <a:t>veliki</a:t>
            </a:r>
            <a:r>
              <a:rPr lang="en-US" dirty="0">
                <a:latin typeface="Avenir Book" panose="02000503020000020003" pitchFamily="2" charset="0"/>
              </a:rPr>
              <a:t> </a:t>
            </a:r>
            <a:r>
              <a:rPr lang="en-US" dirty="0" err="1">
                <a:latin typeface="Avenir Book" panose="02000503020000020003" pitchFamily="2" charset="0"/>
              </a:rPr>
              <a:t>četiri</a:t>
            </a:r>
            <a:r>
              <a:rPr lang="en-US" dirty="0">
                <a:latin typeface="Avenir Book" panose="02000503020000020003" pitchFamily="2" charset="0"/>
              </a:rPr>
              <a:t> do pet </a:t>
            </a:r>
            <a:r>
              <a:rPr lang="en-US" dirty="0" err="1">
                <a:latin typeface="Avenir Book" panose="02000503020000020003" pitchFamily="2" charset="0"/>
              </a:rPr>
              <a:t>redova</a:t>
            </a:r>
            <a:r>
              <a:rPr lang="en-US" dirty="0">
                <a:latin typeface="Avenir Book" panose="02000503020000020003" pitchFamily="2" charset="0"/>
              </a:rPr>
              <a:t> </a:t>
            </a:r>
            <a:r>
              <a:rPr lang="en-US" dirty="0" err="1">
                <a:latin typeface="Avenir Book" panose="02000503020000020003" pitchFamily="2" charset="0"/>
              </a:rPr>
              <a:t>veličine</a:t>
            </a:r>
            <a:endParaRPr lang="en-US" dirty="0">
              <a:latin typeface="Avenir Book" panose="02000503020000020003" pitchFamily="2" charset="0"/>
            </a:endParaRPr>
          </a:p>
          <a:p>
            <a:pPr lvl="2"/>
            <a:r>
              <a:rPr lang="en-US" dirty="0" err="1"/>
              <a:t>Tj</a:t>
            </a:r>
            <a:r>
              <a:rPr lang="en-US" dirty="0"/>
              <a:t>. </a:t>
            </a:r>
            <a:r>
              <a:rPr lang="en-US" dirty="0" err="1"/>
              <a:t>izvršavanje</a:t>
            </a:r>
            <a:r>
              <a:rPr lang="en-US" dirty="0"/>
              <a:t> </a:t>
            </a:r>
            <a:r>
              <a:rPr lang="en-US" dirty="0" err="1"/>
              <a:t>jednog</a:t>
            </a:r>
            <a:r>
              <a:rPr lang="en-US" dirty="0"/>
              <a:t> </a:t>
            </a:r>
            <a:r>
              <a:rPr lang="en-US" dirty="0" err="1"/>
              <a:t>množenja</a:t>
            </a:r>
            <a:r>
              <a:rPr lang="en-US" dirty="0"/>
              <a:t> </a:t>
            </a:r>
            <a:r>
              <a:rPr lang="en-US" dirty="0" err="1"/>
              <a:t>ili</a:t>
            </a:r>
            <a:r>
              <a:rPr lang="en-US" dirty="0"/>
              <a:t> </a:t>
            </a:r>
            <a:r>
              <a:rPr lang="en-US" dirty="0" err="1"/>
              <a:t>sabiranja</a:t>
            </a:r>
            <a:r>
              <a:rPr lang="en-US" dirty="0"/>
              <a:t> u HE </a:t>
            </a:r>
            <a:r>
              <a:rPr lang="en-US" dirty="0" err="1"/>
              <a:t>preko</a:t>
            </a:r>
            <a:r>
              <a:rPr lang="en-US" dirty="0"/>
              <a:t> </a:t>
            </a:r>
            <a:r>
              <a:rPr lang="en-US" dirty="0" err="1"/>
              <a:t>dva</a:t>
            </a:r>
            <a:r>
              <a:rPr lang="en-US" dirty="0"/>
              <a:t> </a:t>
            </a:r>
            <a:r>
              <a:rPr lang="en-US" dirty="0" err="1"/>
              <a:t>šifrovana</a:t>
            </a:r>
            <a:r>
              <a:rPr lang="en-US" dirty="0"/>
              <a:t> </a:t>
            </a:r>
            <a:r>
              <a:rPr lang="en-US" dirty="0" err="1"/>
              <a:t>podatka</a:t>
            </a:r>
            <a:r>
              <a:rPr lang="en-US" dirty="0"/>
              <a:t> je do 100 000 puta </a:t>
            </a:r>
            <a:r>
              <a:rPr lang="en-US" dirty="0" err="1"/>
              <a:t>sporije</a:t>
            </a:r>
            <a:r>
              <a:rPr lang="en-US" dirty="0"/>
              <a:t> od </a:t>
            </a:r>
            <a:r>
              <a:rPr lang="en-US" dirty="0" err="1"/>
              <a:t>jednog</a:t>
            </a:r>
            <a:r>
              <a:rPr lang="en-US" dirty="0"/>
              <a:t> </a:t>
            </a:r>
            <a:r>
              <a:rPr lang="en-US" dirty="0" err="1"/>
              <a:t>sabiranja</a:t>
            </a:r>
            <a:r>
              <a:rPr lang="en-US" dirty="0"/>
              <a:t> </a:t>
            </a:r>
            <a:r>
              <a:rPr lang="en-US" dirty="0" err="1"/>
              <a:t>otvorenog</a:t>
            </a:r>
            <a:r>
              <a:rPr lang="en-US" dirty="0"/>
              <a:t> </a:t>
            </a:r>
            <a:r>
              <a:rPr lang="en-US" dirty="0" err="1"/>
              <a:t>teksta</a:t>
            </a:r>
            <a:r>
              <a:rPr lang="en-US" dirty="0"/>
              <a:t> </a:t>
            </a:r>
            <a:r>
              <a:rPr lang="en-US" dirty="0" err="1"/>
              <a:t>korišćenjem</a:t>
            </a:r>
            <a:r>
              <a:rPr lang="en-US" dirty="0"/>
              <a:t> CPU ALU</a:t>
            </a:r>
          </a:p>
          <a:p>
            <a:pPr lvl="1"/>
            <a:r>
              <a:rPr lang="en-US" dirty="0" err="1"/>
              <a:t>Svaki</a:t>
            </a:r>
            <a:r>
              <a:rPr lang="en-US" dirty="0"/>
              <a:t> </a:t>
            </a:r>
            <a:r>
              <a:rPr lang="en-US" dirty="0" err="1"/>
              <a:t>šifrovani</a:t>
            </a:r>
            <a:r>
              <a:rPr lang="en-US" dirty="0"/>
              <a:t> </a:t>
            </a:r>
            <a:r>
              <a:rPr lang="en-US" dirty="0" err="1"/>
              <a:t>tekst</a:t>
            </a:r>
            <a:r>
              <a:rPr lang="en-US" dirty="0"/>
              <a:t> u HE </a:t>
            </a:r>
            <a:r>
              <a:rPr lang="en-US" dirty="0" err="1"/>
              <a:t>povezan</a:t>
            </a:r>
            <a:r>
              <a:rPr lang="en-US" dirty="0"/>
              <a:t> je </a:t>
            </a:r>
            <a:r>
              <a:rPr lang="en-US" dirty="0" err="1"/>
              <a:t>sa</a:t>
            </a:r>
            <a:r>
              <a:rPr lang="en-US" dirty="0"/>
              <a:t> </a:t>
            </a:r>
            <a:r>
              <a:rPr lang="en-US" dirty="0" err="1"/>
              <a:t>šumom</a:t>
            </a:r>
            <a:r>
              <a:rPr lang="en-US" dirty="0"/>
              <a:t> koji se </a:t>
            </a:r>
            <a:r>
              <a:rPr lang="en-US" dirty="0" err="1"/>
              <a:t>monotono</a:t>
            </a:r>
            <a:r>
              <a:rPr lang="en-US" dirty="0"/>
              <a:t> </a:t>
            </a:r>
            <a:r>
              <a:rPr lang="en-US" dirty="0" err="1"/>
              <a:t>smanjuje</a:t>
            </a:r>
            <a:r>
              <a:rPr lang="en-US" dirty="0"/>
              <a:t> </a:t>
            </a:r>
            <a:r>
              <a:rPr lang="en-US" dirty="0" err="1"/>
              <a:t>sa</a:t>
            </a:r>
            <a:r>
              <a:rPr lang="en-US" dirty="0"/>
              <a:t> </a:t>
            </a:r>
            <a:r>
              <a:rPr lang="en-US" dirty="0" err="1"/>
              <a:t>uzastopnim</a:t>
            </a:r>
            <a:r>
              <a:rPr lang="en-US" dirty="0"/>
              <a:t> </a:t>
            </a:r>
            <a:r>
              <a:rPr lang="en-US" dirty="0" err="1"/>
              <a:t>proračunima</a:t>
            </a:r>
            <a:endParaRPr lang="en-US" dirty="0"/>
          </a:p>
          <a:p>
            <a:r>
              <a:rPr lang="en-US" dirty="0"/>
              <a:t>Kao </a:t>
            </a:r>
            <a:r>
              <a:rPr lang="en-US" dirty="0" err="1"/>
              <a:t>rezultat</a:t>
            </a:r>
            <a:r>
              <a:rPr lang="en-US" dirty="0"/>
              <a:t> toga, HE </a:t>
            </a:r>
            <a:r>
              <a:rPr lang="en-US" dirty="0" err="1"/>
              <a:t>će</a:t>
            </a:r>
            <a:r>
              <a:rPr lang="en-US" dirty="0"/>
              <a:t> </a:t>
            </a:r>
            <a:r>
              <a:rPr lang="en-US" dirty="0" err="1"/>
              <a:t>zahtevati</a:t>
            </a:r>
            <a:r>
              <a:rPr lang="en-US" dirty="0"/>
              <a:t> </a:t>
            </a:r>
            <a:r>
              <a:rPr lang="en-US" dirty="0" err="1"/>
              <a:t>značajan</a:t>
            </a:r>
            <a:r>
              <a:rPr lang="en-US" dirty="0"/>
              <a:t> </a:t>
            </a:r>
            <a:r>
              <a:rPr lang="en-US" dirty="0" err="1"/>
              <a:t>zajednički</a:t>
            </a:r>
            <a:r>
              <a:rPr lang="en-US" dirty="0"/>
              <a:t> </a:t>
            </a:r>
            <a:r>
              <a:rPr lang="en-US" dirty="0" err="1"/>
              <a:t>dizajn</a:t>
            </a:r>
            <a:r>
              <a:rPr lang="en-US" dirty="0"/>
              <a:t>, </a:t>
            </a:r>
            <a:r>
              <a:rPr lang="en-US" dirty="0" err="1"/>
              <a:t>hardversko</a:t>
            </a:r>
            <a:r>
              <a:rPr lang="en-US" dirty="0"/>
              <a:t> </a:t>
            </a:r>
            <a:r>
              <a:rPr lang="en-US" dirty="0" err="1"/>
              <a:t>ubrzanje</a:t>
            </a:r>
            <a:r>
              <a:rPr lang="en-US" dirty="0"/>
              <a:t> </a:t>
            </a:r>
            <a:r>
              <a:rPr lang="en-US" dirty="0" err="1"/>
              <a:t>i</a:t>
            </a:r>
            <a:r>
              <a:rPr lang="en-US" dirty="0"/>
              <a:t> </a:t>
            </a:r>
            <a:r>
              <a:rPr lang="en-US" dirty="0" err="1"/>
              <a:t>optimizacije</a:t>
            </a:r>
            <a:r>
              <a:rPr lang="en-US" dirty="0"/>
              <a:t> </a:t>
            </a:r>
            <a:r>
              <a:rPr lang="en-US" dirty="0" err="1"/>
              <a:t>kako</a:t>
            </a:r>
            <a:r>
              <a:rPr lang="en-US" dirty="0"/>
              <a:t> bi se </a:t>
            </a:r>
            <a:r>
              <a:rPr lang="en-US" dirty="0" err="1"/>
              <a:t>smanjio</a:t>
            </a:r>
            <a:r>
              <a:rPr lang="en-US" dirty="0"/>
              <a:t> </a:t>
            </a:r>
            <a:r>
              <a:rPr lang="en-US" dirty="0" err="1"/>
              <a:t>ovaj</a:t>
            </a:r>
            <a:r>
              <a:rPr lang="en-US" dirty="0"/>
              <a:t> </a:t>
            </a:r>
            <a:r>
              <a:rPr lang="en-US" dirty="0" err="1"/>
              <a:t>dodatni</a:t>
            </a:r>
            <a:r>
              <a:rPr lang="en-US" dirty="0"/>
              <a:t> </a:t>
            </a:r>
            <a:r>
              <a:rPr lang="en-US" dirty="0" err="1"/>
              <a:t>trošak</a:t>
            </a:r>
            <a:endParaRPr lang="en-US" dirty="0"/>
          </a:p>
        </p:txBody>
      </p:sp>
      <p:sp>
        <p:nvSpPr>
          <p:cNvPr id="4" name="Slide Number Placeholder 3">
            <a:extLst>
              <a:ext uri="{FF2B5EF4-FFF2-40B4-BE49-F238E27FC236}">
                <a16:creationId xmlns:a16="http://schemas.microsoft.com/office/drawing/2014/main" id="{346503B9-CB9D-DE9A-9FAF-B29BD5A8545D}"/>
              </a:ext>
            </a:extLst>
          </p:cNvPr>
          <p:cNvSpPr>
            <a:spLocks noGrp="1"/>
          </p:cNvSpPr>
          <p:nvPr>
            <p:ph type="sldNum" sz="quarter" idx="12"/>
          </p:nvPr>
        </p:nvSpPr>
        <p:spPr/>
        <p:txBody>
          <a:bodyPr/>
          <a:lstStyle/>
          <a:p>
            <a:fld id="{9041FEBA-683F-B44C-A647-A4FB58DC8725}" type="slidenum">
              <a:rPr lang="en-US" smtClean="0"/>
              <a:t>64</a:t>
            </a:fld>
            <a:endParaRPr lang="en-US"/>
          </a:p>
        </p:txBody>
      </p:sp>
    </p:spTree>
    <p:extLst>
      <p:ext uri="{BB962C8B-B14F-4D97-AF65-F5344CB8AC3E}">
        <p14:creationId xmlns:p14="http://schemas.microsoft.com/office/powerpoint/2010/main" val="3179682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96253" y="740770"/>
            <a:ext cx="12406965" cy="676868"/>
          </a:xfrm>
        </p:spPr>
        <p:txBody>
          <a:bodyPr>
            <a:normAutofit fontScale="90000"/>
          </a:bodyPr>
          <a:lstStyle/>
          <a:p>
            <a:r>
              <a:rPr lang="en-US" dirty="0" err="1"/>
              <a:t>Odnos</a:t>
            </a:r>
            <a:r>
              <a:rPr lang="en-US" dirty="0"/>
              <a:t> </a:t>
            </a:r>
            <a:r>
              <a:rPr lang="en-US" dirty="0" err="1"/>
              <a:t>softvera</a:t>
            </a:r>
            <a:r>
              <a:rPr lang="en-US" dirty="0"/>
              <a:t>, </a:t>
            </a:r>
            <a:r>
              <a:rPr lang="en-US" dirty="0" err="1"/>
              <a:t>hardvera</a:t>
            </a:r>
            <a:r>
              <a:rPr lang="en-US" dirty="0"/>
              <a:t> </a:t>
            </a:r>
            <a:r>
              <a:rPr lang="en-US" dirty="0" err="1"/>
              <a:t>i</a:t>
            </a:r>
            <a:r>
              <a:rPr lang="en-US" dirty="0"/>
              <a:t> </a:t>
            </a:r>
            <a:r>
              <a:rPr lang="en-US" dirty="0" err="1"/>
              <a:t>bezbednosti</a:t>
            </a:r>
            <a:r>
              <a:rPr lang="en-US" dirty="0"/>
              <a:t> </a:t>
            </a:r>
            <a:r>
              <a:rPr lang="en-US" dirty="0" err="1"/>
              <a:t>kod</a:t>
            </a:r>
            <a:r>
              <a:rPr lang="en-US" dirty="0"/>
              <a:t> </a:t>
            </a:r>
            <a:r>
              <a:rPr lang="en-US" dirty="0" err="1"/>
              <a:t>kodizajna</a:t>
            </a:r>
            <a:endParaRPr lang="en-US" dirty="0"/>
          </a:p>
        </p:txBody>
      </p:sp>
      <p:sp>
        <p:nvSpPr>
          <p:cNvPr id="6" name="Rectangle 5">
            <a:extLst>
              <a:ext uri="{FF2B5EF4-FFF2-40B4-BE49-F238E27FC236}">
                <a16:creationId xmlns:a16="http://schemas.microsoft.com/office/drawing/2014/main" id="{185BA291-BA48-4B1E-F333-F4AE97168B6D}"/>
              </a:ext>
            </a:extLst>
          </p:cNvPr>
          <p:cNvSpPr/>
          <p:nvPr/>
        </p:nvSpPr>
        <p:spPr>
          <a:xfrm>
            <a:off x="235681" y="1597087"/>
            <a:ext cx="1371624" cy="469274"/>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5B1E2B0-2990-F0F2-A1B4-5DA69F1B54F7}"/>
              </a:ext>
            </a:extLst>
          </p:cNvPr>
          <p:cNvSpPr/>
          <p:nvPr/>
        </p:nvSpPr>
        <p:spPr>
          <a:xfrm>
            <a:off x="1625947" y="1597087"/>
            <a:ext cx="3406333" cy="469274"/>
          </a:xfrm>
          <a:prstGeom prst="rect">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2794BDA-E635-4225-759E-51869FA9DF9B}"/>
              </a:ext>
            </a:extLst>
          </p:cNvPr>
          <p:cNvSpPr/>
          <p:nvPr/>
        </p:nvSpPr>
        <p:spPr>
          <a:xfrm>
            <a:off x="5065173" y="1593895"/>
            <a:ext cx="3630024" cy="469274"/>
          </a:xfrm>
          <a:prstGeom prst="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490EC4B-1CD6-508B-0C96-8C21C0BB6EEE}"/>
              </a:ext>
            </a:extLst>
          </p:cNvPr>
          <p:cNvSpPr/>
          <p:nvPr/>
        </p:nvSpPr>
        <p:spPr>
          <a:xfrm>
            <a:off x="250977" y="2080898"/>
            <a:ext cx="1363169" cy="142064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6028F2F-1981-ABA0-23FA-3571EB1DD07C}"/>
              </a:ext>
            </a:extLst>
          </p:cNvPr>
          <p:cNvSpPr/>
          <p:nvPr/>
        </p:nvSpPr>
        <p:spPr>
          <a:xfrm>
            <a:off x="1628977" y="2080898"/>
            <a:ext cx="3406332" cy="142064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TextBox 10">
            <a:extLst>
              <a:ext uri="{FF2B5EF4-FFF2-40B4-BE49-F238E27FC236}">
                <a16:creationId xmlns:a16="http://schemas.microsoft.com/office/drawing/2014/main" id="{5823F7EF-BEB9-6586-9080-167C941D932F}"/>
              </a:ext>
            </a:extLst>
          </p:cNvPr>
          <p:cNvSpPr txBox="1"/>
          <p:nvPr/>
        </p:nvSpPr>
        <p:spPr>
          <a:xfrm>
            <a:off x="437021" y="1663851"/>
            <a:ext cx="801823" cy="338554"/>
          </a:xfrm>
          <a:prstGeom prst="rect">
            <a:avLst/>
          </a:prstGeom>
          <a:noFill/>
        </p:spPr>
        <p:txBody>
          <a:bodyPr wrap="none" rtlCol="0" anchor="ctr" anchorCtr="0">
            <a:spAutoFit/>
          </a:bodyPr>
          <a:lstStyle/>
          <a:p>
            <a:r>
              <a:rPr lang="en-US" sz="1600" b="1" dirty="0">
                <a:solidFill>
                  <a:schemeClr val="bg1"/>
                </a:solidFill>
                <a:latin typeface="Avenir Book" panose="02000503020000020003" pitchFamily="2" charset="0"/>
                <a:ea typeface="League Spartan" charset="0"/>
                <a:cs typeface="Poppins" pitchFamily="2" charset="77"/>
              </a:rPr>
              <a:t>Primer</a:t>
            </a:r>
          </a:p>
        </p:txBody>
      </p:sp>
      <p:sp>
        <p:nvSpPr>
          <p:cNvPr id="12" name="TextBox 11">
            <a:extLst>
              <a:ext uri="{FF2B5EF4-FFF2-40B4-BE49-F238E27FC236}">
                <a16:creationId xmlns:a16="http://schemas.microsoft.com/office/drawing/2014/main" id="{CD25E1EA-7282-71E3-3F06-7EE040779B4B}"/>
              </a:ext>
            </a:extLst>
          </p:cNvPr>
          <p:cNvSpPr txBox="1"/>
          <p:nvPr/>
        </p:nvSpPr>
        <p:spPr>
          <a:xfrm>
            <a:off x="2423221" y="1677077"/>
            <a:ext cx="1904175" cy="338554"/>
          </a:xfrm>
          <a:prstGeom prst="rect">
            <a:avLst/>
          </a:prstGeom>
          <a:noFill/>
        </p:spPr>
        <p:txBody>
          <a:bodyPr wrap="non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Softver</a:t>
            </a:r>
            <a:r>
              <a:rPr lang="en-US" sz="1600" b="1" dirty="0">
                <a:solidFill>
                  <a:schemeClr val="bg1"/>
                </a:solidFill>
                <a:latin typeface="Avenir Book" panose="02000503020000020003" pitchFamily="2" charset="0"/>
                <a:ea typeface="League Spartan" charset="0"/>
                <a:cs typeface="Poppins" pitchFamily="2" charset="77"/>
              </a:rPr>
              <a:t> ⇆ </a:t>
            </a:r>
            <a:r>
              <a:rPr lang="en-US" sz="1600" b="1" dirty="0" err="1">
                <a:solidFill>
                  <a:schemeClr val="bg1"/>
                </a:solidFill>
                <a:latin typeface="Avenir Book" panose="02000503020000020003" pitchFamily="2" charset="0"/>
                <a:ea typeface="League Spartan" charset="0"/>
                <a:cs typeface="Poppins" pitchFamily="2" charset="77"/>
              </a:rPr>
              <a:t>Hardver</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13" name="TextBox 12">
            <a:extLst>
              <a:ext uri="{FF2B5EF4-FFF2-40B4-BE49-F238E27FC236}">
                <a16:creationId xmlns:a16="http://schemas.microsoft.com/office/drawing/2014/main" id="{AE232E18-C7D5-2754-F715-7068AB1D37FB}"/>
              </a:ext>
            </a:extLst>
          </p:cNvPr>
          <p:cNvSpPr txBox="1"/>
          <p:nvPr/>
        </p:nvSpPr>
        <p:spPr>
          <a:xfrm>
            <a:off x="5663677" y="1666246"/>
            <a:ext cx="2462155"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Softver</a:t>
            </a:r>
            <a:r>
              <a:rPr lang="en-US" sz="1600" b="1" dirty="0">
                <a:solidFill>
                  <a:schemeClr val="bg1"/>
                </a:solidFill>
                <a:latin typeface="Avenir Book" panose="02000503020000020003" pitchFamily="2" charset="0"/>
                <a:ea typeface="League Spartan" charset="0"/>
                <a:cs typeface="Poppins" pitchFamily="2" charset="77"/>
              </a:rPr>
              <a:t> ⇆ </a:t>
            </a:r>
            <a:r>
              <a:rPr lang="en-US" sz="1600" b="1" dirty="0" err="1">
                <a:solidFill>
                  <a:schemeClr val="bg1"/>
                </a:solidFill>
                <a:latin typeface="Avenir Book" panose="02000503020000020003" pitchFamily="2" charset="0"/>
                <a:ea typeface="League Spartan" charset="0"/>
                <a:cs typeface="Poppins" pitchFamily="2" charset="77"/>
              </a:rPr>
              <a:t>Bezbednost</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14" name="Subtitle 2">
            <a:extLst>
              <a:ext uri="{FF2B5EF4-FFF2-40B4-BE49-F238E27FC236}">
                <a16:creationId xmlns:a16="http://schemas.microsoft.com/office/drawing/2014/main" id="{C6DA64C8-9156-7282-E931-8C39E6BA566B}"/>
              </a:ext>
            </a:extLst>
          </p:cNvPr>
          <p:cNvSpPr txBox="1">
            <a:spLocks/>
          </p:cNvSpPr>
          <p:nvPr/>
        </p:nvSpPr>
        <p:spPr>
          <a:xfrm>
            <a:off x="1827655" y="2157973"/>
            <a:ext cx="3095304" cy="122482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Rezultati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resursa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performansi</a:t>
            </a:r>
            <a:r>
              <a:rPr lang="en-US" sz="1200" dirty="0">
                <a:latin typeface="Avenir Book" panose="02000503020000020003" pitchFamily="2" charset="0"/>
                <a:ea typeface="Lato Light" panose="020F0502020204030203" pitchFamily="34" charset="0"/>
                <a:cs typeface="Mukta ExtraLight" panose="020B0000000000000000" pitchFamily="34" charset="77"/>
              </a:rPr>
              <a:t> AES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utiče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odabir</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implementacije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Odabir</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implementacije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dalje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performanse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potrebe</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resursima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korišćenju</a:t>
            </a:r>
            <a:r>
              <a:rPr lang="en-US" sz="1200" dirty="0">
                <a:latin typeface="Avenir Book" panose="02000503020000020003" pitchFamily="2" charset="0"/>
                <a:ea typeface="Lato Light" panose="020F0502020204030203" pitchFamily="34" charset="0"/>
                <a:cs typeface="Mukta ExtraLight" panose="020B0000000000000000" pitchFamily="34" charset="77"/>
              </a:rPr>
              <a:t> u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aplikacijama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15" name="TextBox 14">
            <a:extLst>
              <a:ext uri="{FF2B5EF4-FFF2-40B4-BE49-F238E27FC236}">
                <a16:creationId xmlns:a16="http://schemas.microsoft.com/office/drawing/2014/main" id="{983E0EE3-95C5-59D9-AB29-89893DD9EB5F}"/>
              </a:ext>
            </a:extLst>
          </p:cNvPr>
          <p:cNvSpPr txBox="1"/>
          <p:nvPr/>
        </p:nvSpPr>
        <p:spPr>
          <a:xfrm>
            <a:off x="658525" y="2604519"/>
            <a:ext cx="1043037"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AES</a:t>
            </a:r>
          </a:p>
        </p:txBody>
      </p:sp>
      <p:sp>
        <p:nvSpPr>
          <p:cNvPr id="16" name="Rectangle 15">
            <a:extLst>
              <a:ext uri="{FF2B5EF4-FFF2-40B4-BE49-F238E27FC236}">
                <a16:creationId xmlns:a16="http://schemas.microsoft.com/office/drawing/2014/main" id="{9CDAA546-9262-0BA8-B0BE-C0D427097973}"/>
              </a:ext>
            </a:extLst>
          </p:cNvPr>
          <p:cNvSpPr/>
          <p:nvPr/>
        </p:nvSpPr>
        <p:spPr>
          <a:xfrm>
            <a:off x="5072588" y="2067877"/>
            <a:ext cx="3630244" cy="144831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Subtitle 2">
            <a:extLst>
              <a:ext uri="{FF2B5EF4-FFF2-40B4-BE49-F238E27FC236}">
                <a16:creationId xmlns:a16="http://schemas.microsoft.com/office/drawing/2014/main" id="{4E22F62D-4ADA-28FA-B2B6-E7BFE9BB4BA7}"/>
              </a:ext>
            </a:extLst>
          </p:cNvPr>
          <p:cNvSpPr txBox="1">
            <a:spLocks/>
          </p:cNvSpPr>
          <p:nvPr/>
        </p:nvSpPr>
        <p:spPr>
          <a:xfrm>
            <a:off x="5324408" y="2289693"/>
            <a:ext cx="3139522" cy="99399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specifikacije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utiču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dizajn</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Kriptoanaliza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snagu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48" name="Rectangle 47">
            <a:extLst>
              <a:ext uri="{FF2B5EF4-FFF2-40B4-BE49-F238E27FC236}">
                <a16:creationId xmlns:a16="http://schemas.microsoft.com/office/drawing/2014/main" id="{EEE86E0D-66E5-36B1-1495-DB57676621CF}"/>
              </a:ext>
            </a:extLst>
          </p:cNvPr>
          <p:cNvSpPr/>
          <p:nvPr/>
        </p:nvSpPr>
        <p:spPr>
          <a:xfrm>
            <a:off x="8710247" y="1593895"/>
            <a:ext cx="3194338" cy="469274"/>
          </a:xfrm>
          <a:prstGeom prst="rect">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TextBox 48">
            <a:extLst>
              <a:ext uri="{FF2B5EF4-FFF2-40B4-BE49-F238E27FC236}">
                <a16:creationId xmlns:a16="http://schemas.microsoft.com/office/drawing/2014/main" id="{FFC721CA-D654-4A9D-4953-5D478BC4412C}"/>
              </a:ext>
            </a:extLst>
          </p:cNvPr>
          <p:cNvSpPr txBox="1"/>
          <p:nvPr/>
        </p:nvSpPr>
        <p:spPr>
          <a:xfrm>
            <a:off x="9265844" y="1657868"/>
            <a:ext cx="2403907" cy="338554"/>
          </a:xfrm>
          <a:prstGeom prst="rect">
            <a:avLst/>
          </a:prstGeom>
          <a:noFill/>
        </p:spPr>
        <p:txBody>
          <a:bodyPr wrap="square" rtlCol="0" anchor="ctr" anchorCtr="0">
            <a:spAutoFit/>
          </a:bodyPr>
          <a:lstStyle/>
          <a:p>
            <a:pPr algn="ctr"/>
            <a:r>
              <a:rPr lang="en-US" sz="1600" b="1" dirty="0" err="1">
                <a:solidFill>
                  <a:schemeClr val="bg1"/>
                </a:solidFill>
                <a:latin typeface="Avenir Book" panose="02000503020000020003" pitchFamily="2" charset="0"/>
                <a:ea typeface="League Spartan" charset="0"/>
                <a:cs typeface="Poppins" pitchFamily="2" charset="77"/>
              </a:rPr>
              <a:t>Hardver</a:t>
            </a:r>
            <a:r>
              <a:rPr lang="en-US" sz="1600" b="1" dirty="0">
                <a:solidFill>
                  <a:schemeClr val="bg1"/>
                </a:solidFill>
                <a:latin typeface="Avenir Book" panose="02000503020000020003" pitchFamily="2" charset="0"/>
                <a:ea typeface="League Spartan" charset="0"/>
                <a:cs typeface="Poppins" pitchFamily="2" charset="77"/>
              </a:rPr>
              <a:t> ⇆ </a:t>
            </a:r>
            <a:r>
              <a:rPr lang="en-US" sz="1600" b="1" dirty="0" err="1">
                <a:solidFill>
                  <a:schemeClr val="bg1"/>
                </a:solidFill>
                <a:latin typeface="Avenir Book" panose="02000503020000020003" pitchFamily="2" charset="0"/>
                <a:ea typeface="League Spartan" charset="0"/>
                <a:cs typeface="Poppins" pitchFamily="2" charset="77"/>
              </a:rPr>
              <a:t>Bezbednost</a:t>
            </a:r>
            <a:endParaRPr lang="en-US" sz="1600" b="1" dirty="0">
              <a:solidFill>
                <a:schemeClr val="bg1"/>
              </a:solidFill>
              <a:latin typeface="Avenir Book" panose="02000503020000020003" pitchFamily="2" charset="0"/>
              <a:ea typeface="League Spartan" charset="0"/>
              <a:cs typeface="Poppins" pitchFamily="2" charset="77"/>
            </a:endParaRPr>
          </a:p>
        </p:txBody>
      </p:sp>
      <p:sp>
        <p:nvSpPr>
          <p:cNvPr id="50" name="Rectangle 49">
            <a:extLst>
              <a:ext uri="{FF2B5EF4-FFF2-40B4-BE49-F238E27FC236}">
                <a16:creationId xmlns:a16="http://schemas.microsoft.com/office/drawing/2014/main" id="{E7920600-6FA5-F941-3738-927CFCFB0AA6}"/>
              </a:ext>
            </a:extLst>
          </p:cNvPr>
          <p:cNvSpPr/>
          <p:nvPr/>
        </p:nvSpPr>
        <p:spPr>
          <a:xfrm>
            <a:off x="8717662" y="2067877"/>
            <a:ext cx="3194532" cy="144831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Subtitle 2">
            <a:extLst>
              <a:ext uri="{FF2B5EF4-FFF2-40B4-BE49-F238E27FC236}">
                <a16:creationId xmlns:a16="http://schemas.microsoft.com/office/drawing/2014/main" id="{4308EE51-E40A-F77E-5C73-0A834D2E6DD9}"/>
              </a:ext>
            </a:extLst>
          </p:cNvPr>
          <p:cNvSpPr txBox="1">
            <a:spLocks/>
          </p:cNvSpPr>
          <p:nvPr/>
        </p:nvSpPr>
        <p:spPr>
          <a:xfrm>
            <a:off x="9051816" y="2152497"/>
            <a:ext cx="2617937" cy="1224822"/>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Veličina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ključa</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šifrovanje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utiče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efikasnost</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implementacija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side-channel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napade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bazirarne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vremenu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snazi</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70" name="Rectangle 69">
            <a:extLst>
              <a:ext uri="{FF2B5EF4-FFF2-40B4-BE49-F238E27FC236}">
                <a16:creationId xmlns:a16="http://schemas.microsoft.com/office/drawing/2014/main" id="{E51851C6-8D23-0F62-2367-43A865940AE6}"/>
              </a:ext>
            </a:extLst>
          </p:cNvPr>
          <p:cNvSpPr/>
          <p:nvPr/>
        </p:nvSpPr>
        <p:spPr>
          <a:xfrm>
            <a:off x="254089" y="3501539"/>
            <a:ext cx="1363169" cy="142064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Rectangle 70">
            <a:extLst>
              <a:ext uri="{FF2B5EF4-FFF2-40B4-BE49-F238E27FC236}">
                <a16:creationId xmlns:a16="http://schemas.microsoft.com/office/drawing/2014/main" id="{B9FB888E-3441-24EA-FAB3-8017347654C5}"/>
              </a:ext>
            </a:extLst>
          </p:cNvPr>
          <p:cNvSpPr/>
          <p:nvPr/>
        </p:nvSpPr>
        <p:spPr>
          <a:xfrm>
            <a:off x="1632089" y="3501539"/>
            <a:ext cx="3406332" cy="1420641"/>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Rectangle 71">
            <a:extLst>
              <a:ext uri="{FF2B5EF4-FFF2-40B4-BE49-F238E27FC236}">
                <a16:creationId xmlns:a16="http://schemas.microsoft.com/office/drawing/2014/main" id="{BD15C77B-C8BB-291F-EA29-CF2B08A47F35}"/>
              </a:ext>
            </a:extLst>
          </p:cNvPr>
          <p:cNvSpPr/>
          <p:nvPr/>
        </p:nvSpPr>
        <p:spPr>
          <a:xfrm>
            <a:off x="5075700" y="3488518"/>
            <a:ext cx="3630244" cy="144831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Rectangle 72">
            <a:extLst>
              <a:ext uri="{FF2B5EF4-FFF2-40B4-BE49-F238E27FC236}">
                <a16:creationId xmlns:a16="http://schemas.microsoft.com/office/drawing/2014/main" id="{79278F57-8AE6-58EF-52F8-1AB26220C10D}"/>
              </a:ext>
            </a:extLst>
          </p:cNvPr>
          <p:cNvSpPr/>
          <p:nvPr/>
        </p:nvSpPr>
        <p:spPr>
          <a:xfrm>
            <a:off x="8720774" y="3488518"/>
            <a:ext cx="3194532" cy="1448310"/>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Rectangle 73">
            <a:extLst>
              <a:ext uri="{FF2B5EF4-FFF2-40B4-BE49-F238E27FC236}">
                <a16:creationId xmlns:a16="http://schemas.microsoft.com/office/drawing/2014/main" id="{8617CFAE-92AE-9836-07CB-3A8712AC28CB}"/>
              </a:ext>
            </a:extLst>
          </p:cNvPr>
          <p:cNvSpPr/>
          <p:nvPr/>
        </p:nvSpPr>
        <p:spPr>
          <a:xfrm>
            <a:off x="256727" y="4930535"/>
            <a:ext cx="1363169" cy="1542885"/>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Rectangle 74">
            <a:extLst>
              <a:ext uri="{FF2B5EF4-FFF2-40B4-BE49-F238E27FC236}">
                <a16:creationId xmlns:a16="http://schemas.microsoft.com/office/drawing/2014/main" id="{AC32A271-6635-C9CF-ADAC-B694206FA5E1}"/>
              </a:ext>
            </a:extLst>
          </p:cNvPr>
          <p:cNvSpPr/>
          <p:nvPr/>
        </p:nvSpPr>
        <p:spPr>
          <a:xfrm>
            <a:off x="1634727" y="4930535"/>
            <a:ext cx="3406332" cy="154288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Rectangle 75">
            <a:extLst>
              <a:ext uri="{FF2B5EF4-FFF2-40B4-BE49-F238E27FC236}">
                <a16:creationId xmlns:a16="http://schemas.microsoft.com/office/drawing/2014/main" id="{F3FFAA96-5869-02DA-6B04-7E70A62D3972}"/>
              </a:ext>
            </a:extLst>
          </p:cNvPr>
          <p:cNvSpPr/>
          <p:nvPr/>
        </p:nvSpPr>
        <p:spPr>
          <a:xfrm>
            <a:off x="5078338" y="4917513"/>
            <a:ext cx="3630244" cy="157293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69BD8D71-89AE-F21D-EA4C-0F6A5F9BA7A2}"/>
              </a:ext>
            </a:extLst>
          </p:cNvPr>
          <p:cNvSpPr/>
          <p:nvPr/>
        </p:nvSpPr>
        <p:spPr>
          <a:xfrm>
            <a:off x="8723412" y="4917513"/>
            <a:ext cx="3194532" cy="1572933"/>
          </a:xfrm>
          <a:prstGeom prst="rect">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Subtitle 2">
            <a:extLst>
              <a:ext uri="{FF2B5EF4-FFF2-40B4-BE49-F238E27FC236}">
                <a16:creationId xmlns:a16="http://schemas.microsoft.com/office/drawing/2014/main" id="{B8AFEB0C-E70D-3A46-4BEB-1E78DE18FE01}"/>
              </a:ext>
            </a:extLst>
          </p:cNvPr>
          <p:cNvSpPr txBox="1">
            <a:spLocks/>
          </p:cNvSpPr>
          <p:nvPr/>
        </p:nvSpPr>
        <p:spPr>
          <a:xfrm>
            <a:off x="1766174" y="3784571"/>
            <a:ext cx="3095304" cy="99399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Izlaže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bezbednosne</a:t>
            </a:r>
            <a:r>
              <a:rPr lang="en-US" sz="1200" dirty="0">
                <a:latin typeface="Avenir Book" panose="02000503020000020003" pitchFamily="2" charset="0"/>
                <a:ea typeface="Lato Light" panose="020F0502020204030203" pitchFamily="34" charset="0"/>
                <a:cs typeface="Mukta ExtraLight" panose="020B0000000000000000" pitchFamily="34" charset="77"/>
              </a:rPr>
              <a:t> primitive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putem</a:t>
            </a:r>
            <a:r>
              <a:rPr lang="en-US" sz="1200" dirty="0">
                <a:latin typeface="Avenir Book" panose="02000503020000020003" pitchFamily="2" charset="0"/>
                <a:ea typeface="Lato Light" panose="020F0502020204030203" pitchFamily="34" charset="0"/>
                <a:cs typeface="Mukta ExtraLight" panose="020B0000000000000000" pitchFamily="34" charset="77"/>
              </a:rPr>
              <a:t> ISA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proširenja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Program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optimizovan</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korišćenje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hardverskih</a:t>
            </a:r>
            <a:r>
              <a:rPr lang="en-US" sz="1200" dirty="0">
                <a:latin typeface="Avenir Book" panose="02000503020000020003" pitchFamily="2" charset="0"/>
                <a:ea typeface="Lato Light" panose="020F0502020204030203" pitchFamily="34" charset="0"/>
                <a:cs typeface="Mukta ExtraLight" panose="020B0000000000000000" pitchFamily="34" charset="77"/>
              </a:rPr>
              <a:t> ISA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proširenja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7" name="TextBox 86">
            <a:extLst>
              <a:ext uri="{FF2B5EF4-FFF2-40B4-BE49-F238E27FC236}">
                <a16:creationId xmlns:a16="http://schemas.microsoft.com/office/drawing/2014/main" id="{567B6960-426A-3F3F-F67A-F0B33AEEEAEF}"/>
              </a:ext>
            </a:extLst>
          </p:cNvPr>
          <p:cNvSpPr txBox="1"/>
          <p:nvPr/>
        </p:nvSpPr>
        <p:spPr>
          <a:xfrm>
            <a:off x="665252" y="4072723"/>
            <a:ext cx="1043037"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TEE</a:t>
            </a:r>
          </a:p>
        </p:txBody>
      </p:sp>
      <p:sp>
        <p:nvSpPr>
          <p:cNvPr id="88" name="Subtitle 2">
            <a:extLst>
              <a:ext uri="{FF2B5EF4-FFF2-40B4-BE49-F238E27FC236}">
                <a16:creationId xmlns:a16="http://schemas.microsoft.com/office/drawing/2014/main" id="{39CD44C7-95FD-D5B4-AF76-66DE7BD5CEB8}"/>
              </a:ext>
            </a:extLst>
          </p:cNvPr>
          <p:cNvSpPr txBox="1">
            <a:spLocks/>
          </p:cNvSpPr>
          <p:nvPr/>
        </p:nvSpPr>
        <p:spPr>
          <a:xfrm>
            <a:off x="5310424" y="3738003"/>
            <a:ext cx="3139522" cy="99399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izmene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implementacije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kako</a:t>
            </a:r>
            <a:r>
              <a:rPr lang="en-US" sz="1200" dirty="0">
                <a:latin typeface="Avenir Book" panose="02000503020000020003" pitchFamily="2" charset="0"/>
                <a:ea typeface="Lato Light" panose="020F0502020204030203" pitchFamily="34" charset="0"/>
                <a:cs typeface="Mukta ExtraLight" panose="020B0000000000000000" pitchFamily="34" charset="77"/>
              </a:rPr>
              <a:t> bi se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iskoristile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bezbednosne</a:t>
            </a:r>
            <a:r>
              <a:rPr lang="en-US" sz="1200" dirty="0">
                <a:latin typeface="Avenir Book" panose="02000503020000020003" pitchFamily="2" charset="0"/>
                <a:ea typeface="Lato Light" panose="020F0502020204030203" pitchFamily="34" charset="0"/>
                <a:cs typeface="Mukta ExtraLight" panose="020B0000000000000000" pitchFamily="34" charset="77"/>
              </a:rPr>
              <a:t> primitive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Izlaže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modela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prertnji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nivou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89" name="Subtitle 2">
            <a:extLst>
              <a:ext uri="{FF2B5EF4-FFF2-40B4-BE49-F238E27FC236}">
                <a16:creationId xmlns:a16="http://schemas.microsoft.com/office/drawing/2014/main" id="{56D323B6-1A01-A8EB-E816-81870DE541A9}"/>
              </a:ext>
            </a:extLst>
          </p:cNvPr>
          <p:cNvSpPr txBox="1">
            <a:spLocks/>
          </p:cNvSpPr>
          <p:nvPr/>
        </p:nvSpPr>
        <p:spPr>
          <a:xfrm>
            <a:off x="9051816" y="3468601"/>
            <a:ext cx="2617937" cy="149258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Prebacivanje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korena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poverenja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engl.</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root-of-trust</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Hardvarski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bazirana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udaljena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atestaija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omogućava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i="1" dirty="0">
                <a:latin typeface="Avenir Book" panose="02000503020000020003" pitchFamily="2" charset="0"/>
                <a:ea typeface="Lato Light" panose="020F0502020204030203" pitchFamily="34" charset="0"/>
                <a:cs typeface="Mukta ExtraLight" panose="020B0000000000000000" pitchFamily="34" charset="77"/>
              </a:rPr>
              <a:t>root-of-trust</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Utiče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bezbednosne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zahteve</a:t>
            </a:r>
            <a:r>
              <a:rPr lang="en-US" sz="1200" dirty="0">
                <a:latin typeface="Avenir Book" panose="02000503020000020003" pitchFamily="2" charset="0"/>
                <a:ea typeface="Lato Light" panose="020F0502020204030203" pitchFamily="34" charset="0"/>
                <a:cs typeface="Mukta ExtraLight" panose="020B0000000000000000" pitchFamily="34" charset="77"/>
              </a:rPr>
              <a:t> da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maksimalno</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iskoriste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90" name="Subtitle 2">
            <a:extLst>
              <a:ext uri="{FF2B5EF4-FFF2-40B4-BE49-F238E27FC236}">
                <a16:creationId xmlns:a16="http://schemas.microsoft.com/office/drawing/2014/main" id="{B459D1C6-F5A9-9E3F-45E9-2E6D1FAEDFF0}"/>
              </a:ext>
            </a:extLst>
          </p:cNvPr>
          <p:cNvSpPr txBox="1">
            <a:spLocks/>
          </p:cNvSpPr>
          <p:nvPr/>
        </p:nvSpPr>
        <p:spPr>
          <a:xfrm>
            <a:off x="1807478" y="5137912"/>
            <a:ext cx="3095304" cy="99399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arhitektura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ubrzanja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zavise</a:t>
            </a:r>
            <a:r>
              <a:rPr lang="en-US" sz="1200" dirty="0">
                <a:latin typeface="Avenir Book" panose="02000503020000020003" pitchFamily="2" charset="0"/>
                <a:ea typeface="Lato Light" panose="020F0502020204030203" pitchFamily="34" charset="0"/>
                <a:cs typeface="Mukta ExtraLight" panose="020B0000000000000000" pitchFamily="34" charset="77"/>
              </a:rPr>
              <a:t> od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mogućnosti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paralelizovanja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Troškovi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visokih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performansi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zahtevaju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hardversku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podršku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ubrzanje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91" name="TextBox 90">
            <a:extLst>
              <a:ext uri="{FF2B5EF4-FFF2-40B4-BE49-F238E27FC236}">
                <a16:creationId xmlns:a16="http://schemas.microsoft.com/office/drawing/2014/main" id="{EDBD4280-B247-733B-1E67-D8B9DA9B590D}"/>
              </a:ext>
            </a:extLst>
          </p:cNvPr>
          <p:cNvSpPr txBox="1"/>
          <p:nvPr/>
        </p:nvSpPr>
        <p:spPr>
          <a:xfrm>
            <a:off x="711530" y="5465630"/>
            <a:ext cx="1043037" cy="338554"/>
          </a:xfrm>
          <a:prstGeom prst="rect">
            <a:avLst/>
          </a:prstGeom>
          <a:noFill/>
        </p:spPr>
        <p:txBody>
          <a:bodyPr wrap="square" rtlCol="0" anchor="ctr" anchorCtr="0">
            <a:spAutoFit/>
          </a:bodyPr>
          <a:lstStyle/>
          <a:p>
            <a:r>
              <a:rPr lang="en-US" sz="1600" b="1" dirty="0">
                <a:solidFill>
                  <a:schemeClr val="tx2"/>
                </a:solidFill>
                <a:latin typeface="Avenir Book" panose="02000503020000020003" pitchFamily="2" charset="0"/>
                <a:ea typeface="League Spartan" charset="0"/>
                <a:cs typeface="Poppins" pitchFamily="2" charset="77"/>
              </a:rPr>
              <a:t>HE</a:t>
            </a:r>
          </a:p>
        </p:txBody>
      </p:sp>
      <p:sp>
        <p:nvSpPr>
          <p:cNvPr id="92" name="Subtitle 2">
            <a:extLst>
              <a:ext uri="{FF2B5EF4-FFF2-40B4-BE49-F238E27FC236}">
                <a16:creationId xmlns:a16="http://schemas.microsoft.com/office/drawing/2014/main" id="{49BFFE44-871B-A857-FC9F-FEF226774089}"/>
              </a:ext>
            </a:extLst>
          </p:cNvPr>
          <p:cNvSpPr txBox="1">
            <a:spLocks/>
          </p:cNvSpPr>
          <p:nvPr/>
        </p:nvSpPr>
        <p:spPr>
          <a:xfrm>
            <a:off x="5324408" y="4908250"/>
            <a:ext cx="3139522" cy="149258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HE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ograničava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skup</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efikasnih</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instrukcija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izvršavanja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komplikovane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logike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Zahteva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kvantizaciju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na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vrednosti</a:t>
            </a:r>
            <a:r>
              <a:rPr lang="en-US" sz="1200" dirty="0">
                <a:latin typeface="Avenir Book" panose="02000503020000020003" pitchFamily="2" charset="0"/>
                <a:ea typeface="Lato Light" panose="020F0502020204030203" pitchFamily="34" charset="0"/>
                <a:cs typeface="Mukta ExtraLight" panose="020B0000000000000000" pitchFamily="34" charset="77"/>
              </a:rPr>
              <a:t> HE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koje</a:t>
            </a:r>
            <a:r>
              <a:rPr lang="en-US" sz="1200" dirty="0">
                <a:latin typeface="Avenir Book" panose="02000503020000020003" pitchFamily="2" charset="0"/>
                <a:ea typeface="Lato Light" panose="020F0502020204030203" pitchFamily="34" charset="0"/>
                <a:cs typeface="Mukta ExtraLight" panose="020B0000000000000000" pitchFamily="34" charset="77"/>
              </a:rPr>
              <a:t> se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mogu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kodirati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Ponašanje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aplikacije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budžet</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šum</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podešavanja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parametara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šifrovanja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93" name="Subtitle 2">
            <a:extLst>
              <a:ext uri="{FF2B5EF4-FFF2-40B4-BE49-F238E27FC236}">
                <a16:creationId xmlns:a16="http://schemas.microsoft.com/office/drawing/2014/main" id="{963909D1-25F2-DC8D-9BFA-5FBAEB51733F}"/>
              </a:ext>
            </a:extLst>
          </p:cNvPr>
          <p:cNvSpPr txBox="1">
            <a:spLocks/>
          </p:cNvSpPr>
          <p:nvPr/>
        </p:nvSpPr>
        <p:spPr>
          <a:xfrm>
            <a:off x="9051817" y="4945183"/>
            <a:ext cx="2617937" cy="1455655"/>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Podešavanja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parametra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šifrovanja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širinu</a:t>
            </a:r>
            <a:r>
              <a:rPr lang="en-US" sz="1200" dirty="0">
                <a:latin typeface="Avenir Book" panose="02000503020000020003" pitchFamily="2" charset="0"/>
                <a:ea typeface="Lato Light" panose="020F0502020204030203" pitchFamily="34" charset="0"/>
                <a:cs typeface="Mukta ExtraLight" panose="020B0000000000000000" pitchFamily="34" charset="77"/>
              </a:rPr>
              <a:t> puta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podataka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i</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veličinu</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memorije</a:t>
            </a:r>
            <a:r>
              <a:rPr lang="en-US" sz="1200" dirty="0">
                <a:latin typeface="Avenir Book" panose="02000503020000020003" pitchFamily="2" charset="0"/>
                <a:ea typeface="Lato Light" panose="020F0502020204030203" pitchFamily="34" charset="0"/>
                <a:cs typeface="Mukta ExtraLight" panose="020B0000000000000000" pitchFamily="34" charset="77"/>
              </a:rPr>
              <a:t>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čuvanje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rezultata</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a:p>
            <a:pPr algn="l">
              <a:lnSpc>
                <a:spcPts val="1750"/>
              </a:lnSpc>
            </a:pPr>
            <a:r>
              <a:rPr lang="en-US" sz="1200" dirty="0">
                <a:latin typeface="Avenir Book" panose="02000503020000020003" pitchFamily="2" charset="0"/>
                <a:ea typeface="Lato Light" panose="020F0502020204030203" pitchFamily="34" charset="0"/>
                <a:cs typeface="Mukta ExtraLight" panose="020B0000000000000000" pitchFamily="34" charset="77"/>
              </a:rPr>
              <a:t>← HE </a:t>
            </a:r>
            <a:r>
              <a:rPr lang="en-US" sz="1200" dirty="0" err="1">
                <a:latin typeface="Avenir Book" panose="02000503020000020003" pitchFamily="2" charset="0"/>
                <a:ea typeface="Lato Light" panose="020F0502020204030203" pitchFamily="34" charset="0"/>
                <a:cs typeface="Mukta ExtraLight" panose="020B0000000000000000" pitchFamily="34" charset="77"/>
              </a:rPr>
              <a:t>šema</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određuje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korisne</a:t>
            </a:r>
            <a:r>
              <a:rPr lang="en-US" sz="1200" dirty="0">
                <a:latin typeface="Avenir Book" panose="02000503020000020003" pitchFamily="2" charset="0"/>
                <a:ea typeface="Lato Light" panose="020F0502020204030203" pitchFamily="34" charset="0"/>
                <a:cs typeface="Mukta ExtraLight" panose="020B0000000000000000" pitchFamily="34" charset="77"/>
              </a:rPr>
              <a:t> </a:t>
            </a:r>
            <a:r>
              <a:rPr lang="en-US" sz="1200" dirty="0" err="1">
                <a:latin typeface="Avenir Book" panose="02000503020000020003" pitchFamily="2" charset="0"/>
                <a:ea typeface="Lato Light" panose="020F0502020204030203" pitchFamily="34" charset="0"/>
                <a:cs typeface="Mukta ExtraLight" panose="020B0000000000000000" pitchFamily="34" charset="77"/>
              </a:rPr>
              <a:t>računske</a:t>
            </a:r>
            <a:r>
              <a:rPr lang="en-US" sz="1200" dirty="0">
                <a:latin typeface="Avenir Book" panose="02000503020000020003" pitchFamily="2" charset="0"/>
                <a:ea typeface="Lato Light" panose="020F0502020204030203" pitchFamily="34" charset="0"/>
                <a:cs typeface="Mukta ExtraLight" panose="020B0000000000000000" pitchFamily="34" charset="77"/>
              </a:rPr>
              <a:t> primitive za </a:t>
            </a:r>
            <a:r>
              <a:rPr lang="en-US" sz="1200" dirty="0" err="1">
                <a:latin typeface="Avenir Book" panose="02000503020000020003" pitchFamily="2" charset="0"/>
                <a:ea typeface="Lato Light" panose="020F0502020204030203" pitchFamily="34" charset="0"/>
                <a:cs typeface="Mukta ExtraLight" panose="020B0000000000000000" pitchFamily="34" charset="77"/>
              </a:rPr>
              <a:t>ubrzanje</a:t>
            </a:r>
            <a:endParaRPr lang="en-US" sz="1200" dirty="0">
              <a:latin typeface="Avenir Book" panose="02000503020000020003" pitchFamily="2" charset="0"/>
              <a:ea typeface="Lato Light" panose="020F0502020204030203" pitchFamily="34" charset="0"/>
              <a:cs typeface="Mukta ExtraLight" panose="020B0000000000000000" pitchFamily="34" charset="77"/>
            </a:endParaRPr>
          </a:p>
        </p:txBody>
      </p:sp>
      <p:sp>
        <p:nvSpPr>
          <p:cNvPr id="94" name="TextBox 93">
            <a:extLst>
              <a:ext uri="{FF2B5EF4-FFF2-40B4-BE49-F238E27FC236}">
                <a16:creationId xmlns:a16="http://schemas.microsoft.com/office/drawing/2014/main" id="{D8A6E6AC-1300-5F25-B740-73317BECE9E6}"/>
              </a:ext>
            </a:extLst>
          </p:cNvPr>
          <p:cNvSpPr txBox="1"/>
          <p:nvPr/>
        </p:nvSpPr>
        <p:spPr>
          <a:xfrm>
            <a:off x="101133" y="6504765"/>
            <a:ext cx="6939207" cy="451406"/>
          </a:xfrm>
          <a:prstGeom prst="rect">
            <a:avLst/>
          </a:prstGeom>
          <a:noFill/>
        </p:spPr>
        <p:txBody>
          <a:bodyPr wrap="none" rtlCol="0">
            <a:spAutoFit/>
          </a:bodyPr>
          <a:lstStyle/>
          <a:p>
            <a:r>
              <a:rPr lang="en-US" sz="1400" baseline="30000" dirty="0" err="1">
                <a:latin typeface="Avenir Book" panose="02000503020000020003" pitchFamily="2" charset="0"/>
              </a:rPr>
              <a:t>Dangwal</a:t>
            </a:r>
            <a:r>
              <a:rPr lang="en-US" sz="1400" baseline="30000" dirty="0">
                <a:latin typeface="Avenir Book" panose="02000503020000020003" pitchFamily="2" charset="0"/>
              </a:rPr>
              <a:t> et al. </a:t>
            </a:r>
            <a:r>
              <a:rPr lang="en-US" sz="1400" baseline="30000" dirty="0" err="1">
                <a:latin typeface="Avenir Book" panose="02000503020000020003" pitchFamily="2" charset="0"/>
              </a:rPr>
              <a:t>SoK</a:t>
            </a:r>
            <a:r>
              <a:rPr lang="en-US" sz="1400" baseline="30000" dirty="0">
                <a:latin typeface="Avenir Book" panose="02000503020000020003" pitchFamily="2" charset="0"/>
              </a:rPr>
              <a:t>: Opportunities for Software-Hardware-Security Codesign for Next Generation Secure Computing.</a:t>
            </a:r>
          </a:p>
          <a:p>
            <a:r>
              <a:rPr lang="en-US" sz="1400" baseline="30000" dirty="0">
                <a:latin typeface="Avenir Book" panose="02000503020000020003" pitchFamily="2" charset="0"/>
              </a:rPr>
              <a:t>HASP '20: Proceedings of the 9th International Workshop on Hardware and Architectural Support for Security and Privacy. 2020</a:t>
            </a:r>
            <a:endParaRPr lang="en-US" sz="1400"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2E80C456-91CF-3A63-0999-03231C87D67E}"/>
              </a:ext>
            </a:extLst>
          </p:cNvPr>
          <p:cNvSpPr>
            <a:spLocks noGrp="1"/>
          </p:cNvSpPr>
          <p:nvPr>
            <p:ph type="sldNum" sz="quarter" idx="12"/>
          </p:nvPr>
        </p:nvSpPr>
        <p:spPr/>
        <p:txBody>
          <a:bodyPr/>
          <a:lstStyle/>
          <a:p>
            <a:fld id="{9041FEBA-683F-B44C-A647-A4FB58DC8725}" type="slidenum">
              <a:rPr lang="en-US" smtClean="0"/>
              <a:t>65</a:t>
            </a:fld>
            <a:endParaRPr lang="en-US"/>
          </a:p>
        </p:txBody>
      </p:sp>
    </p:spTree>
    <p:extLst>
      <p:ext uri="{BB962C8B-B14F-4D97-AF65-F5344CB8AC3E}">
        <p14:creationId xmlns:p14="http://schemas.microsoft.com/office/powerpoint/2010/main" val="2601335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a:xfrm>
            <a:off x="609600" y="740770"/>
            <a:ext cx="10972800" cy="676868"/>
          </a:xfrm>
        </p:spPr>
        <p:txBody>
          <a:bodyPr anchor="ctr">
            <a:normAutofit/>
          </a:bodyPr>
          <a:lstStyle/>
          <a:p>
            <a:pPr>
              <a:lnSpc>
                <a:spcPct val="90000"/>
              </a:lnSpc>
            </a:pPr>
            <a:r>
              <a:rPr lang="en-US" sz="4100" dirty="0" err="1"/>
              <a:t>Faktori</a:t>
            </a:r>
            <a:r>
              <a:rPr lang="en-US" sz="4100" dirty="0"/>
              <a:t> za </a:t>
            </a:r>
            <a:r>
              <a:rPr lang="en-US" sz="4100" dirty="0" err="1"/>
              <a:t>razvoj</a:t>
            </a:r>
            <a:r>
              <a:rPr lang="en-US" sz="4100" dirty="0"/>
              <a:t> HW-SW </a:t>
            </a:r>
            <a:r>
              <a:rPr lang="en-US" sz="4100" dirty="0" err="1"/>
              <a:t>kodizajna</a:t>
            </a:r>
            <a:endParaRPr lang="en-US" sz="4100" dirty="0"/>
          </a:p>
        </p:txBody>
      </p:sp>
      <p:sp>
        <p:nvSpPr>
          <p:cNvPr id="4" name="TextBox 3">
            <a:extLst>
              <a:ext uri="{FF2B5EF4-FFF2-40B4-BE49-F238E27FC236}">
                <a16:creationId xmlns:a16="http://schemas.microsoft.com/office/drawing/2014/main" id="{48967233-AD29-414F-52FF-017A4C640DE3}"/>
              </a:ext>
            </a:extLst>
          </p:cNvPr>
          <p:cNvSpPr txBox="1"/>
          <p:nvPr/>
        </p:nvSpPr>
        <p:spPr>
          <a:xfrm>
            <a:off x="895739" y="6447453"/>
            <a:ext cx="184731" cy="369332"/>
          </a:xfrm>
          <a:prstGeom prst="rect">
            <a:avLst/>
          </a:prstGeom>
          <a:noFill/>
        </p:spPr>
        <p:txBody>
          <a:bodyPr wrap="none" rtlCol="0">
            <a:spAutoFit/>
          </a:bodyPr>
          <a:lstStyle/>
          <a:p>
            <a:endParaRPr lang="en-US" dirty="0"/>
          </a:p>
        </p:txBody>
      </p:sp>
      <p:sp>
        <p:nvSpPr>
          <p:cNvPr id="5" name="Triangle 4">
            <a:extLst>
              <a:ext uri="{FF2B5EF4-FFF2-40B4-BE49-F238E27FC236}">
                <a16:creationId xmlns:a16="http://schemas.microsoft.com/office/drawing/2014/main" id="{B5DD02E3-6528-6B7D-224F-5A09E67F1068}"/>
              </a:ext>
            </a:extLst>
          </p:cNvPr>
          <p:cNvSpPr/>
          <p:nvPr/>
        </p:nvSpPr>
        <p:spPr>
          <a:xfrm>
            <a:off x="5307105" y="4661647"/>
            <a:ext cx="1183342" cy="10219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687A0F-1EA3-B790-052C-3EA91E216C31}"/>
              </a:ext>
            </a:extLst>
          </p:cNvPr>
          <p:cNvSpPr/>
          <p:nvPr/>
        </p:nvSpPr>
        <p:spPr>
          <a:xfrm>
            <a:off x="2738717" y="4554071"/>
            <a:ext cx="6320117" cy="107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B55628B-344B-8098-B996-11FCF0305DA5}"/>
              </a:ext>
            </a:extLst>
          </p:cNvPr>
          <p:cNvSpPr txBox="1"/>
          <p:nvPr/>
        </p:nvSpPr>
        <p:spPr>
          <a:xfrm>
            <a:off x="392013" y="4284693"/>
            <a:ext cx="2332498" cy="646331"/>
          </a:xfrm>
          <a:prstGeom prst="rect">
            <a:avLst/>
          </a:prstGeom>
          <a:noFill/>
        </p:spPr>
        <p:txBody>
          <a:bodyPr wrap="none" rtlCol="0">
            <a:spAutoFit/>
          </a:bodyPr>
          <a:lstStyle/>
          <a:p>
            <a:pPr algn="ctr"/>
            <a:r>
              <a:rPr lang="en-US" b="1" dirty="0" err="1">
                <a:latin typeface="Avenir Book" panose="02000503020000020003" pitchFamily="2" charset="0"/>
              </a:rPr>
              <a:t>Više</a:t>
            </a:r>
            <a:r>
              <a:rPr lang="en-US" b="1" dirty="0">
                <a:latin typeface="Avenir Book" panose="02000503020000020003" pitchFamily="2" charset="0"/>
              </a:rPr>
              <a:t> </a:t>
            </a:r>
            <a:r>
              <a:rPr lang="en-US" b="1" dirty="0" err="1">
                <a:latin typeface="Avenir Book" panose="02000503020000020003" pitchFamily="2" charset="0"/>
              </a:rPr>
              <a:t>implementacije</a:t>
            </a:r>
            <a:endParaRPr lang="en-US" b="1" dirty="0">
              <a:latin typeface="Avenir Book" panose="02000503020000020003" pitchFamily="2" charset="0"/>
            </a:endParaRPr>
          </a:p>
          <a:p>
            <a:pPr algn="ctr"/>
            <a:r>
              <a:rPr lang="en-US" b="1" dirty="0">
                <a:latin typeface="Avenir Book" panose="02000503020000020003" pitchFamily="2" charset="0"/>
              </a:rPr>
              <a:t>u </a:t>
            </a:r>
            <a:r>
              <a:rPr lang="en-US" b="1" dirty="0" err="1">
                <a:latin typeface="Avenir Book" panose="02000503020000020003" pitchFamily="2" charset="0"/>
              </a:rPr>
              <a:t>hardveru</a:t>
            </a:r>
            <a:endParaRPr lang="en-US" b="1" dirty="0">
              <a:latin typeface="Avenir Book" panose="02000503020000020003" pitchFamily="2" charset="0"/>
            </a:endParaRPr>
          </a:p>
        </p:txBody>
      </p:sp>
      <p:sp>
        <p:nvSpPr>
          <p:cNvPr id="13" name="TextBox 12">
            <a:extLst>
              <a:ext uri="{FF2B5EF4-FFF2-40B4-BE49-F238E27FC236}">
                <a16:creationId xmlns:a16="http://schemas.microsoft.com/office/drawing/2014/main" id="{B11A8834-8EC4-EEE5-899A-449BA6DB5347}"/>
              </a:ext>
            </a:extLst>
          </p:cNvPr>
          <p:cNvSpPr txBox="1"/>
          <p:nvPr/>
        </p:nvSpPr>
        <p:spPr>
          <a:xfrm>
            <a:off x="9073049" y="4284693"/>
            <a:ext cx="2332498" cy="646331"/>
          </a:xfrm>
          <a:prstGeom prst="rect">
            <a:avLst/>
          </a:prstGeom>
          <a:noFill/>
        </p:spPr>
        <p:txBody>
          <a:bodyPr wrap="none" rtlCol="0">
            <a:spAutoFit/>
          </a:bodyPr>
          <a:lstStyle/>
          <a:p>
            <a:pPr algn="ctr"/>
            <a:r>
              <a:rPr lang="en-US" b="1" dirty="0" err="1">
                <a:latin typeface="Avenir Book" panose="02000503020000020003" pitchFamily="2" charset="0"/>
              </a:rPr>
              <a:t>Više</a:t>
            </a:r>
            <a:r>
              <a:rPr lang="en-US" b="1" dirty="0">
                <a:latin typeface="Avenir Book" panose="02000503020000020003" pitchFamily="2" charset="0"/>
              </a:rPr>
              <a:t> </a:t>
            </a:r>
            <a:r>
              <a:rPr lang="en-US" b="1" dirty="0" err="1">
                <a:latin typeface="Avenir Book" panose="02000503020000020003" pitchFamily="2" charset="0"/>
              </a:rPr>
              <a:t>implementacije</a:t>
            </a:r>
            <a:endParaRPr lang="en-US" b="1" dirty="0">
              <a:latin typeface="Avenir Book" panose="02000503020000020003" pitchFamily="2" charset="0"/>
            </a:endParaRPr>
          </a:p>
          <a:p>
            <a:pPr algn="ctr"/>
            <a:r>
              <a:rPr lang="en-US" b="1" dirty="0">
                <a:latin typeface="Avenir Book" panose="02000503020000020003" pitchFamily="2" charset="0"/>
              </a:rPr>
              <a:t>u </a:t>
            </a:r>
            <a:r>
              <a:rPr lang="en-US" b="1" dirty="0" err="1">
                <a:latin typeface="Avenir Book" panose="02000503020000020003" pitchFamily="2" charset="0"/>
              </a:rPr>
              <a:t>softveru</a:t>
            </a:r>
            <a:endParaRPr lang="en-US" b="1" dirty="0">
              <a:latin typeface="Avenir Book" panose="02000503020000020003" pitchFamily="2" charset="0"/>
            </a:endParaRPr>
          </a:p>
        </p:txBody>
      </p:sp>
      <p:sp>
        <p:nvSpPr>
          <p:cNvPr id="14" name="TextBox 13">
            <a:extLst>
              <a:ext uri="{FF2B5EF4-FFF2-40B4-BE49-F238E27FC236}">
                <a16:creationId xmlns:a16="http://schemas.microsoft.com/office/drawing/2014/main" id="{3C1C0B9E-63F4-F0A0-56F2-7CA539D09ED8}"/>
              </a:ext>
            </a:extLst>
          </p:cNvPr>
          <p:cNvSpPr txBox="1"/>
          <p:nvPr/>
        </p:nvSpPr>
        <p:spPr>
          <a:xfrm>
            <a:off x="2404644" y="2662518"/>
            <a:ext cx="2670283" cy="369332"/>
          </a:xfrm>
          <a:prstGeom prst="rect">
            <a:avLst/>
          </a:prstGeom>
          <a:noFill/>
        </p:spPr>
        <p:txBody>
          <a:bodyPr wrap="none" rtlCol="0">
            <a:spAutoFit/>
          </a:bodyPr>
          <a:lstStyle/>
          <a:p>
            <a:pPr algn="ctr"/>
            <a:r>
              <a:rPr lang="en-US" dirty="0" err="1">
                <a:latin typeface="Avenir Book" panose="02000503020000020003" pitchFamily="2" charset="0"/>
              </a:rPr>
              <a:t>Poboljšanje</a:t>
            </a:r>
            <a:r>
              <a:rPr lang="en-US" dirty="0">
                <a:latin typeface="Avenir Book" panose="02000503020000020003" pitchFamily="2" charset="0"/>
              </a:rPr>
              <a:t> </a:t>
            </a:r>
            <a:r>
              <a:rPr lang="en-US" dirty="0" err="1">
                <a:latin typeface="Avenir Book" panose="02000503020000020003" pitchFamily="2" charset="0"/>
              </a:rPr>
              <a:t>performansi</a:t>
            </a:r>
            <a:endParaRPr lang="en-US" dirty="0">
              <a:latin typeface="Avenir Book" panose="02000503020000020003" pitchFamily="2" charset="0"/>
            </a:endParaRPr>
          </a:p>
        </p:txBody>
      </p:sp>
      <p:sp>
        <p:nvSpPr>
          <p:cNvPr id="15" name="TextBox 14">
            <a:extLst>
              <a:ext uri="{FF2B5EF4-FFF2-40B4-BE49-F238E27FC236}">
                <a16:creationId xmlns:a16="http://schemas.microsoft.com/office/drawing/2014/main" id="{5FA064EE-9A3E-CB20-E349-42B970509A37}"/>
              </a:ext>
            </a:extLst>
          </p:cNvPr>
          <p:cNvSpPr txBox="1"/>
          <p:nvPr/>
        </p:nvSpPr>
        <p:spPr>
          <a:xfrm>
            <a:off x="1879828" y="3097627"/>
            <a:ext cx="3719929" cy="369332"/>
          </a:xfrm>
          <a:prstGeom prst="rect">
            <a:avLst/>
          </a:prstGeom>
          <a:noFill/>
        </p:spPr>
        <p:txBody>
          <a:bodyPr wrap="none" rtlCol="0">
            <a:spAutoFit/>
          </a:bodyPr>
          <a:lstStyle/>
          <a:p>
            <a:pPr algn="ctr"/>
            <a:r>
              <a:rPr lang="en-US" dirty="0" err="1">
                <a:latin typeface="Avenir Book" panose="02000503020000020003" pitchFamily="2" charset="0"/>
              </a:rPr>
              <a:t>Poboljšanje</a:t>
            </a:r>
            <a:r>
              <a:rPr lang="en-US" dirty="0">
                <a:latin typeface="Avenir Book" panose="02000503020000020003" pitchFamily="2" charset="0"/>
              </a:rPr>
              <a:t> </a:t>
            </a:r>
            <a:r>
              <a:rPr lang="en-US" dirty="0" err="1">
                <a:latin typeface="Avenir Book" panose="02000503020000020003" pitchFamily="2" charset="0"/>
              </a:rPr>
              <a:t>energetske</a:t>
            </a:r>
            <a:r>
              <a:rPr lang="en-US" dirty="0">
                <a:latin typeface="Avenir Book" panose="02000503020000020003" pitchFamily="2" charset="0"/>
              </a:rPr>
              <a:t> </a:t>
            </a:r>
            <a:r>
              <a:rPr lang="en-US" dirty="0" err="1">
                <a:latin typeface="Avenir Book" panose="02000503020000020003" pitchFamily="2" charset="0"/>
              </a:rPr>
              <a:t>efikasnosti</a:t>
            </a:r>
            <a:endParaRPr lang="en-US" dirty="0">
              <a:latin typeface="Avenir Book" panose="02000503020000020003" pitchFamily="2" charset="0"/>
            </a:endParaRPr>
          </a:p>
        </p:txBody>
      </p:sp>
      <p:sp>
        <p:nvSpPr>
          <p:cNvPr id="16" name="TextBox 15">
            <a:extLst>
              <a:ext uri="{FF2B5EF4-FFF2-40B4-BE49-F238E27FC236}">
                <a16:creationId xmlns:a16="http://schemas.microsoft.com/office/drawing/2014/main" id="{F1D77ED1-06EA-2368-DA6B-458BAEFB3D69}"/>
              </a:ext>
            </a:extLst>
          </p:cNvPr>
          <p:cNvSpPr txBox="1"/>
          <p:nvPr/>
        </p:nvSpPr>
        <p:spPr>
          <a:xfrm>
            <a:off x="2361851" y="3575707"/>
            <a:ext cx="2755883" cy="369332"/>
          </a:xfrm>
          <a:prstGeom prst="rect">
            <a:avLst/>
          </a:prstGeom>
          <a:noFill/>
        </p:spPr>
        <p:txBody>
          <a:bodyPr wrap="none" rtlCol="0">
            <a:spAutoFit/>
          </a:bodyPr>
          <a:lstStyle/>
          <a:p>
            <a:pPr algn="ctr"/>
            <a:r>
              <a:rPr lang="en-US" dirty="0" err="1">
                <a:latin typeface="Avenir Book" panose="02000503020000020003" pitchFamily="2" charset="0"/>
              </a:rPr>
              <a:t>Smanjenje</a:t>
            </a:r>
            <a:r>
              <a:rPr lang="en-US" dirty="0">
                <a:latin typeface="Avenir Book" panose="02000503020000020003" pitchFamily="2" charset="0"/>
              </a:rPr>
              <a:t> </a:t>
            </a:r>
            <a:r>
              <a:rPr lang="en-US" dirty="0" err="1">
                <a:latin typeface="Avenir Book" panose="02000503020000020003" pitchFamily="2" charset="0"/>
              </a:rPr>
              <a:t>gustine</a:t>
            </a:r>
            <a:r>
              <a:rPr lang="en-US" dirty="0">
                <a:latin typeface="Avenir Book" panose="02000503020000020003" pitchFamily="2" charset="0"/>
              </a:rPr>
              <a:t> </a:t>
            </a:r>
            <a:r>
              <a:rPr lang="en-US" dirty="0" err="1">
                <a:latin typeface="Avenir Book" panose="02000503020000020003" pitchFamily="2" charset="0"/>
              </a:rPr>
              <a:t>snage</a:t>
            </a:r>
            <a:endParaRPr lang="en-US" dirty="0">
              <a:latin typeface="Avenir Book" panose="02000503020000020003" pitchFamily="2" charset="0"/>
            </a:endParaRPr>
          </a:p>
        </p:txBody>
      </p:sp>
      <p:sp>
        <p:nvSpPr>
          <p:cNvPr id="17" name="TextBox 16">
            <a:extLst>
              <a:ext uri="{FF2B5EF4-FFF2-40B4-BE49-F238E27FC236}">
                <a16:creationId xmlns:a16="http://schemas.microsoft.com/office/drawing/2014/main" id="{BF6CA974-5634-14BD-3411-FD38C337B467}"/>
              </a:ext>
            </a:extLst>
          </p:cNvPr>
          <p:cNvSpPr txBox="1"/>
          <p:nvPr/>
        </p:nvSpPr>
        <p:spPr>
          <a:xfrm>
            <a:off x="6205186" y="2662518"/>
            <a:ext cx="3302507" cy="369332"/>
          </a:xfrm>
          <a:prstGeom prst="rect">
            <a:avLst/>
          </a:prstGeom>
          <a:noFill/>
        </p:spPr>
        <p:txBody>
          <a:bodyPr wrap="none" rtlCol="0">
            <a:spAutoFit/>
          </a:bodyPr>
          <a:lstStyle/>
          <a:p>
            <a:pPr algn="ctr"/>
            <a:r>
              <a:rPr lang="en-US" dirty="0" err="1">
                <a:latin typeface="Avenir Book" panose="02000503020000020003" pitchFamily="2" charset="0"/>
              </a:rPr>
              <a:t>Upravljanje</a:t>
            </a:r>
            <a:r>
              <a:rPr lang="en-US" dirty="0">
                <a:latin typeface="Avenir Book" panose="02000503020000020003" pitchFamily="2" charset="0"/>
              </a:rPr>
              <a:t> </a:t>
            </a:r>
            <a:r>
              <a:rPr lang="en-US" dirty="0" err="1">
                <a:latin typeface="Avenir Book" panose="02000503020000020003" pitchFamily="2" charset="0"/>
              </a:rPr>
              <a:t>složenošću</a:t>
            </a:r>
            <a:r>
              <a:rPr lang="en-US" dirty="0">
                <a:latin typeface="Avenir Book" panose="02000503020000020003" pitchFamily="2" charset="0"/>
              </a:rPr>
              <a:t> </a:t>
            </a:r>
            <a:r>
              <a:rPr lang="en-US" dirty="0" err="1">
                <a:latin typeface="Avenir Book" panose="02000503020000020003" pitchFamily="2" charset="0"/>
              </a:rPr>
              <a:t>dizajna</a:t>
            </a:r>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3BA3349D-DA01-02ED-C5C6-43112B15861D}"/>
              </a:ext>
            </a:extLst>
          </p:cNvPr>
          <p:cNvSpPr txBox="1"/>
          <p:nvPr/>
        </p:nvSpPr>
        <p:spPr>
          <a:xfrm>
            <a:off x="6373977" y="3097627"/>
            <a:ext cx="2964914" cy="369332"/>
          </a:xfrm>
          <a:prstGeom prst="rect">
            <a:avLst/>
          </a:prstGeom>
          <a:noFill/>
        </p:spPr>
        <p:txBody>
          <a:bodyPr wrap="none" rtlCol="0">
            <a:spAutoFit/>
          </a:bodyPr>
          <a:lstStyle/>
          <a:p>
            <a:pPr algn="ctr"/>
            <a:r>
              <a:rPr lang="en-US" dirty="0" err="1">
                <a:latin typeface="Avenir Book" panose="02000503020000020003" pitchFamily="2" charset="0"/>
              </a:rPr>
              <a:t>Smanjenje</a:t>
            </a:r>
            <a:r>
              <a:rPr lang="en-US" dirty="0">
                <a:latin typeface="Avenir Book" panose="02000503020000020003" pitchFamily="2" charset="0"/>
              </a:rPr>
              <a:t> </a:t>
            </a:r>
            <a:r>
              <a:rPr lang="en-US" dirty="0" err="1">
                <a:latin typeface="Avenir Book" panose="02000503020000020003" pitchFamily="2" charset="0"/>
              </a:rPr>
              <a:t>troškova</a:t>
            </a:r>
            <a:r>
              <a:rPr lang="en-US" dirty="0">
                <a:latin typeface="Avenir Book" panose="02000503020000020003" pitchFamily="2" charset="0"/>
              </a:rPr>
              <a:t> </a:t>
            </a:r>
            <a:r>
              <a:rPr lang="en-US" dirty="0" err="1">
                <a:latin typeface="Avenir Book" panose="02000503020000020003" pitchFamily="2" charset="0"/>
              </a:rPr>
              <a:t>dizajna</a:t>
            </a:r>
            <a:endParaRPr lang="en-US" dirty="0">
              <a:latin typeface="Avenir Book" panose="02000503020000020003" pitchFamily="2" charset="0"/>
            </a:endParaRPr>
          </a:p>
        </p:txBody>
      </p:sp>
      <p:sp>
        <p:nvSpPr>
          <p:cNvPr id="19" name="TextBox 18">
            <a:extLst>
              <a:ext uri="{FF2B5EF4-FFF2-40B4-BE49-F238E27FC236}">
                <a16:creationId xmlns:a16="http://schemas.microsoft.com/office/drawing/2014/main" id="{2E819906-D0CB-27B7-0A8C-21C5736D374A}"/>
              </a:ext>
            </a:extLst>
          </p:cNvPr>
          <p:cNvSpPr txBox="1"/>
          <p:nvPr/>
        </p:nvSpPr>
        <p:spPr>
          <a:xfrm>
            <a:off x="6058348" y="3564661"/>
            <a:ext cx="3659015" cy="369332"/>
          </a:xfrm>
          <a:prstGeom prst="rect">
            <a:avLst/>
          </a:prstGeom>
          <a:noFill/>
        </p:spPr>
        <p:txBody>
          <a:bodyPr wrap="none" rtlCol="0">
            <a:spAutoFit/>
          </a:bodyPr>
          <a:lstStyle/>
          <a:p>
            <a:pPr algn="ctr"/>
            <a:r>
              <a:rPr lang="en-US" dirty="0" err="1">
                <a:latin typeface="Avenir Book" panose="02000503020000020003" pitchFamily="2" charset="0"/>
              </a:rPr>
              <a:t>Pridržavanje</a:t>
            </a:r>
            <a:r>
              <a:rPr lang="en-US" dirty="0">
                <a:latin typeface="Avenir Book" panose="02000503020000020003" pitchFamily="2" charset="0"/>
              </a:rPr>
              <a:t> </a:t>
            </a:r>
            <a:r>
              <a:rPr lang="en-US" dirty="0" err="1">
                <a:latin typeface="Avenir Book" panose="02000503020000020003" pitchFamily="2" charset="0"/>
              </a:rPr>
              <a:t>rasporeda</a:t>
            </a:r>
            <a:r>
              <a:rPr lang="en-US" dirty="0">
                <a:latin typeface="Avenir Book" panose="02000503020000020003" pitchFamily="2" charset="0"/>
              </a:rPr>
              <a:t> </a:t>
            </a:r>
            <a:r>
              <a:rPr lang="en-US" dirty="0" err="1">
                <a:latin typeface="Avenir Book" panose="02000503020000020003" pitchFamily="2" charset="0"/>
              </a:rPr>
              <a:t>pri</a:t>
            </a:r>
            <a:r>
              <a:rPr lang="en-US" dirty="0">
                <a:latin typeface="Avenir Book" panose="02000503020000020003" pitchFamily="2" charset="0"/>
              </a:rPr>
              <a:t> </a:t>
            </a:r>
            <a:r>
              <a:rPr lang="en-US" dirty="0" err="1">
                <a:latin typeface="Avenir Book" panose="02000503020000020003" pitchFamily="2" charset="0"/>
              </a:rPr>
              <a:t>dizajnu</a:t>
            </a:r>
            <a:endParaRPr lang="en-US" dirty="0">
              <a:latin typeface="Avenir Book" panose="02000503020000020003" pitchFamily="2" charset="0"/>
            </a:endParaRPr>
          </a:p>
        </p:txBody>
      </p:sp>
      <p:sp>
        <p:nvSpPr>
          <p:cNvPr id="20" name="TextBox 19">
            <a:extLst>
              <a:ext uri="{FF2B5EF4-FFF2-40B4-BE49-F238E27FC236}">
                <a16:creationId xmlns:a16="http://schemas.microsoft.com/office/drawing/2014/main" id="{784FDB38-EE06-F0A9-9512-64757B0221A2}"/>
              </a:ext>
            </a:extLst>
          </p:cNvPr>
          <p:cNvSpPr txBox="1"/>
          <p:nvPr/>
        </p:nvSpPr>
        <p:spPr>
          <a:xfrm>
            <a:off x="101133" y="6560079"/>
            <a:ext cx="6180603" cy="369332"/>
          </a:xfrm>
          <a:prstGeom prst="rect">
            <a:avLst/>
          </a:prstGeom>
          <a:noFill/>
        </p:spPr>
        <p:txBody>
          <a:bodyPr wrap="none" rtlCol="0">
            <a:spAutoFit/>
          </a:bodyPr>
          <a:lstStyle/>
          <a:p>
            <a:r>
              <a:rPr lang="en-US" baseline="30000" dirty="0" err="1">
                <a:latin typeface="Avenir Book" panose="02000503020000020003" pitchFamily="2" charset="0"/>
              </a:rPr>
              <a:t>Schaumont</a:t>
            </a:r>
            <a:r>
              <a:rPr lang="en-US" baseline="30000" dirty="0">
                <a:latin typeface="Avenir Book" panose="02000503020000020003" pitchFamily="2" charset="0"/>
              </a:rPr>
              <a:t> P.R. A Practical Introduction to Hardware/Software Codesign. Springer 2013</a:t>
            </a:r>
            <a:endParaRPr lang="en-US" dirty="0">
              <a:latin typeface="Avenir Book" panose="02000503020000020003" pitchFamily="2" charset="0"/>
            </a:endParaRPr>
          </a:p>
        </p:txBody>
      </p:sp>
      <p:sp>
        <p:nvSpPr>
          <p:cNvPr id="3" name="Slide Number Placeholder 2">
            <a:extLst>
              <a:ext uri="{FF2B5EF4-FFF2-40B4-BE49-F238E27FC236}">
                <a16:creationId xmlns:a16="http://schemas.microsoft.com/office/drawing/2014/main" id="{7F9685AB-B4C9-106E-74D8-C53F04CA469A}"/>
              </a:ext>
            </a:extLst>
          </p:cNvPr>
          <p:cNvSpPr>
            <a:spLocks noGrp="1"/>
          </p:cNvSpPr>
          <p:nvPr>
            <p:ph type="sldNum" sz="quarter" idx="12"/>
          </p:nvPr>
        </p:nvSpPr>
        <p:spPr/>
        <p:txBody>
          <a:bodyPr/>
          <a:lstStyle/>
          <a:p>
            <a:fld id="{9041FEBA-683F-B44C-A647-A4FB58DC8725}" type="slidenum">
              <a:rPr lang="en-US" smtClean="0"/>
              <a:t>66</a:t>
            </a:fld>
            <a:endParaRPr lang="en-US"/>
          </a:p>
        </p:txBody>
      </p:sp>
    </p:spTree>
    <p:extLst>
      <p:ext uri="{BB962C8B-B14F-4D97-AF65-F5344CB8AC3E}">
        <p14:creationId xmlns:p14="http://schemas.microsoft.com/office/powerpoint/2010/main" val="3596201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49AE-D385-4C40-BBEF-7318C492790F}"/>
              </a:ext>
            </a:extLst>
          </p:cNvPr>
          <p:cNvSpPr>
            <a:spLocks noGrp="1"/>
          </p:cNvSpPr>
          <p:nvPr>
            <p:ph type="title"/>
          </p:nvPr>
        </p:nvSpPr>
        <p:spPr/>
        <p:txBody>
          <a:bodyPr>
            <a:normAutofit fontScale="90000"/>
          </a:bodyPr>
          <a:lstStyle/>
          <a:p>
            <a:r>
              <a:rPr lang="en-US" dirty="0" err="1"/>
              <a:t>Zaključak</a:t>
            </a:r>
            <a:endParaRPr lang="en-US" dirty="0"/>
          </a:p>
        </p:txBody>
      </p:sp>
      <p:sp>
        <p:nvSpPr>
          <p:cNvPr id="3" name="Content Placeholder 2">
            <a:extLst>
              <a:ext uri="{FF2B5EF4-FFF2-40B4-BE49-F238E27FC236}">
                <a16:creationId xmlns:a16="http://schemas.microsoft.com/office/drawing/2014/main" id="{8CBB1825-E967-1149-85D3-2A110AB47BC5}"/>
              </a:ext>
            </a:extLst>
          </p:cNvPr>
          <p:cNvSpPr>
            <a:spLocks noGrp="1"/>
          </p:cNvSpPr>
          <p:nvPr>
            <p:ph idx="1"/>
          </p:nvPr>
        </p:nvSpPr>
        <p:spPr>
          <a:xfrm>
            <a:off x="609600" y="1591267"/>
            <a:ext cx="10972800" cy="4525963"/>
          </a:xfrm>
        </p:spPr>
        <p:txBody>
          <a:bodyPr>
            <a:normAutofit/>
          </a:bodyPr>
          <a:lstStyle/>
          <a:p>
            <a:r>
              <a:rPr lang="hr-HR" dirty="0" err="1"/>
              <a:t>Definisanje</a:t>
            </a:r>
            <a:r>
              <a:rPr lang="hr-HR" dirty="0"/>
              <a:t> i implementacija praksi životnog ciklusa </a:t>
            </a:r>
            <a:r>
              <a:rPr lang="hr-HR" dirty="0" err="1"/>
              <a:t>bezbednog</a:t>
            </a:r>
            <a:r>
              <a:rPr lang="hr-HR" dirty="0"/>
              <a:t> razvoja je izazovno</a:t>
            </a:r>
          </a:p>
          <a:p>
            <a:r>
              <a:rPr lang="hr-HR" dirty="0"/>
              <a:t>Softver ima prednost jer su softverske kompanije počele ranije da misle o SDL-u</a:t>
            </a:r>
          </a:p>
          <a:p>
            <a:r>
              <a:rPr lang="hr-HR" dirty="0"/>
              <a:t>Hardverski SDL-ovi su relativno mladi i u razvoju</a:t>
            </a:r>
          </a:p>
          <a:p>
            <a:r>
              <a:rPr lang="en-US" dirty="0" err="1"/>
              <a:t>Hardversko-softverski</a:t>
            </a:r>
            <a:r>
              <a:rPr lang="en-US" dirty="0"/>
              <a:t> </a:t>
            </a:r>
            <a:r>
              <a:rPr lang="en-US" dirty="0" err="1"/>
              <a:t>kodizajn</a:t>
            </a:r>
            <a:r>
              <a:rPr lang="en-US" dirty="0"/>
              <a:t> </a:t>
            </a:r>
            <a:r>
              <a:rPr lang="en-US" dirty="0" err="1"/>
              <a:t>zahteva</a:t>
            </a:r>
            <a:r>
              <a:rPr lang="en-US" dirty="0"/>
              <a:t> </a:t>
            </a:r>
            <a:r>
              <a:rPr lang="en-US" dirty="0" err="1"/>
              <a:t>hibridni</a:t>
            </a:r>
            <a:r>
              <a:rPr lang="en-US" dirty="0"/>
              <a:t> </a:t>
            </a:r>
            <a:r>
              <a:rPr lang="en-US" dirty="0" err="1"/>
              <a:t>pristup</a:t>
            </a:r>
            <a:r>
              <a:rPr lang="en-US" dirty="0"/>
              <a:t>?</a:t>
            </a:r>
          </a:p>
          <a:p>
            <a:r>
              <a:rPr lang="hr-HR" dirty="0"/>
              <a:t>Postoji mnogo mogućnosti za poboljšanje SDL-a za SW, HW i HW-SW </a:t>
            </a:r>
            <a:r>
              <a:rPr lang="hr-HR" dirty="0" err="1"/>
              <a:t>kodizajna</a:t>
            </a:r>
            <a:endParaRPr lang="en-US" dirty="0"/>
          </a:p>
        </p:txBody>
      </p:sp>
      <p:sp>
        <p:nvSpPr>
          <p:cNvPr id="4" name="Slide Number Placeholder 3">
            <a:extLst>
              <a:ext uri="{FF2B5EF4-FFF2-40B4-BE49-F238E27FC236}">
                <a16:creationId xmlns:a16="http://schemas.microsoft.com/office/drawing/2014/main" id="{E484F593-57D0-F9CD-EC30-636729DFC088}"/>
              </a:ext>
            </a:extLst>
          </p:cNvPr>
          <p:cNvSpPr>
            <a:spLocks noGrp="1"/>
          </p:cNvSpPr>
          <p:nvPr>
            <p:ph type="sldNum" sz="quarter" idx="12"/>
          </p:nvPr>
        </p:nvSpPr>
        <p:spPr/>
        <p:txBody>
          <a:bodyPr/>
          <a:lstStyle/>
          <a:p>
            <a:fld id="{9041FEBA-683F-B44C-A647-A4FB58DC8725}" type="slidenum">
              <a:rPr lang="en-US" smtClean="0"/>
              <a:t>67</a:t>
            </a:fld>
            <a:endParaRPr lang="en-US"/>
          </a:p>
        </p:txBody>
      </p:sp>
    </p:spTree>
    <p:extLst>
      <p:ext uri="{BB962C8B-B14F-4D97-AF65-F5344CB8AC3E}">
        <p14:creationId xmlns:p14="http://schemas.microsoft.com/office/powerpoint/2010/main" val="216455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Relativni</a:t>
            </a:r>
            <a:r>
              <a:rPr lang="en-US" dirty="0"/>
              <a:t> </a:t>
            </a:r>
            <a:r>
              <a:rPr lang="en-US" dirty="0" err="1"/>
              <a:t>trošak</a:t>
            </a:r>
            <a:r>
              <a:rPr lang="en-US" dirty="0"/>
              <a:t> </a:t>
            </a:r>
            <a:r>
              <a:rPr lang="en-US" dirty="0" err="1"/>
              <a:t>popravke</a:t>
            </a:r>
            <a:r>
              <a:rPr lang="en-US" dirty="0"/>
              <a:t> </a:t>
            </a:r>
            <a:r>
              <a:rPr lang="en-US" dirty="0" err="1"/>
              <a:t>bezbednosne</a:t>
            </a:r>
            <a:r>
              <a:rPr lang="en-US" dirty="0"/>
              <a:t> </a:t>
            </a:r>
            <a:r>
              <a:rPr lang="en-US" dirty="0" err="1"/>
              <a:t>greške</a:t>
            </a:r>
            <a:r>
              <a:rPr lang="en-US" dirty="0"/>
              <a:t> u </a:t>
            </a:r>
            <a:r>
              <a:rPr lang="en-US" dirty="0" err="1"/>
              <a:t>skladu</a:t>
            </a:r>
            <a:r>
              <a:rPr lang="en-US" dirty="0"/>
              <a:t> </a:t>
            </a:r>
            <a:r>
              <a:rPr lang="en-US" dirty="0" err="1"/>
              <a:t>sa</a:t>
            </a:r>
            <a:r>
              <a:rPr lang="en-US" dirty="0"/>
              <a:t> </a:t>
            </a:r>
            <a:r>
              <a:rPr lang="en-US" dirty="0" err="1"/>
              <a:t>vremenom</a:t>
            </a:r>
            <a:r>
              <a:rPr lang="en-US" dirty="0"/>
              <a:t> </a:t>
            </a:r>
            <a:r>
              <a:rPr lang="en-US" dirty="0" err="1"/>
              <a:t>otkrivanja</a:t>
            </a:r>
            <a:endParaRPr lang="en-US" dirty="0"/>
          </a:p>
        </p:txBody>
      </p:sp>
      <p:sp>
        <p:nvSpPr>
          <p:cNvPr id="3" name="Content Placeholder 2"/>
          <p:cNvSpPr>
            <a:spLocks noGrp="1"/>
          </p:cNvSpPr>
          <p:nvPr>
            <p:ph idx="1"/>
          </p:nvPr>
        </p:nvSpPr>
        <p:spPr>
          <a:xfrm>
            <a:off x="609600" y="1600201"/>
            <a:ext cx="11155680" cy="4525963"/>
          </a:xfrm>
        </p:spPr>
        <p:txBody>
          <a:bodyPr/>
          <a:lstStyle/>
          <a:p>
            <a:r>
              <a:rPr lang="en-US" dirty="0" err="1"/>
              <a:t>Estimacija</a:t>
            </a:r>
            <a:r>
              <a:rPr lang="en-US" dirty="0"/>
              <a:t> </a:t>
            </a:r>
            <a:r>
              <a:rPr lang="en-US" dirty="0" err="1"/>
              <a:t>Nacionalnog</a:t>
            </a:r>
            <a:r>
              <a:rPr lang="en-US" dirty="0"/>
              <a:t> </a:t>
            </a:r>
            <a:r>
              <a:rPr lang="en-US" dirty="0" err="1"/>
              <a:t>Instituta</a:t>
            </a:r>
            <a:r>
              <a:rPr lang="en-US" dirty="0"/>
              <a:t> za </a:t>
            </a:r>
            <a:r>
              <a:rPr lang="en-US" dirty="0" err="1"/>
              <a:t>Standarde</a:t>
            </a:r>
            <a:r>
              <a:rPr lang="en-US" dirty="0"/>
              <a:t> </a:t>
            </a:r>
            <a:r>
              <a:rPr lang="en-US" dirty="0" err="1"/>
              <a:t>i</a:t>
            </a:r>
            <a:r>
              <a:rPr lang="en-US" dirty="0"/>
              <a:t> </a:t>
            </a:r>
            <a:r>
              <a:rPr lang="en-US" dirty="0" err="1"/>
              <a:t>Tehnologiju</a:t>
            </a:r>
            <a:r>
              <a:rPr lang="en-US" dirty="0"/>
              <a:t> </a:t>
            </a:r>
            <a:r>
              <a:rPr lang="sr-Latn-RS" dirty="0"/>
              <a:t>(NIST)</a:t>
            </a:r>
            <a:r>
              <a:rPr lang="sr-Latn-RS" baseline="30000" dirty="0"/>
              <a:t>1</a:t>
            </a:r>
            <a:endParaRPr lang="en-US" baseline="30000" dirty="0"/>
          </a:p>
        </p:txBody>
      </p:sp>
      <p:graphicFrame>
        <p:nvGraphicFramePr>
          <p:cNvPr id="4" name="Chart 3"/>
          <p:cNvGraphicFramePr/>
          <p:nvPr/>
        </p:nvGraphicFramePr>
        <p:xfrm>
          <a:off x="2270575" y="2352234"/>
          <a:ext cx="7650850" cy="420691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5CFAE071-D2EA-D716-18DB-D7DAC8DFE7A9}"/>
              </a:ext>
            </a:extLst>
          </p:cNvPr>
          <p:cNvSpPr txBox="1"/>
          <p:nvPr/>
        </p:nvSpPr>
        <p:spPr>
          <a:xfrm rot="16200000">
            <a:off x="994427" y="3786213"/>
            <a:ext cx="2090637" cy="461665"/>
          </a:xfrm>
          <a:prstGeom prst="rect">
            <a:avLst/>
          </a:prstGeom>
          <a:noFill/>
        </p:spPr>
        <p:txBody>
          <a:bodyPr wrap="none" rtlCol="0">
            <a:spAutoFit/>
          </a:bodyPr>
          <a:lstStyle/>
          <a:p>
            <a:r>
              <a:rPr lang="en-US" sz="2400" dirty="0" err="1">
                <a:latin typeface="Avenir Book" panose="02000503020000020003" pitchFamily="2" charset="0"/>
              </a:rPr>
              <a:t>Uloženi</a:t>
            </a:r>
            <a:r>
              <a:rPr lang="en-US" sz="2400" dirty="0">
                <a:latin typeface="Avenir Book" panose="02000503020000020003" pitchFamily="2" charset="0"/>
              </a:rPr>
              <a:t> </a:t>
            </a:r>
            <a:r>
              <a:rPr lang="en-US" sz="2400" dirty="0" err="1">
                <a:latin typeface="Avenir Book" panose="02000503020000020003" pitchFamily="2" charset="0"/>
              </a:rPr>
              <a:t>napor</a:t>
            </a:r>
            <a:endParaRPr lang="en-US" sz="2400" dirty="0">
              <a:latin typeface="Avenir Book" panose="02000503020000020003" pitchFamily="2" charset="0"/>
            </a:endParaRPr>
          </a:p>
        </p:txBody>
      </p:sp>
      <p:sp>
        <p:nvSpPr>
          <p:cNvPr id="6" name="TextBox 5">
            <a:extLst>
              <a:ext uri="{FF2B5EF4-FFF2-40B4-BE49-F238E27FC236}">
                <a16:creationId xmlns:a16="http://schemas.microsoft.com/office/drawing/2014/main" id="{21267B03-05FC-BCB1-0173-A3443AA86AEF}"/>
              </a:ext>
            </a:extLst>
          </p:cNvPr>
          <p:cNvSpPr txBox="1"/>
          <p:nvPr/>
        </p:nvSpPr>
        <p:spPr>
          <a:xfrm>
            <a:off x="121920" y="6488668"/>
            <a:ext cx="7371377" cy="369332"/>
          </a:xfrm>
          <a:prstGeom prst="rect">
            <a:avLst/>
          </a:prstGeom>
          <a:noFill/>
        </p:spPr>
        <p:txBody>
          <a:bodyPr wrap="none" rtlCol="0">
            <a:spAutoFit/>
          </a:bodyPr>
          <a:lstStyle/>
          <a:p>
            <a:r>
              <a:rPr lang="en-US" baseline="30000" dirty="0">
                <a:latin typeface="Avenir Book" panose="02000503020000020003" pitchFamily="2" charset="0"/>
              </a:rPr>
              <a:t>1</a:t>
            </a:r>
            <a:r>
              <a:rPr lang="en-US" dirty="0">
                <a:latin typeface="Avenir Book" panose="02000503020000020003" pitchFamily="2" charset="0"/>
              </a:rPr>
              <a:t> </a:t>
            </a:r>
            <a:r>
              <a:rPr lang="en-US" baseline="30000" dirty="0">
                <a:latin typeface="Avenir Book" panose="02000503020000020003" pitchFamily="2" charset="0"/>
              </a:rPr>
              <a:t>NIST. The Economic Impacts of Inadequate Infrastructure for Software Testing - Final Report. May 2002</a:t>
            </a:r>
          </a:p>
        </p:txBody>
      </p:sp>
      <p:sp>
        <p:nvSpPr>
          <p:cNvPr id="8" name="Rectangle 7">
            <a:extLst>
              <a:ext uri="{FF2B5EF4-FFF2-40B4-BE49-F238E27FC236}">
                <a16:creationId xmlns:a16="http://schemas.microsoft.com/office/drawing/2014/main" id="{BED4956A-4071-97CF-56C3-C94FE5686605}"/>
              </a:ext>
            </a:extLst>
          </p:cNvPr>
          <p:cNvSpPr/>
          <p:nvPr/>
        </p:nvSpPr>
        <p:spPr>
          <a:xfrm>
            <a:off x="2815231" y="5969726"/>
            <a:ext cx="6949440" cy="518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154BB2E-B0B7-9808-C94A-792996B27724}"/>
              </a:ext>
            </a:extLst>
          </p:cNvPr>
          <p:cNvSpPr txBox="1"/>
          <p:nvPr/>
        </p:nvSpPr>
        <p:spPr>
          <a:xfrm>
            <a:off x="2771758" y="5842337"/>
            <a:ext cx="1443024" cy="646331"/>
          </a:xfrm>
          <a:prstGeom prst="rect">
            <a:avLst/>
          </a:prstGeom>
          <a:noFill/>
        </p:spPr>
        <p:txBody>
          <a:bodyPr wrap="none" rtlCol="0">
            <a:spAutoFit/>
          </a:bodyPr>
          <a:lstStyle/>
          <a:p>
            <a:pPr algn="ctr"/>
            <a:r>
              <a:rPr lang="en-US" dirty="0" err="1">
                <a:latin typeface="Avenir Book" panose="02000503020000020003" pitchFamily="2" charset="0"/>
              </a:rPr>
              <a:t>Arhitektura</a:t>
            </a:r>
            <a:r>
              <a:rPr lang="en-US" dirty="0">
                <a:latin typeface="Avenir Book" panose="02000503020000020003" pitchFamily="2" charset="0"/>
              </a:rPr>
              <a:t> i</a:t>
            </a:r>
          </a:p>
          <a:p>
            <a:pPr algn="ctr"/>
            <a:r>
              <a:rPr lang="en-US" dirty="0" err="1">
                <a:latin typeface="Avenir Book" panose="02000503020000020003" pitchFamily="2" charset="0"/>
              </a:rPr>
              <a:t>dizajn</a:t>
            </a:r>
            <a:endParaRPr lang="en-US" dirty="0">
              <a:latin typeface="Avenir Book" panose="02000503020000020003" pitchFamily="2" charset="0"/>
            </a:endParaRPr>
          </a:p>
        </p:txBody>
      </p:sp>
      <p:sp>
        <p:nvSpPr>
          <p:cNvPr id="10" name="TextBox 9">
            <a:extLst>
              <a:ext uri="{FF2B5EF4-FFF2-40B4-BE49-F238E27FC236}">
                <a16:creationId xmlns:a16="http://schemas.microsoft.com/office/drawing/2014/main" id="{46B96BCA-60BD-2F55-642D-D471D14770DA}"/>
              </a:ext>
            </a:extLst>
          </p:cNvPr>
          <p:cNvSpPr txBox="1"/>
          <p:nvPr/>
        </p:nvSpPr>
        <p:spPr>
          <a:xfrm>
            <a:off x="4323154" y="5941498"/>
            <a:ext cx="1173719" cy="369332"/>
          </a:xfrm>
          <a:prstGeom prst="rect">
            <a:avLst/>
          </a:prstGeom>
          <a:noFill/>
        </p:spPr>
        <p:txBody>
          <a:bodyPr wrap="none" rtlCol="0">
            <a:spAutoFit/>
          </a:bodyPr>
          <a:lstStyle/>
          <a:p>
            <a:r>
              <a:rPr lang="en-US" dirty="0" err="1">
                <a:latin typeface="Avenir Book" panose="02000503020000020003" pitchFamily="2" charset="0"/>
              </a:rPr>
              <a:t>Kodiranje</a:t>
            </a:r>
            <a:endParaRPr lang="en-US" dirty="0">
              <a:latin typeface="Avenir Book" panose="02000503020000020003" pitchFamily="2" charset="0"/>
            </a:endParaRPr>
          </a:p>
        </p:txBody>
      </p:sp>
      <p:sp>
        <p:nvSpPr>
          <p:cNvPr id="11" name="TextBox 10">
            <a:extLst>
              <a:ext uri="{FF2B5EF4-FFF2-40B4-BE49-F238E27FC236}">
                <a16:creationId xmlns:a16="http://schemas.microsoft.com/office/drawing/2014/main" id="{C5D67F2F-481C-778A-F43D-D0E917D2BC47}"/>
              </a:ext>
            </a:extLst>
          </p:cNvPr>
          <p:cNvSpPr txBox="1"/>
          <p:nvPr/>
        </p:nvSpPr>
        <p:spPr>
          <a:xfrm>
            <a:off x="5609158" y="5842336"/>
            <a:ext cx="1130438" cy="646331"/>
          </a:xfrm>
          <a:prstGeom prst="rect">
            <a:avLst/>
          </a:prstGeom>
          <a:noFill/>
        </p:spPr>
        <p:txBody>
          <a:bodyPr wrap="none" rtlCol="0">
            <a:spAutoFit/>
          </a:bodyPr>
          <a:lstStyle/>
          <a:p>
            <a:pPr algn="ctr"/>
            <a:r>
              <a:rPr lang="en-US" dirty="0" err="1">
                <a:latin typeface="Avenir Book" panose="02000503020000020003" pitchFamily="2" charset="0"/>
              </a:rPr>
              <a:t>Interno</a:t>
            </a:r>
            <a:endParaRPr lang="en-US" dirty="0">
              <a:latin typeface="Avenir Book" panose="02000503020000020003" pitchFamily="2" charset="0"/>
            </a:endParaRPr>
          </a:p>
          <a:p>
            <a:pPr algn="ctr"/>
            <a:r>
              <a:rPr lang="en-US" dirty="0" err="1">
                <a:latin typeface="Avenir Book" panose="02000503020000020003" pitchFamily="2" charset="0"/>
              </a:rPr>
              <a:t>testiranje</a:t>
            </a:r>
            <a:endParaRPr lang="en-US" dirty="0">
              <a:latin typeface="Avenir Book" panose="02000503020000020003" pitchFamily="2" charset="0"/>
            </a:endParaRPr>
          </a:p>
        </p:txBody>
      </p:sp>
      <p:sp>
        <p:nvSpPr>
          <p:cNvPr id="12" name="TextBox 11">
            <a:extLst>
              <a:ext uri="{FF2B5EF4-FFF2-40B4-BE49-F238E27FC236}">
                <a16:creationId xmlns:a16="http://schemas.microsoft.com/office/drawing/2014/main" id="{B0BB06A2-DA0E-5C9C-2906-5285E64BF0FE}"/>
              </a:ext>
            </a:extLst>
          </p:cNvPr>
          <p:cNvSpPr txBox="1"/>
          <p:nvPr/>
        </p:nvSpPr>
        <p:spPr>
          <a:xfrm>
            <a:off x="7029666" y="5842336"/>
            <a:ext cx="1319592" cy="646331"/>
          </a:xfrm>
          <a:prstGeom prst="rect">
            <a:avLst/>
          </a:prstGeom>
          <a:noFill/>
        </p:spPr>
        <p:txBody>
          <a:bodyPr wrap="none" rtlCol="0">
            <a:spAutoFit/>
          </a:bodyPr>
          <a:lstStyle/>
          <a:p>
            <a:pPr algn="ctr"/>
            <a:r>
              <a:rPr lang="en-US" dirty="0" err="1">
                <a:latin typeface="Avenir Book" panose="02000503020000020003" pitchFamily="2" charset="0"/>
              </a:rPr>
              <a:t>Testovi</a:t>
            </a:r>
            <a:endParaRPr lang="en-US" dirty="0">
              <a:latin typeface="Avenir Book" panose="02000503020000020003" pitchFamily="2" charset="0"/>
            </a:endParaRPr>
          </a:p>
          <a:p>
            <a:pPr algn="ctr"/>
            <a:r>
              <a:rPr lang="en-US" dirty="0" err="1">
                <a:latin typeface="Avenir Book" panose="02000503020000020003" pitchFamily="2" charset="0"/>
              </a:rPr>
              <a:t>prihvatanja</a:t>
            </a:r>
            <a:endParaRPr lang="en-US" dirty="0">
              <a:latin typeface="Avenir Book" panose="02000503020000020003" pitchFamily="2" charset="0"/>
            </a:endParaRPr>
          </a:p>
        </p:txBody>
      </p:sp>
      <p:sp>
        <p:nvSpPr>
          <p:cNvPr id="13" name="TextBox 12">
            <a:extLst>
              <a:ext uri="{FF2B5EF4-FFF2-40B4-BE49-F238E27FC236}">
                <a16:creationId xmlns:a16="http://schemas.microsoft.com/office/drawing/2014/main" id="{8D676281-6A35-12CD-F68C-AD0E3205A2B7}"/>
              </a:ext>
            </a:extLst>
          </p:cNvPr>
          <p:cNvSpPr txBox="1"/>
          <p:nvPr/>
        </p:nvSpPr>
        <p:spPr>
          <a:xfrm>
            <a:off x="8456784" y="5979115"/>
            <a:ext cx="1249701" cy="369332"/>
          </a:xfrm>
          <a:prstGeom prst="rect">
            <a:avLst/>
          </a:prstGeom>
          <a:noFill/>
        </p:spPr>
        <p:txBody>
          <a:bodyPr wrap="none" rtlCol="0">
            <a:spAutoFit/>
          </a:bodyPr>
          <a:lstStyle/>
          <a:p>
            <a:r>
              <a:rPr lang="en-US" dirty="0" err="1">
                <a:latin typeface="Avenir Book" panose="02000503020000020003" pitchFamily="2" charset="0"/>
              </a:rPr>
              <a:t>Produkcija</a:t>
            </a:r>
            <a:endParaRPr lang="en-US" dirty="0">
              <a:latin typeface="Avenir Book" panose="02000503020000020003" pitchFamily="2" charset="0"/>
            </a:endParaRPr>
          </a:p>
        </p:txBody>
      </p:sp>
      <p:sp>
        <p:nvSpPr>
          <p:cNvPr id="7" name="Slide Number Placeholder 6">
            <a:extLst>
              <a:ext uri="{FF2B5EF4-FFF2-40B4-BE49-F238E27FC236}">
                <a16:creationId xmlns:a16="http://schemas.microsoft.com/office/drawing/2014/main" id="{7FEB34B1-4D2F-9097-09D3-1E1B078EC1E8}"/>
              </a:ext>
            </a:extLst>
          </p:cNvPr>
          <p:cNvSpPr>
            <a:spLocks noGrp="1"/>
          </p:cNvSpPr>
          <p:nvPr>
            <p:ph type="sldNum" sz="quarter" idx="12"/>
          </p:nvPr>
        </p:nvSpPr>
        <p:spPr/>
        <p:txBody>
          <a:bodyPr/>
          <a:lstStyle/>
          <a:p>
            <a:fld id="{9041FEBA-683F-B44C-A647-A4FB58DC8725}" type="slidenum">
              <a:rPr lang="en-US" smtClean="0"/>
              <a:t>7</a:t>
            </a:fld>
            <a:endParaRPr lang="en-US"/>
          </a:p>
        </p:txBody>
      </p:sp>
    </p:spTree>
    <p:extLst>
      <p:ext uri="{BB962C8B-B14F-4D97-AF65-F5344CB8AC3E}">
        <p14:creationId xmlns:p14="http://schemas.microsoft.com/office/powerpoint/2010/main" val="250410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Ukupan</a:t>
            </a:r>
            <a:r>
              <a:rPr lang="en-US" dirty="0"/>
              <a:t> </a:t>
            </a:r>
            <a:r>
              <a:rPr lang="en-US" dirty="0" err="1"/>
              <a:t>trošak</a:t>
            </a:r>
            <a:r>
              <a:rPr lang="en-US" dirty="0"/>
              <a:t> </a:t>
            </a:r>
            <a:r>
              <a:rPr lang="en-US" dirty="0" err="1"/>
              <a:t>lošeg</a:t>
            </a:r>
            <a:r>
              <a:rPr lang="en-US" dirty="0"/>
              <a:t> </a:t>
            </a:r>
            <a:r>
              <a:rPr lang="en-US" dirty="0" err="1"/>
              <a:t>kvaliteta</a:t>
            </a:r>
            <a:r>
              <a:rPr lang="en-US" dirty="0"/>
              <a:t> </a:t>
            </a:r>
            <a:r>
              <a:rPr lang="en-US" dirty="0" err="1"/>
              <a:t>softvera</a:t>
            </a:r>
            <a:r>
              <a:rPr lang="en-US" dirty="0"/>
              <a:t> u SAD</a:t>
            </a:r>
          </a:p>
        </p:txBody>
      </p:sp>
      <p:sp>
        <p:nvSpPr>
          <p:cNvPr id="3" name="Content Placeholder 2"/>
          <p:cNvSpPr>
            <a:spLocks noGrp="1"/>
          </p:cNvSpPr>
          <p:nvPr>
            <p:ph idx="1"/>
          </p:nvPr>
        </p:nvSpPr>
        <p:spPr>
          <a:xfrm>
            <a:off x="609600" y="1600201"/>
            <a:ext cx="11155680" cy="4525963"/>
          </a:xfrm>
        </p:spPr>
        <p:txBody>
          <a:bodyPr/>
          <a:lstStyle/>
          <a:p>
            <a:r>
              <a:rPr lang="en-US" dirty="0" err="1">
                <a:latin typeface="Avenir Book" panose="02000503020000020003" pitchFamily="2" charset="0"/>
              </a:rPr>
              <a:t>Estimacija</a:t>
            </a:r>
            <a:r>
              <a:rPr lang="en-US" dirty="0">
                <a:latin typeface="Avenir Book" panose="02000503020000020003" pitchFamily="2" charset="0"/>
              </a:rPr>
              <a:t> </a:t>
            </a:r>
            <a:r>
              <a:rPr lang="en-US" dirty="0" err="1">
                <a:latin typeface="Avenir Book" panose="02000503020000020003" pitchFamily="2" charset="0"/>
              </a:rPr>
              <a:t>Konzorcijuma</a:t>
            </a:r>
            <a:r>
              <a:rPr lang="en-US" dirty="0">
                <a:latin typeface="Avenir Book" panose="02000503020000020003" pitchFamily="2" charset="0"/>
              </a:rPr>
              <a:t> za </a:t>
            </a:r>
            <a:r>
              <a:rPr lang="en-US" dirty="0" err="1">
                <a:latin typeface="Avenir Book" panose="02000503020000020003" pitchFamily="2" charset="0"/>
              </a:rPr>
              <a:t>kvalitet</a:t>
            </a:r>
            <a:r>
              <a:rPr lang="en-US" dirty="0">
                <a:latin typeface="Avenir Book" panose="02000503020000020003" pitchFamily="2" charset="0"/>
              </a:rPr>
              <a:t> </a:t>
            </a:r>
            <a:r>
              <a:rPr lang="en-US" dirty="0" err="1">
                <a:latin typeface="Avenir Book" panose="02000503020000020003" pitchFamily="2" charset="0"/>
              </a:rPr>
              <a:t>informacija</a:t>
            </a:r>
            <a:r>
              <a:rPr lang="en-US" dirty="0">
                <a:latin typeface="Avenir Book" panose="02000503020000020003" pitchFamily="2" charset="0"/>
              </a:rPr>
              <a:t> </a:t>
            </a:r>
            <a:r>
              <a:rPr lang="en-US" dirty="0" err="1">
                <a:latin typeface="Avenir Book" panose="02000503020000020003" pitchFamily="2" charset="0"/>
              </a:rPr>
              <a:t>i</a:t>
            </a:r>
            <a:r>
              <a:rPr lang="en-US" dirty="0">
                <a:latin typeface="Avenir Book" panose="02000503020000020003" pitchFamily="2" charset="0"/>
              </a:rPr>
              <a:t> </a:t>
            </a:r>
            <a:r>
              <a:rPr lang="en-US" dirty="0" err="1">
                <a:latin typeface="Avenir Book" panose="02000503020000020003" pitchFamily="2" charset="0"/>
              </a:rPr>
              <a:t>softvera</a:t>
            </a:r>
            <a:r>
              <a:rPr lang="en-US" dirty="0">
                <a:latin typeface="Avenir Book" panose="02000503020000020003" pitchFamily="2" charset="0"/>
              </a:rPr>
              <a:t> (</a:t>
            </a:r>
            <a:r>
              <a:rPr lang="en-US" i="1" dirty="0">
                <a:latin typeface="Avenir Book" panose="02000503020000020003" pitchFamily="2" charset="0"/>
              </a:rPr>
              <a:t>Consortium for Information &amp; Software Quality -</a:t>
            </a:r>
            <a:r>
              <a:rPr lang="en-US" dirty="0">
                <a:latin typeface="Avenir Book" panose="02000503020000020003" pitchFamily="2" charset="0"/>
              </a:rPr>
              <a:t> </a:t>
            </a:r>
            <a:r>
              <a:rPr lang="sr-Latn-RS" dirty="0"/>
              <a:t>CISQ)</a:t>
            </a:r>
            <a:r>
              <a:rPr lang="sr-Latn-RS" baseline="30000" dirty="0"/>
              <a:t>1</a:t>
            </a:r>
            <a:endParaRPr lang="en-US" baseline="30000" dirty="0"/>
          </a:p>
        </p:txBody>
      </p:sp>
      <p:sp>
        <p:nvSpPr>
          <p:cNvPr id="6" name="TextBox 5">
            <a:extLst>
              <a:ext uri="{FF2B5EF4-FFF2-40B4-BE49-F238E27FC236}">
                <a16:creationId xmlns:a16="http://schemas.microsoft.com/office/drawing/2014/main" id="{21267B03-05FC-BCB1-0173-A3443AA86AEF}"/>
              </a:ext>
            </a:extLst>
          </p:cNvPr>
          <p:cNvSpPr txBox="1"/>
          <p:nvPr/>
        </p:nvSpPr>
        <p:spPr>
          <a:xfrm>
            <a:off x="121920" y="6488668"/>
            <a:ext cx="5446171" cy="369332"/>
          </a:xfrm>
          <a:prstGeom prst="rect">
            <a:avLst/>
          </a:prstGeom>
          <a:noFill/>
        </p:spPr>
        <p:txBody>
          <a:bodyPr wrap="none" rtlCol="0">
            <a:spAutoFit/>
          </a:bodyPr>
          <a:lstStyle/>
          <a:p>
            <a:r>
              <a:rPr lang="en-US" baseline="30000" dirty="0">
                <a:latin typeface="Avenir Book" panose="02000503020000020003" pitchFamily="2" charset="0"/>
              </a:rPr>
              <a:t>1</a:t>
            </a:r>
            <a:r>
              <a:rPr lang="en-US" dirty="0">
                <a:latin typeface="Avenir Book" panose="02000503020000020003" pitchFamily="2" charset="0"/>
              </a:rPr>
              <a:t> </a:t>
            </a:r>
            <a:r>
              <a:rPr lang="en-US" baseline="30000" dirty="0">
                <a:latin typeface="Avenir Book" panose="02000503020000020003" pitchFamily="2" charset="0"/>
              </a:rPr>
              <a:t>CISQ. The Cost of Poor Software Quality (CPSQ) in the US: A 2020 Report.</a:t>
            </a:r>
          </a:p>
        </p:txBody>
      </p:sp>
      <p:pic>
        <p:nvPicPr>
          <p:cNvPr id="7" name="Picture 6">
            <a:extLst>
              <a:ext uri="{FF2B5EF4-FFF2-40B4-BE49-F238E27FC236}">
                <a16:creationId xmlns:a16="http://schemas.microsoft.com/office/drawing/2014/main" id="{2265A2FC-7C29-E77D-4987-DC77DA5A9E5A}"/>
              </a:ext>
            </a:extLst>
          </p:cNvPr>
          <p:cNvPicPr>
            <a:picLocks noChangeAspect="1"/>
          </p:cNvPicPr>
          <p:nvPr/>
        </p:nvPicPr>
        <p:blipFill>
          <a:blip r:embed="rId3"/>
          <a:stretch>
            <a:fillRect/>
          </a:stretch>
        </p:blipFill>
        <p:spPr>
          <a:xfrm>
            <a:off x="2763912" y="2532755"/>
            <a:ext cx="6664176" cy="3775972"/>
          </a:xfrm>
          <a:prstGeom prst="rect">
            <a:avLst/>
          </a:prstGeom>
        </p:spPr>
      </p:pic>
      <p:sp>
        <p:nvSpPr>
          <p:cNvPr id="4" name="Slide Number Placeholder 3">
            <a:extLst>
              <a:ext uri="{FF2B5EF4-FFF2-40B4-BE49-F238E27FC236}">
                <a16:creationId xmlns:a16="http://schemas.microsoft.com/office/drawing/2014/main" id="{15A6E5C2-43E9-2758-35C3-F1FD5228C235}"/>
              </a:ext>
            </a:extLst>
          </p:cNvPr>
          <p:cNvSpPr>
            <a:spLocks noGrp="1"/>
          </p:cNvSpPr>
          <p:nvPr>
            <p:ph type="sldNum" sz="quarter" idx="12"/>
          </p:nvPr>
        </p:nvSpPr>
        <p:spPr/>
        <p:txBody>
          <a:bodyPr/>
          <a:lstStyle/>
          <a:p>
            <a:fld id="{9041FEBA-683F-B44C-A647-A4FB58DC8725}" type="slidenum">
              <a:rPr lang="en-US" smtClean="0"/>
              <a:t>8</a:t>
            </a:fld>
            <a:endParaRPr lang="en-US"/>
          </a:p>
        </p:txBody>
      </p:sp>
    </p:spTree>
    <p:extLst>
      <p:ext uri="{BB962C8B-B14F-4D97-AF65-F5344CB8AC3E}">
        <p14:creationId xmlns:p14="http://schemas.microsoft.com/office/powerpoint/2010/main" val="235536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cdn.vox-cdn.com/thumbor/NeSo4JAqv-fFJCIhb5K5eBqvXG4=/7x0:633x417/1200x800/filters:focal(7x0:633x417)/cdn.vox-cdn.com/assets/1311169/mslogo.jpg">
            <a:extLst>
              <a:ext uri="{FF2B5EF4-FFF2-40B4-BE49-F238E27FC236}">
                <a16:creationId xmlns:a16="http://schemas.microsoft.com/office/drawing/2014/main" id="{179262C7-2758-A008-67FE-844A88AA4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651" b="36719"/>
          <a:stretch/>
        </p:blipFill>
        <p:spPr bwMode="auto">
          <a:xfrm>
            <a:off x="698500" y="1079204"/>
            <a:ext cx="10287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333D678B-0BB4-D8E3-E76D-69E24FFDDB48}"/>
              </a:ext>
            </a:extLst>
          </p:cNvPr>
          <p:cNvSpPr>
            <a:spLocks noGrp="1"/>
          </p:cNvSpPr>
          <p:nvPr>
            <p:ph idx="1"/>
          </p:nvPr>
        </p:nvSpPr>
        <p:spPr>
          <a:xfrm>
            <a:off x="698500" y="3429000"/>
            <a:ext cx="11130948" cy="3145476"/>
          </a:xfrm>
          <a:prstGeom prst="rect">
            <a:avLst/>
          </a:prstGeom>
        </p:spPr>
        <p:txBody>
          <a:bodyPr wrap="square">
            <a:spAutoFit/>
          </a:bodyPr>
          <a:lstStyle/>
          <a:p>
            <a:pPr algn="ctr"/>
            <a:r>
              <a:rPr lang="sr-Latn-RS" sz="3600" dirty="0"/>
              <a:t>„Gartner Recommends Against Microsoft IIS“</a:t>
            </a:r>
            <a:endParaRPr lang="sr-Latn-RS" sz="2800" dirty="0"/>
          </a:p>
          <a:p>
            <a:pPr marL="0" indent="0">
              <a:buNone/>
            </a:pPr>
            <a:r>
              <a:rPr lang="sr-Latn-RS" sz="2800" dirty="0">
                <a:solidFill>
                  <a:srgbClr val="953735"/>
                </a:solidFill>
              </a:rPr>
              <a:t>		</a:t>
            </a:r>
            <a:r>
              <a:rPr lang="sr-Latn-RS" sz="2400" dirty="0">
                <a:solidFill>
                  <a:schemeClr val="accent1">
                    <a:lumMod val="75000"/>
                  </a:schemeClr>
                </a:solidFill>
              </a:rPr>
              <a:t>– </a:t>
            </a:r>
            <a:r>
              <a:rPr lang="sr-Latn-RS" sz="2400" dirty="0" err="1">
                <a:solidFill>
                  <a:schemeClr val="accent1">
                    <a:lumMod val="75000"/>
                  </a:schemeClr>
                </a:solidFill>
              </a:rPr>
              <a:t>eWeek</a:t>
            </a:r>
            <a:r>
              <a:rPr lang="sr-Latn-RS" sz="2400" dirty="0">
                <a:solidFill>
                  <a:schemeClr val="accent1">
                    <a:lumMod val="75000"/>
                  </a:schemeClr>
                </a:solidFill>
              </a:rPr>
              <a:t> 2001, komentari na status bezbednosti u IIS</a:t>
            </a:r>
          </a:p>
          <a:p>
            <a:pPr algn="ctr"/>
            <a:endParaRPr lang="sr-Latn-RS" sz="2000" dirty="0">
              <a:solidFill>
                <a:schemeClr val="bg2">
                  <a:lumMod val="50000"/>
                </a:schemeClr>
              </a:solidFill>
            </a:endParaRPr>
          </a:p>
          <a:p>
            <a:pPr algn="ctr"/>
            <a:r>
              <a:rPr lang="sr-Latn-RS" sz="3600" dirty="0"/>
              <a:t>„Microsoft: Software Security Trendsetters?“</a:t>
            </a:r>
            <a:endParaRPr lang="sr-Latn-RS" sz="2800" dirty="0"/>
          </a:p>
          <a:p>
            <a:pPr marL="0" indent="0">
              <a:buNone/>
            </a:pPr>
            <a:r>
              <a:rPr lang="sr-Latn-RS" sz="2800" dirty="0">
                <a:solidFill>
                  <a:srgbClr val="953735"/>
                </a:solidFill>
              </a:rPr>
              <a:t>		</a:t>
            </a:r>
            <a:r>
              <a:rPr lang="sr-Latn-RS" sz="2400" dirty="0">
                <a:solidFill>
                  <a:schemeClr val="accent1">
                    <a:lumMod val="75000"/>
                  </a:schemeClr>
                </a:solidFill>
              </a:rPr>
              <a:t>– </a:t>
            </a:r>
            <a:r>
              <a:rPr lang="sr-Latn-RS" sz="2400" dirty="0" err="1">
                <a:solidFill>
                  <a:schemeClr val="accent1">
                    <a:lumMod val="75000"/>
                  </a:schemeClr>
                </a:solidFill>
              </a:rPr>
              <a:t>eWeek</a:t>
            </a:r>
            <a:r>
              <a:rPr lang="sr-Latn-RS" sz="2400" dirty="0">
                <a:solidFill>
                  <a:schemeClr val="accent1">
                    <a:lumMod val="75000"/>
                  </a:schemeClr>
                </a:solidFill>
              </a:rPr>
              <a:t> 2005, nakon što je Majkrosoft počeo da adresira </a:t>
            </a:r>
          </a:p>
          <a:p>
            <a:pPr marL="0" indent="0">
              <a:buNone/>
            </a:pPr>
            <a:r>
              <a:rPr lang="sr-Latn-RS" sz="2400" dirty="0">
                <a:solidFill>
                  <a:schemeClr val="accent1">
                    <a:lumMod val="75000"/>
                  </a:schemeClr>
                </a:solidFill>
              </a:rPr>
              <a:t>		bezbednosne aspekte</a:t>
            </a:r>
          </a:p>
        </p:txBody>
      </p:sp>
      <p:sp>
        <p:nvSpPr>
          <p:cNvPr id="9" name="Title 8">
            <a:extLst>
              <a:ext uri="{FF2B5EF4-FFF2-40B4-BE49-F238E27FC236}">
                <a16:creationId xmlns:a16="http://schemas.microsoft.com/office/drawing/2014/main" id="{9F872134-601F-049E-0154-6503C92FDB0B}"/>
              </a:ext>
            </a:extLst>
          </p:cNvPr>
          <p:cNvSpPr>
            <a:spLocks noGrp="1"/>
          </p:cNvSpPr>
          <p:nvPr>
            <p:ph type="title"/>
          </p:nvPr>
        </p:nvSpPr>
        <p:spPr/>
        <p:txBody>
          <a:bodyPr>
            <a:normAutofit fontScale="90000"/>
          </a:bodyPr>
          <a:lstStyle/>
          <a:p>
            <a:endParaRPr lang="en-US"/>
          </a:p>
        </p:txBody>
      </p:sp>
      <p:sp>
        <p:nvSpPr>
          <p:cNvPr id="2" name="Slide Number Placeholder 1">
            <a:extLst>
              <a:ext uri="{FF2B5EF4-FFF2-40B4-BE49-F238E27FC236}">
                <a16:creationId xmlns:a16="http://schemas.microsoft.com/office/drawing/2014/main" id="{70266829-2936-D497-8CBB-ABC25D28DCD5}"/>
              </a:ext>
            </a:extLst>
          </p:cNvPr>
          <p:cNvSpPr>
            <a:spLocks noGrp="1"/>
          </p:cNvSpPr>
          <p:nvPr>
            <p:ph type="sldNum" sz="quarter" idx="12"/>
          </p:nvPr>
        </p:nvSpPr>
        <p:spPr/>
        <p:txBody>
          <a:bodyPr/>
          <a:lstStyle/>
          <a:p>
            <a:fld id="{9041FEBA-683F-B44C-A647-A4FB58DC8725}" type="slidenum">
              <a:rPr lang="en-US" smtClean="0"/>
              <a:t>9</a:t>
            </a:fld>
            <a:endParaRPr lang="en-US"/>
          </a:p>
        </p:txBody>
      </p:sp>
    </p:spTree>
    <p:extLst>
      <p:ext uri="{BB962C8B-B14F-4D97-AF65-F5344CB8AC3E}">
        <p14:creationId xmlns:p14="http://schemas.microsoft.com/office/powerpoint/2010/main" val="34842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29430</TotalTime>
  <Words>7006</Words>
  <Application>Microsoft Macintosh PowerPoint</Application>
  <PresentationFormat>Widescreen</PresentationFormat>
  <Paragraphs>1071</Paragraphs>
  <Slides>67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Avenir Book</vt:lpstr>
      <vt:lpstr>Calibri</vt:lpstr>
      <vt:lpstr>Consolas</vt:lpstr>
      <vt:lpstr>LinLibertineT</vt:lpstr>
      <vt:lpstr>Old Standard TT</vt:lpstr>
      <vt:lpstr>Poppins</vt:lpstr>
      <vt:lpstr>Tw Cen MT</vt:lpstr>
      <vt:lpstr>Wingdings</vt:lpstr>
      <vt:lpstr>Office Theme</vt:lpstr>
      <vt:lpstr>Uvod u životni ciklus razvoja bezbednog softvera i hardvera</vt:lpstr>
      <vt:lpstr>Sadržaj predavanja</vt:lpstr>
      <vt:lpstr>Zašto brinuti o bezbednosti?</vt:lpstr>
      <vt:lpstr>PowerPoint Presentation</vt:lpstr>
      <vt:lpstr>PowerPoint Presentation</vt:lpstr>
      <vt:lpstr>PowerPoint Presentation</vt:lpstr>
      <vt:lpstr>Relativni trošak popravke bezbednosne greške u skladu sa vremenom otkrivanja</vt:lpstr>
      <vt:lpstr>Ukupan trošak lošeg kvaliteta softvera u SAD</vt:lpstr>
      <vt:lpstr>PowerPoint Presentation</vt:lpstr>
      <vt:lpstr>Majkrosoft Životni Ciklus Razvoja Bezbednog Softvera</vt:lpstr>
      <vt:lpstr>Microsoft SDL</vt:lpstr>
      <vt:lpstr>Microsoft SDL</vt:lpstr>
      <vt:lpstr>Microsoft SDL</vt:lpstr>
      <vt:lpstr>Modelovanje Pretnji</vt:lpstr>
      <vt:lpstr>Modelovanje Pretnji</vt:lpstr>
      <vt:lpstr>Analiza Bezbednosnog Dizajna</vt:lpstr>
      <vt:lpstr>Analiza Toka Podataka</vt:lpstr>
      <vt:lpstr>Analiza Pretnji</vt:lpstr>
      <vt:lpstr>STRIDE</vt:lpstr>
      <vt:lpstr>Microsoft Threat Modeling Tool</vt:lpstr>
      <vt:lpstr>Analiza Rizika</vt:lpstr>
      <vt:lpstr>Microsoft SDL</vt:lpstr>
      <vt:lpstr>Smernice i liste praksi bezbednog koda</vt:lpstr>
      <vt:lpstr>Microsoft SDL</vt:lpstr>
      <vt:lpstr>Gde raditi bezbednosno testiranje?</vt:lpstr>
      <vt:lpstr>Microsoft SDL</vt:lpstr>
      <vt:lpstr>Microsoft SDL</vt:lpstr>
      <vt:lpstr>Cisco SDL</vt:lpstr>
      <vt:lpstr>I još mnogo radnih okvira i standarda…</vt:lpstr>
      <vt:lpstr>IEC 62443-4-1</vt:lpstr>
      <vt:lpstr>IEC 62443-4-1 - Prakse</vt:lpstr>
      <vt:lpstr>IEC 62443-4-1 - Prakse</vt:lpstr>
      <vt:lpstr>IEC 62443-4-1 - Prakse</vt:lpstr>
      <vt:lpstr>IEC 62443-4-1 - Prakse</vt:lpstr>
      <vt:lpstr>IEC 62443-4-1 - Prakse</vt:lpstr>
      <vt:lpstr>IEC 62443-4-1 - Prakse</vt:lpstr>
      <vt:lpstr>IEC 62443-4-1 - Prakse</vt:lpstr>
      <vt:lpstr>IEC 62443-4-1 - Prakse</vt:lpstr>
      <vt:lpstr>IEC 62443-4-1 - Uloge</vt:lpstr>
      <vt:lpstr>Model Životnog Ciklusa Proizvoda</vt:lpstr>
      <vt:lpstr>Hardverski SDL</vt:lpstr>
      <vt:lpstr>Hardverski SDL – Izazovi i ograničenja</vt:lpstr>
      <vt:lpstr>Intel HSDL</vt:lpstr>
      <vt:lpstr>Intel HSDL</vt:lpstr>
      <vt:lpstr>Intel HSDL</vt:lpstr>
      <vt:lpstr>PowerPoint Presentation</vt:lpstr>
      <vt:lpstr>Primeri Pretnji</vt:lpstr>
      <vt:lpstr>Bezbednost lanaca nabavke</vt:lpstr>
      <vt:lpstr>Intel HSDL</vt:lpstr>
      <vt:lpstr>Intel HSDL</vt:lpstr>
      <vt:lpstr>HW Alati i smernice za statičku analizu koda</vt:lpstr>
      <vt:lpstr>Da li veliki jezički modeli (LLM) mogu da pomognu za HW?</vt:lpstr>
      <vt:lpstr>Aktivnosti za fazu implementacije</vt:lpstr>
      <vt:lpstr>Intel HSDL</vt:lpstr>
      <vt:lpstr>Aktivnosti za fazu validacije</vt:lpstr>
      <vt:lpstr>Intel HSDL</vt:lpstr>
      <vt:lpstr>Hardversko-softverski kodizajn i SDL?</vt:lpstr>
      <vt:lpstr>Hardversko-softveski kodizajn</vt:lpstr>
      <vt:lpstr>Primer - Advanced Encryption Standard (AES)</vt:lpstr>
      <vt:lpstr>Energetska efikasnost implementacije AES algoritma za različite platforme</vt:lpstr>
      <vt:lpstr>Primer - Trusted Execution Environments (TEE)</vt:lpstr>
      <vt:lpstr>Primer - Trusted Execution Environments (TEE)</vt:lpstr>
      <vt:lpstr>Primer - Trusted Execution Environments (TEE)</vt:lpstr>
      <vt:lpstr>Primer - Homomorphic Encryption (HE)</vt:lpstr>
      <vt:lpstr>Odnos softvera, hardvera i bezbednosti kod kodizajna</vt:lpstr>
      <vt:lpstr>Faktori za razvoj HW-SW kodizajna</vt:lpstr>
      <vt:lpstr>Zaključak</vt:lpstr>
    </vt:vector>
  </TitlesOfParts>
  <Company>ASCS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Kinsy</dc:creator>
  <cp:lastModifiedBy>Goran Sladic</cp:lastModifiedBy>
  <cp:revision>539</cp:revision>
  <cp:lastPrinted>2024-02-03T08:43:26Z</cp:lastPrinted>
  <dcterms:created xsi:type="dcterms:W3CDTF">2016-07-13T17:18:51Z</dcterms:created>
  <dcterms:modified xsi:type="dcterms:W3CDTF">2024-02-19T15:02:15Z</dcterms:modified>
</cp:coreProperties>
</file>